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2" r:id="rId2"/>
  </p:sldMasterIdLst>
  <p:notesMasterIdLst>
    <p:notesMasterId r:id="rId32"/>
  </p:notesMasterIdLst>
  <p:handoutMasterIdLst>
    <p:handoutMasterId r:id="rId33"/>
  </p:handoutMasterIdLst>
  <p:sldIdLst>
    <p:sldId id="482" r:id="rId3"/>
    <p:sldId id="571" r:id="rId4"/>
    <p:sldId id="554" r:id="rId5"/>
    <p:sldId id="547" r:id="rId6"/>
    <p:sldId id="546" r:id="rId7"/>
    <p:sldId id="548" r:id="rId8"/>
    <p:sldId id="549" r:id="rId9"/>
    <p:sldId id="550" r:id="rId10"/>
    <p:sldId id="551" r:id="rId11"/>
    <p:sldId id="552" r:id="rId12"/>
    <p:sldId id="553" r:id="rId13"/>
    <p:sldId id="555" r:id="rId14"/>
    <p:sldId id="556" r:id="rId15"/>
    <p:sldId id="557" r:id="rId16"/>
    <p:sldId id="605" r:id="rId17"/>
    <p:sldId id="635" r:id="rId18"/>
    <p:sldId id="644" r:id="rId19"/>
    <p:sldId id="645" r:id="rId20"/>
    <p:sldId id="646" r:id="rId21"/>
    <p:sldId id="647" r:id="rId22"/>
    <p:sldId id="648" r:id="rId23"/>
    <p:sldId id="649" r:id="rId24"/>
    <p:sldId id="650" r:id="rId25"/>
    <p:sldId id="651" r:id="rId26"/>
    <p:sldId id="652" r:id="rId27"/>
    <p:sldId id="653" r:id="rId28"/>
    <p:sldId id="654" r:id="rId29"/>
    <p:sldId id="655" r:id="rId30"/>
    <p:sldId id="656" r:id="rId31"/>
  </p:sldIdLst>
  <p:sldSz cx="9144000" cy="6858000" type="screen4x3"/>
  <p:notesSz cx="7315200" cy="96012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F7FC"/>
    <a:srgbClr val="0000FF"/>
    <a:srgbClr val="FFFFCC"/>
    <a:srgbClr val="006600"/>
    <a:srgbClr val="99FF99"/>
    <a:srgbClr val="33CCCC"/>
    <a:srgbClr val="FF6600"/>
    <a:srgbClr val="CCCC00"/>
    <a:srgbClr val="FFFFFF"/>
    <a:srgbClr val="00FF00"/>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4" autoAdjust="0"/>
    <p:restoredTop sz="97354" autoAdjust="0"/>
  </p:normalViewPr>
  <p:slideViewPr>
    <p:cSldViewPr snapToGrid="0">
      <p:cViewPr>
        <p:scale>
          <a:sx n="70" d="100"/>
          <a:sy n="70" d="100"/>
        </p:scale>
        <p:origin x="-648" y="-78"/>
      </p:cViewPr>
      <p:guideLst>
        <p:guide orient="horz" pos="1714"/>
        <p:guide pos="2897"/>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0"/>
    </p:cViewPr>
  </p:sorter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defTabSz="966556">
              <a:defRPr sz="1200">
                <a:latin typeface="Arial" pitchFamily="34" charset="0"/>
                <a:cs typeface="+mn-cs"/>
              </a:defRPr>
            </a:lvl1pPr>
          </a:lstStyle>
          <a:p>
            <a:pPr>
              <a:defRPr/>
            </a:pPr>
            <a:endParaRPr lang="en-US"/>
          </a:p>
        </p:txBody>
      </p:sp>
      <p:sp>
        <p:nvSpPr>
          <p:cNvPr id="307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algn="r" defTabSz="966556">
              <a:defRPr sz="1200">
                <a:latin typeface="Arial" pitchFamily="34" charset="0"/>
                <a:cs typeface="+mn-cs"/>
              </a:defRPr>
            </a:lvl1pPr>
          </a:lstStyle>
          <a:p>
            <a:pPr>
              <a:defRPr/>
            </a:pPr>
            <a:endParaRPr lang="en-US"/>
          </a:p>
        </p:txBody>
      </p:sp>
      <p:sp>
        <p:nvSpPr>
          <p:cNvPr id="307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defTabSz="966556">
              <a:defRPr sz="1200">
                <a:latin typeface="Arial" pitchFamily="34" charset="0"/>
                <a:cs typeface="+mn-cs"/>
              </a:defRPr>
            </a:lvl1pPr>
          </a:lstStyle>
          <a:p>
            <a:pPr>
              <a:defRPr/>
            </a:pPr>
            <a:endParaRPr lang="en-US"/>
          </a:p>
        </p:txBody>
      </p:sp>
      <p:sp>
        <p:nvSpPr>
          <p:cNvPr id="307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algn="r" defTabSz="966556">
              <a:defRPr sz="1200">
                <a:latin typeface="Arial" pitchFamily="34" charset="0"/>
                <a:cs typeface="+mn-cs"/>
              </a:defRPr>
            </a:lvl1pPr>
          </a:lstStyle>
          <a:p>
            <a:pPr>
              <a:defRPr/>
            </a:pPr>
            <a:fld id="{B3796AAB-8000-47F5-BE3B-F87662DE6843}" type="slidenum">
              <a:rPr lang="en-US"/>
              <a:pPr>
                <a:defRPr/>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defTabSz="966556">
              <a:defRPr sz="1200">
                <a:latin typeface="Arial" pitchFamily="34" charset="0"/>
                <a:cs typeface="+mn-cs"/>
              </a:defRPr>
            </a:lvl1pPr>
          </a:lstStyle>
          <a:p>
            <a:pPr>
              <a:defRPr/>
            </a:pPr>
            <a:endParaRPr lang="en-US"/>
          </a:p>
        </p:txBody>
      </p:sp>
      <p:sp>
        <p:nvSpPr>
          <p:cNvPr id="4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algn="r" defTabSz="966556">
              <a:defRPr sz="1200">
                <a:latin typeface="Arial" pitchFamily="34" charset="0"/>
                <a:cs typeface="+mn-cs"/>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defTabSz="966556">
              <a:defRPr sz="1200">
                <a:latin typeface="Arial" pitchFamily="34"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algn="r" defTabSz="966556">
              <a:defRPr sz="1200">
                <a:latin typeface="Arial" pitchFamily="34" charset="0"/>
                <a:cs typeface="+mn-cs"/>
              </a:defRPr>
            </a:lvl1pPr>
          </a:lstStyle>
          <a:p>
            <a:pPr>
              <a:defRPr/>
            </a:pPr>
            <a:fld id="{A832F869-B12C-4BD0-95D9-10148BB3C9E2}"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3 Rectángulo"/>
          <p:cNvSpPr/>
          <p:nvPr userDrawn="1"/>
        </p:nvSpPr>
        <p:spPr>
          <a:xfrm>
            <a:off x="0" y="0"/>
            <a:ext cx="2811463" cy="1446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5" name="3 Imagen" descr="PROYNCA.bmp"/>
          <p:cNvPicPr>
            <a:picLocks noChangeAspect="1"/>
          </p:cNvPicPr>
          <p:nvPr userDrawn="1"/>
        </p:nvPicPr>
        <p:blipFill>
          <a:blip r:embed="rId2" cstate="print"/>
          <a:srcRect/>
          <a:stretch>
            <a:fillRect/>
          </a:stretch>
        </p:blipFill>
        <p:spPr bwMode="auto">
          <a:xfrm>
            <a:off x="0" y="0"/>
            <a:ext cx="1446213" cy="1084263"/>
          </a:xfrm>
          <a:prstGeom prst="rect">
            <a:avLst/>
          </a:prstGeom>
          <a:noFill/>
          <a:ln w="9525">
            <a:noFill/>
            <a:miter lim="800000"/>
            <a:headEnd/>
            <a:tailEnd/>
          </a:ln>
        </p:spPr>
      </p:pic>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1609C892-64F7-4F85-B9A6-2A52A508CFC9}" type="datetimeFigureOut">
              <a:rPr lang="es-VE"/>
              <a:pPr>
                <a:defRPr/>
              </a:pPr>
              <a:t>27/01/2011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DBA77161-20EA-4351-B239-99838B281EF7}"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649064D-D4E4-4FCD-9BE3-478AAF149F38}" type="datetimeFigureOut">
              <a:rPr lang="es-VE"/>
              <a:pPr>
                <a:defRPr/>
              </a:pPr>
              <a:t>27/01/2011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1319D326-22C1-4729-8D25-BA768D17E028}"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D3227E9-81A5-4E47-B36A-B3982845C524}" type="datetimeFigureOut">
              <a:rPr lang="es-VE"/>
              <a:pPr>
                <a:defRPr/>
              </a:pPr>
              <a:t>27/01/2011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10D14A07-2B3C-4B82-BAB1-584893F5B1F3}" type="slidenum">
              <a:rPr lang="en-US"/>
              <a:pPr>
                <a:defRPr/>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3 Marcador de fecha"/>
          <p:cNvSpPr>
            <a:spLocks noGrp="1"/>
          </p:cNvSpPr>
          <p:nvPr>
            <p:ph type="dt" sz="half" idx="10"/>
          </p:nvPr>
        </p:nvSpPr>
        <p:spPr/>
        <p:txBody>
          <a:bodyPr/>
          <a:lstStyle>
            <a:lvl1pPr>
              <a:defRPr/>
            </a:lvl1pPr>
          </a:lstStyle>
          <a:p>
            <a:pPr>
              <a:defRPr/>
            </a:pPr>
            <a:fld id="{AA987B0C-C4BB-4A28-A3E0-781B94D8211A}" type="datetimeFigureOut">
              <a:rPr lang="es-VE"/>
              <a:pPr>
                <a:defRPr/>
              </a:pPr>
              <a:t>27/01/2011</a:t>
            </a:fld>
            <a:endParaRPr lang="en-US"/>
          </a:p>
        </p:txBody>
      </p:sp>
      <p:sp>
        <p:nvSpPr>
          <p:cNvPr id="6" name="4 Marcador de pie de página"/>
          <p:cNvSpPr>
            <a:spLocks noGrp="1"/>
          </p:cNvSpPr>
          <p:nvPr>
            <p:ph type="ftr" sz="quarter" idx="11"/>
          </p:nvPr>
        </p:nvSpPr>
        <p:spPr/>
        <p:txBody>
          <a:bodyPr/>
          <a:lstStyle>
            <a:lvl1pPr>
              <a:defRPr/>
            </a:lvl1pPr>
          </a:lstStyle>
          <a:p>
            <a:pPr>
              <a:defRPr/>
            </a:pPr>
            <a:endParaRPr lang="en-US"/>
          </a:p>
        </p:txBody>
      </p:sp>
      <p:sp>
        <p:nvSpPr>
          <p:cNvPr id="7" name="5 Marcador de número de diapositiva"/>
          <p:cNvSpPr>
            <a:spLocks noGrp="1"/>
          </p:cNvSpPr>
          <p:nvPr>
            <p:ph type="sldNum" sz="quarter" idx="12"/>
          </p:nvPr>
        </p:nvSpPr>
        <p:spPr/>
        <p:txBody>
          <a:bodyPr/>
          <a:lstStyle>
            <a:lvl1pPr>
              <a:defRPr/>
            </a:lvl1pPr>
          </a:lstStyle>
          <a:p>
            <a:pPr>
              <a:defRPr/>
            </a:pPr>
            <a:fld id="{1B42F24D-BDA7-497B-A930-5A12E25B87C2}" type="slidenum">
              <a:rPr lang="en-US"/>
              <a:pPr>
                <a:defRPr/>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p:txBody>
          <a:bodyPr/>
          <a:lstStyle>
            <a:lvl1pPr>
              <a:defRPr/>
            </a:lvl1pPr>
          </a:lstStyle>
          <a:p>
            <a:pPr>
              <a:defRPr/>
            </a:pPr>
            <a:fld id="{3348C588-F4FD-47BB-950D-32756C387660}" type="datetimeFigureOut">
              <a:rPr lang="es-VE"/>
              <a:pPr>
                <a:defRPr/>
              </a:pPr>
              <a:t>27/01/2011</a:t>
            </a:fld>
            <a:endParaRPr lang="en-US"/>
          </a:p>
        </p:txBody>
      </p:sp>
      <p:sp>
        <p:nvSpPr>
          <p:cNvPr id="8" name="4 Marcador de pie de página"/>
          <p:cNvSpPr>
            <a:spLocks noGrp="1"/>
          </p:cNvSpPr>
          <p:nvPr>
            <p:ph type="ftr" sz="quarter" idx="11"/>
          </p:nvPr>
        </p:nvSpPr>
        <p:spPr/>
        <p:txBody>
          <a:bodyPr/>
          <a:lstStyle>
            <a:lvl1pPr>
              <a:defRPr/>
            </a:lvl1pPr>
          </a:lstStyle>
          <a:p>
            <a:pPr>
              <a:defRPr/>
            </a:pPr>
            <a:endParaRPr lang="en-US"/>
          </a:p>
        </p:txBody>
      </p:sp>
      <p:sp>
        <p:nvSpPr>
          <p:cNvPr id="9" name="5 Marcador de número de diapositiva"/>
          <p:cNvSpPr>
            <a:spLocks noGrp="1"/>
          </p:cNvSpPr>
          <p:nvPr>
            <p:ph type="sldNum" sz="quarter" idx="12"/>
          </p:nvPr>
        </p:nvSpPr>
        <p:spPr/>
        <p:txBody>
          <a:bodyPr/>
          <a:lstStyle>
            <a:lvl1pPr>
              <a:defRPr/>
            </a:lvl1pPr>
          </a:lstStyle>
          <a:p>
            <a:pPr>
              <a:defRPr/>
            </a:pPr>
            <a:fld id="{93E8C509-1E08-438A-8018-9E4072F40BA4}" type="slidenum">
              <a:rPr lang="en-US"/>
              <a:pPr>
                <a:defRPr/>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3 Marcador de fecha"/>
          <p:cNvSpPr>
            <a:spLocks noGrp="1"/>
          </p:cNvSpPr>
          <p:nvPr>
            <p:ph type="dt" sz="half" idx="10"/>
          </p:nvPr>
        </p:nvSpPr>
        <p:spPr/>
        <p:txBody>
          <a:bodyPr/>
          <a:lstStyle>
            <a:lvl1pPr>
              <a:defRPr/>
            </a:lvl1pPr>
          </a:lstStyle>
          <a:p>
            <a:pPr>
              <a:defRPr/>
            </a:pPr>
            <a:fld id="{BEA3648F-700D-43AB-A254-043BD0BB7C74}" type="datetimeFigureOut">
              <a:rPr lang="es-VE"/>
              <a:pPr>
                <a:defRPr/>
              </a:pPr>
              <a:t>27/01/2011</a:t>
            </a:fld>
            <a:endParaRPr lang="en-US"/>
          </a:p>
        </p:txBody>
      </p:sp>
      <p:sp>
        <p:nvSpPr>
          <p:cNvPr id="4" name="4 Marcador de pie de página"/>
          <p:cNvSpPr>
            <a:spLocks noGrp="1"/>
          </p:cNvSpPr>
          <p:nvPr>
            <p:ph type="ftr" sz="quarter" idx="11"/>
          </p:nvPr>
        </p:nvSpPr>
        <p:spPr/>
        <p:txBody>
          <a:bodyPr/>
          <a:lstStyle>
            <a:lvl1pPr>
              <a:defRPr/>
            </a:lvl1pPr>
          </a:lstStyle>
          <a:p>
            <a:pPr>
              <a:defRPr/>
            </a:pPr>
            <a:endParaRPr lang="en-US"/>
          </a:p>
        </p:txBody>
      </p:sp>
      <p:sp>
        <p:nvSpPr>
          <p:cNvPr id="5" name="5 Marcador de número de diapositiva"/>
          <p:cNvSpPr>
            <a:spLocks noGrp="1"/>
          </p:cNvSpPr>
          <p:nvPr>
            <p:ph type="sldNum" sz="quarter" idx="12"/>
          </p:nvPr>
        </p:nvSpPr>
        <p:spPr/>
        <p:txBody>
          <a:bodyPr/>
          <a:lstStyle>
            <a:lvl1pPr>
              <a:defRPr/>
            </a:lvl1pPr>
          </a:lstStyle>
          <a:p>
            <a:pPr>
              <a:defRPr/>
            </a:pPr>
            <a:fld id="{A39896C7-B833-488F-AC41-DBBA21A611B7}" type="slidenum">
              <a:rPr lang="en-US"/>
              <a:pPr>
                <a:defRPr/>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09538" y="85725"/>
            <a:ext cx="1512887" cy="984250"/>
          </a:xfrm>
          <a:prstGeom prst="rect">
            <a:avLst/>
          </a:prstGeom>
          <a:noFill/>
          <a:ln w="9525">
            <a:noFill/>
            <a:miter lim="800000"/>
            <a:headEnd/>
            <a:tailEnd/>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pic>
        <p:nvPicPr>
          <p:cNvPr id="8" name="7 Imagen" descr="PROYNCA.bmp"/>
          <p:cNvPicPr>
            <a:picLocks noChangeAspect="1"/>
          </p:cNvPicPr>
          <p:nvPr userDrawn="1"/>
        </p:nvPicPr>
        <p:blipFill>
          <a:blip r:embed="rId2" cstate="print"/>
          <a:stretch>
            <a:fillRect/>
          </a:stretch>
        </p:blipFill>
        <p:spPr>
          <a:xfrm>
            <a:off x="0" y="0"/>
            <a:ext cx="888428" cy="666321"/>
          </a:xfrm>
          <a:prstGeom prst="rect">
            <a:avLst/>
          </a:prstGeom>
        </p:spPr>
      </p:pic>
      <p:sp>
        <p:nvSpPr>
          <p:cNvPr id="9" name="8 Rectángulo"/>
          <p:cNvSpPr/>
          <p:nvPr userDrawn="1"/>
        </p:nvSpPr>
        <p:spPr>
          <a:xfrm>
            <a:off x="976290" y="40773"/>
            <a:ext cx="7786710" cy="584775"/>
          </a:xfrm>
          <a:prstGeom prst="rect">
            <a:avLst/>
          </a:prstGeom>
          <a:effectLst>
            <a:outerShdw blurRad="76200" dir="18900000" sy="23000" kx="-1200000" algn="bl" rotWithShape="0">
              <a:prstClr val="black">
                <a:alpha val="20000"/>
              </a:prstClr>
            </a:outerShdw>
          </a:effectLst>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buClr>
                <a:srgbClr val="FF6600"/>
              </a:buClr>
              <a:defRPr/>
            </a:pPr>
            <a:r>
              <a:rPr lang="es-ES" sz="1600" b="1" spc="300" dirty="0">
                <a:solidFill>
                  <a:srgbClr val="002060"/>
                </a:solidFill>
                <a:latin typeface="BankGothic Lt BT" pitchFamily="34" charset="0"/>
              </a:rPr>
              <a:t>Competencias Técnicas / Áreas de Experiencia</a:t>
            </a:r>
          </a:p>
          <a:p>
            <a:pPr algn="ctr">
              <a:buClr>
                <a:srgbClr val="FF6600"/>
              </a:buClr>
              <a:defRPr/>
            </a:pPr>
            <a:r>
              <a:rPr lang="es-ES" sz="1600" b="1" spc="300" dirty="0">
                <a:solidFill>
                  <a:srgbClr val="002060"/>
                </a:solidFill>
                <a:latin typeface="BankGothic Lt BT" pitchFamily="34" charset="0"/>
              </a:rPr>
              <a:t>Personal Técnico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CC7B9A9-A1B8-4258-B70B-3C9070688AD9}" type="datetimeFigureOut">
              <a:rPr lang="es-VE"/>
              <a:pPr>
                <a:defRPr/>
              </a:pPr>
              <a:t>27/01/2011</a:t>
            </a:fld>
            <a:endParaRPr lang="en-US"/>
          </a:p>
        </p:txBody>
      </p:sp>
      <p:sp>
        <p:nvSpPr>
          <p:cNvPr id="6" name="4 Marcador de pie de página"/>
          <p:cNvSpPr>
            <a:spLocks noGrp="1"/>
          </p:cNvSpPr>
          <p:nvPr>
            <p:ph type="ftr" sz="quarter" idx="11"/>
          </p:nvPr>
        </p:nvSpPr>
        <p:spPr/>
        <p:txBody>
          <a:bodyPr/>
          <a:lstStyle>
            <a:lvl1pPr>
              <a:defRPr/>
            </a:lvl1pPr>
          </a:lstStyle>
          <a:p>
            <a:pPr>
              <a:defRPr/>
            </a:pPr>
            <a:endParaRPr lang="en-US"/>
          </a:p>
        </p:txBody>
      </p:sp>
      <p:sp>
        <p:nvSpPr>
          <p:cNvPr id="7" name="5 Marcador de número de diapositiva"/>
          <p:cNvSpPr>
            <a:spLocks noGrp="1"/>
          </p:cNvSpPr>
          <p:nvPr>
            <p:ph type="sldNum" sz="quarter" idx="12"/>
          </p:nvPr>
        </p:nvSpPr>
        <p:spPr/>
        <p:txBody>
          <a:bodyPr/>
          <a:lstStyle>
            <a:lvl1pPr>
              <a:defRPr/>
            </a:lvl1pPr>
          </a:lstStyle>
          <a:p>
            <a:pPr>
              <a:defRPr/>
            </a:pPr>
            <a:fld id="{E156E3A5-24CE-4756-B174-F0EEF6D794EC}" type="slidenum">
              <a:rPr lang="en-US"/>
              <a:pPr>
                <a:defRPr/>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3260B5D1-EB8D-43F4-A644-B943FC1A3A03}" type="datetimeFigureOut">
              <a:rPr lang="es-VE"/>
              <a:pPr>
                <a:defRPr/>
              </a:pPr>
              <a:t>27/01/2011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BDDD1D49-4243-413F-8F97-8238356BA093}" type="slidenum">
              <a:rPr lang="en-US"/>
              <a:pPr>
                <a:defRPr/>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1858DB0D-F01F-4739-BD8B-B97F38EA9372}" type="datetimeFigureOut">
              <a:rPr lang="es-VE"/>
              <a:pPr>
                <a:defRPr/>
              </a:pPr>
              <a:t>27/01/2011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725C4D44-2285-41A2-99A9-84F0D3DE543A}"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Rectángulo"/>
          <p:cNvSpPr/>
          <p:nvPr userDrawn="1"/>
        </p:nvSpPr>
        <p:spPr>
          <a:xfrm>
            <a:off x="0" y="0"/>
            <a:ext cx="1843088" cy="1160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3" name="Picture 63"/>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0" y="0"/>
            <a:ext cx="1487488" cy="1035050"/>
          </a:xfrm>
          <a:prstGeom prst="rect">
            <a:avLst/>
          </a:prstGeom>
          <a:solidFill>
            <a:schemeClr val="bg1"/>
          </a:solid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55"/>
          <p:cNvPicPr>
            <a:picLocks noChangeAspect="1" noChangeArrowheads="1"/>
          </p:cNvPicPr>
          <p:nvPr/>
        </p:nvPicPr>
        <p:blipFill>
          <a:blip r:embed="rId13" cstate="print"/>
          <a:srcRect/>
          <a:stretch>
            <a:fillRect/>
          </a:stretch>
        </p:blipFill>
        <p:spPr bwMode="auto">
          <a:xfrm>
            <a:off x="131763" y="71438"/>
            <a:ext cx="1397000" cy="815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7" r:id="rId1"/>
    <p:sldLayoutId id="2147483868" r:id="rId2"/>
    <p:sldLayoutId id="2147483869" r:id="rId3"/>
    <p:sldLayoutId id="2147483870" r:id="rId4"/>
    <p:sldLayoutId id="2147483871" r:id="rId5"/>
    <p:sldLayoutId id="2147483872" r:id="rId6"/>
    <p:sldLayoutId id="2147483888"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2051"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fld id="{E31458A7-5078-459F-B1E3-2613FE1E79C1}" type="datetimeFigureOut">
              <a:rPr lang="es-VE"/>
              <a:pPr>
                <a:defRPr/>
              </a:pPr>
              <a:t>27/01/2011</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mn-cs"/>
              </a:defRPr>
            </a:lvl1pPr>
          </a:lstStyle>
          <a:p>
            <a:pPr>
              <a:defRPr/>
            </a:pPr>
            <a:fld id="{58F2DA28-0654-4C93-AA32-DAE8AE1E3ED1}"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9"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 Id="rId9" Type="http://schemas.openxmlformats.org/officeDocument/2006/relationships/hyperlink" Target="http://www.proynca.net/"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mailto:tguerrero@proynca.net" TargetMode="External"/><Relationship Id="rId3" Type="http://schemas.openxmlformats.org/officeDocument/2006/relationships/hyperlink" Target="mailto:jsoto@proynca.net" TargetMode="External"/><Relationship Id="rId7" Type="http://schemas.openxmlformats.org/officeDocument/2006/relationships/hyperlink" Target="mailto:hnava@proynca.net" TargetMode="External"/><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hyperlink" Target="mailto:jconstatin@proynca.net" TargetMode="External"/><Relationship Id="rId5" Type="http://schemas.openxmlformats.org/officeDocument/2006/relationships/hyperlink" Target="mailto:galdana@proynca.net" TargetMode="External"/><Relationship Id="rId4" Type="http://schemas.openxmlformats.org/officeDocument/2006/relationships/hyperlink" Target="mailto:ejimenez@proynca.net" TargetMode="External"/><Relationship Id="rId9" Type="http://schemas.openxmlformats.org/officeDocument/2006/relationships/hyperlink" Target="http://www.proynca.ne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3"/>
          <p:cNvPicPr>
            <a:picLocks noChangeAspect="1" noChangeArrowheads="1"/>
          </p:cNvPicPr>
          <p:nvPr/>
        </p:nvPicPr>
        <p:blipFill>
          <a:blip r:embed="rId2" cstate="print">
            <a:clrChange>
              <a:clrFrom>
                <a:srgbClr val="FFFFFF"/>
              </a:clrFrom>
              <a:clrTo>
                <a:srgbClr val="FFFFFF">
                  <a:alpha val="0"/>
                </a:srgbClr>
              </a:clrTo>
            </a:clrChange>
          </a:blip>
          <a:srcRect t="4865"/>
          <a:stretch>
            <a:fillRect/>
          </a:stretch>
        </p:blipFill>
        <p:spPr bwMode="auto">
          <a:xfrm>
            <a:off x="4222750" y="150813"/>
            <a:ext cx="2592388" cy="1851025"/>
          </a:xfrm>
          <a:prstGeom prst="rect">
            <a:avLst/>
          </a:prstGeom>
          <a:solidFill>
            <a:schemeClr val="bg1"/>
          </a:solidFill>
          <a:ln w="9525">
            <a:noFill/>
            <a:miter lim="800000"/>
            <a:headEnd/>
            <a:tailEnd/>
          </a:ln>
        </p:spPr>
      </p:pic>
      <p:sp>
        <p:nvSpPr>
          <p:cNvPr id="5" name="Text Box 3"/>
          <p:cNvSpPr txBox="1">
            <a:spLocks noChangeArrowheads="1"/>
          </p:cNvSpPr>
          <p:nvPr/>
        </p:nvSpPr>
        <p:spPr bwMode="auto">
          <a:xfrm>
            <a:off x="2807176" y="2484292"/>
            <a:ext cx="5942233" cy="1323439"/>
          </a:xfrm>
          <a:prstGeom prst="rect">
            <a:avLst/>
          </a:prstGeom>
          <a:noFill/>
          <a:ln w="9525">
            <a:noFill/>
            <a:miter lim="800000"/>
            <a:headEnd/>
            <a:tailEnd/>
          </a:ln>
        </p:spPr>
        <p:txBody>
          <a:bodyPr>
            <a:spAutoFit/>
            <a:scene3d>
              <a:camera prst="orthographicFront"/>
              <a:lightRig rig="threePt" dir="t"/>
            </a:scene3d>
            <a:sp3d extrusionH="57150">
              <a:bevelT w="38100" h="38100" prst="slope"/>
            </a:sp3d>
          </a:bodyPr>
          <a:lstStyle/>
          <a:p>
            <a:pPr algn="ctr">
              <a:spcAft>
                <a:spcPct val="50000"/>
              </a:spcAft>
              <a:defRPr/>
            </a:pPr>
            <a:r>
              <a:rPr lang="es-VE" sz="3200" b="1" spc="300" dirty="0" smtClean="0">
                <a:solidFill>
                  <a:schemeClr val="tx2">
                    <a:lumMod val="50000"/>
                  </a:schemeClr>
                </a:solidFill>
              </a:rPr>
              <a:t>Resumen Experiencias</a:t>
            </a:r>
          </a:p>
          <a:p>
            <a:pPr algn="ctr">
              <a:spcAft>
                <a:spcPct val="50000"/>
              </a:spcAft>
              <a:defRPr/>
            </a:pPr>
            <a:r>
              <a:rPr lang="es-VE" sz="3200" b="1" spc="300" dirty="0" smtClean="0">
                <a:solidFill>
                  <a:schemeClr val="tx2">
                    <a:lumMod val="50000"/>
                  </a:schemeClr>
                </a:solidFill>
              </a:rPr>
              <a:t>Servicios Especializados</a:t>
            </a:r>
            <a:endParaRPr lang="es-VE" sz="3200" b="1" spc="300" dirty="0">
              <a:solidFill>
                <a:schemeClr val="tx2">
                  <a:lumMod val="50000"/>
                </a:schemeClr>
              </a:solidFill>
            </a:endParaRPr>
          </a:p>
        </p:txBody>
      </p:sp>
      <p:grpSp>
        <p:nvGrpSpPr>
          <p:cNvPr id="6148" name="5 Grupo"/>
          <p:cNvGrpSpPr>
            <a:grpSpLocks/>
          </p:cNvGrpSpPr>
          <p:nvPr/>
        </p:nvGrpSpPr>
        <p:grpSpPr bwMode="auto">
          <a:xfrm>
            <a:off x="190500" y="127000"/>
            <a:ext cx="8721725" cy="6356350"/>
            <a:chOff x="289564" y="1106934"/>
            <a:chExt cx="8443864" cy="5354208"/>
          </a:xfrm>
        </p:grpSpPr>
        <p:pic>
          <p:nvPicPr>
            <p:cNvPr id="7" name="Picture 13"/>
            <p:cNvPicPr>
              <a:picLocks noChangeAspect="1" noChangeArrowheads="1"/>
            </p:cNvPicPr>
            <p:nvPr/>
          </p:nvPicPr>
          <p:blipFill>
            <a:blip r:embed="rId3" cstate="print"/>
            <a:srcRect l="35138" t="38955" r="45693" b="45491"/>
            <a:stretch>
              <a:fillRect/>
            </a:stretch>
          </p:blipFill>
          <p:spPr bwMode="auto">
            <a:xfrm>
              <a:off x="289564" y="3575713"/>
              <a:ext cx="2386800" cy="145247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8" name="Picture 3"/>
            <p:cNvPicPr>
              <a:picLocks noChangeAspect="1" noChangeArrowheads="1"/>
            </p:cNvPicPr>
            <p:nvPr/>
          </p:nvPicPr>
          <p:blipFill>
            <a:blip r:embed="rId4" cstate="print"/>
            <a:srcRect r="24747"/>
            <a:stretch>
              <a:fillRect/>
            </a:stretch>
          </p:blipFill>
          <p:spPr bwMode="auto">
            <a:xfrm>
              <a:off x="289564" y="1106934"/>
              <a:ext cx="2386800" cy="248286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grpSp>
          <p:nvGrpSpPr>
            <p:cNvPr id="6151" name="20 Grupo"/>
            <p:cNvGrpSpPr>
              <a:grpSpLocks/>
            </p:cNvGrpSpPr>
            <p:nvPr/>
          </p:nvGrpSpPr>
          <p:grpSpPr bwMode="auto">
            <a:xfrm>
              <a:off x="289564" y="4967787"/>
              <a:ext cx="8443864" cy="1493355"/>
              <a:chOff x="300256" y="4967787"/>
              <a:chExt cx="8443864" cy="1493355"/>
            </a:xfrm>
          </p:grpSpPr>
          <p:pic>
            <p:nvPicPr>
              <p:cNvPr id="10" name="Picture 5"/>
              <p:cNvPicPr>
                <a:picLocks noChangeAspect="1" noChangeArrowheads="1"/>
              </p:cNvPicPr>
              <p:nvPr/>
            </p:nvPicPr>
            <p:blipFill>
              <a:blip r:embed="rId5" cstate="print"/>
              <a:srcRect/>
              <a:stretch>
                <a:fillRect/>
              </a:stretch>
            </p:blipFill>
            <p:spPr bwMode="auto">
              <a:xfrm>
                <a:off x="5144120" y="4967787"/>
                <a:ext cx="3600000" cy="149245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11" name="Picture 5"/>
              <p:cNvPicPr>
                <a:picLocks noChangeAspect="1" noChangeArrowheads="1"/>
              </p:cNvPicPr>
              <p:nvPr/>
            </p:nvPicPr>
            <p:blipFill>
              <a:blip r:embed="rId6" cstate="print"/>
              <a:srcRect l="3426" t="4202" r="1826" b="3362"/>
              <a:stretch>
                <a:fillRect/>
              </a:stretch>
            </p:blipFill>
            <p:spPr bwMode="auto">
              <a:xfrm>
                <a:off x="2660226" y="4967788"/>
                <a:ext cx="2484000" cy="1492645"/>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12" name="Picture 2"/>
              <p:cNvPicPr>
                <a:picLocks noChangeAspect="1" noChangeArrowheads="1"/>
              </p:cNvPicPr>
              <p:nvPr/>
            </p:nvPicPr>
            <p:blipFill>
              <a:blip r:embed="rId7" cstate="print"/>
              <a:srcRect l="774" t="3778" r="2237" b="3652"/>
              <a:stretch>
                <a:fillRect/>
              </a:stretch>
            </p:blipFill>
            <p:spPr bwMode="auto">
              <a:xfrm>
                <a:off x="300256" y="4967788"/>
                <a:ext cx="2388354" cy="149335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grpSp>
      </p:grpSp>
      <p:sp>
        <p:nvSpPr>
          <p:cNvPr id="13" name="12 Rectángulo">
            <a:hlinkClick r:id="" action="ppaction://noaction"/>
          </p:cNvPr>
          <p:cNvSpPr/>
          <p:nvPr/>
        </p:nvSpPr>
        <p:spPr>
          <a:xfrm>
            <a:off x="7451678" y="313899"/>
            <a:ext cx="1446662" cy="464023"/>
          </a:xfrm>
          <a:prstGeom prst="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latin typeface="Arial" pitchFamily="34" charset="0"/>
                <a:cs typeface="Arial" pitchFamily="34" charset="0"/>
                <a:hlinkClick r:id="rId8" action="ppaction://hlinksldjump"/>
              </a:rPr>
              <a:t>English</a:t>
            </a:r>
            <a:endParaRPr lang="en-US" dirty="0">
              <a:latin typeface="Arial" pitchFamily="34" charset="0"/>
              <a:cs typeface="Arial" pitchFamily="34" charset="0"/>
            </a:endParaRPr>
          </a:p>
        </p:txBody>
      </p:sp>
      <p:sp>
        <p:nvSpPr>
          <p:cNvPr id="15" name="14 CuadroTexto"/>
          <p:cNvSpPr txBox="1"/>
          <p:nvPr/>
        </p:nvSpPr>
        <p:spPr>
          <a:xfrm>
            <a:off x="6974015" y="6488668"/>
            <a:ext cx="1941622" cy="646331"/>
          </a:xfrm>
          <a:prstGeom prst="rect">
            <a:avLst/>
          </a:prstGeom>
          <a:noFill/>
        </p:spPr>
        <p:txBody>
          <a:bodyPr wrap="none" rtlCol="0">
            <a:spAutoFit/>
          </a:bodyPr>
          <a:lstStyle/>
          <a:p>
            <a:r>
              <a:rPr lang="es-ES_tradnl" dirty="0" smtClean="0">
                <a:hlinkClick r:id="rId9"/>
              </a:rPr>
              <a:t>www.proynca.net</a:t>
            </a:r>
            <a:endParaRPr lang="es-ES_tradnl" dirty="0" smtClean="0"/>
          </a:p>
          <a:p>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63773" y="1106420"/>
          <a:ext cx="8775511" cy="5258377"/>
        </p:xfrm>
        <a:graphic>
          <a:graphicData uri="http://schemas.openxmlformats.org/drawingml/2006/table">
            <a:tbl>
              <a:tblPr firstRow="1" bandRow="1">
                <a:tableStyleId>{6E25E649-3F16-4E02-A733-19D2CDBF48F0}</a:tableStyleId>
              </a:tblPr>
              <a:tblGrid>
                <a:gridCol w="1519074"/>
                <a:gridCol w="7256437"/>
              </a:tblGrid>
              <a:tr h="428198">
                <a:tc>
                  <a:txBody>
                    <a:bodyPr/>
                    <a:lstStyle/>
                    <a:p>
                      <a:pPr marL="0" algn="ctr" defTabSz="914400" rtl="0" eaLnBrk="1" latinLnBrk="0" hangingPunct="1">
                        <a:spcBef>
                          <a:spcPts val="600"/>
                        </a:spcBef>
                        <a:spcAft>
                          <a:spcPts val="600"/>
                        </a:spcAft>
                        <a:tabLst>
                          <a:tab pos="914400" algn="l"/>
                        </a:tabLst>
                      </a:pPr>
                      <a:r>
                        <a:rPr lang="es-ES" sz="13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3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3561221">
                <a:tc>
                  <a:txBody>
                    <a:bodyPr/>
                    <a:lstStyle/>
                    <a:p>
                      <a:pPr algn="ctr">
                        <a:spcAft>
                          <a:spcPts val="0"/>
                        </a:spcAft>
                      </a:pPr>
                      <a:r>
                        <a:rPr lang="es-VE" sz="1300" b="1" dirty="0" smtClean="0">
                          <a:latin typeface="Arial" pitchFamily="34" charset="0"/>
                          <a:ea typeface="Times New Roman"/>
                          <a:cs typeface="Arial" pitchFamily="34" charset="0"/>
                        </a:rPr>
                        <a:t>ENI</a:t>
                      </a:r>
                      <a:r>
                        <a:rPr lang="es-VE" sz="1300" b="1"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p>
                      <a:pPr algn="ctr">
                        <a:spcAft>
                          <a:spcPts val="600"/>
                        </a:spcAft>
                      </a:pPr>
                      <a:r>
                        <a:rPr lang="es-VE" sz="1300" b="1" dirty="0">
                          <a:latin typeface="Arial" pitchFamily="34" charset="0"/>
                          <a:ea typeface="Times New Roman"/>
                          <a:cs typeface="Arial" pitchFamily="34" charset="0"/>
                        </a:rPr>
                        <a:t> </a:t>
                      </a:r>
                      <a:r>
                        <a:rPr lang="es-VE" sz="1300" b="1" dirty="0" smtClean="0">
                          <a:latin typeface="Arial" pitchFamily="34" charset="0"/>
                          <a:ea typeface="Times New Roman"/>
                          <a:cs typeface="Arial" pitchFamily="34" charset="0"/>
                        </a:rPr>
                        <a:t>VENEZUELA</a:t>
                      </a:r>
                    </a:p>
                    <a:p>
                      <a:pPr algn="ctr">
                        <a:spcAft>
                          <a:spcPts val="0"/>
                        </a:spcAft>
                      </a:pPr>
                      <a:r>
                        <a:rPr lang="es-VE" sz="1300" b="1" dirty="0" smtClean="0">
                          <a:latin typeface="Arial" pitchFamily="34" charset="0"/>
                          <a:ea typeface="Times New Roman"/>
                          <a:cs typeface="Arial" pitchFamily="34" charset="0"/>
                        </a:rPr>
                        <a:t>Venezuela</a:t>
                      </a:r>
                    </a:p>
                    <a:p>
                      <a:pPr algn="ctr">
                        <a:spcAft>
                          <a:spcPts val="0"/>
                        </a:spcAft>
                      </a:pPr>
                      <a:r>
                        <a:rPr lang="es-VE" sz="1300" b="1" dirty="0" smtClean="0">
                          <a:latin typeface="Arial" pitchFamily="34" charset="0"/>
                          <a:ea typeface="Times New Roman"/>
                          <a:cs typeface="Arial" pitchFamily="34" charset="0"/>
                        </a:rPr>
                        <a:t>2004-2006</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es-VE" sz="1300" b="1" dirty="0">
                          <a:latin typeface="Arial" pitchFamily="34" charset="0"/>
                          <a:ea typeface="Times New Roman"/>
                          <a:cs typeface="Arial" pitchFamily="34" charset="0"/>
                          <a:hlinkClick r:id="rId2"/>
                        </a:rPr>
                        <a:t>ASISTENCIA TÉCNICA MEDIANTE SUMINISTRO DE PERSONAL A TRAVÉS DE  CONTRATOS MARCO EN LAS INSTALACIONES DEL CAMPO </a:t>
                      </a:r>
                      <a:r>
                        <a:rPr lang="es-VE" sz="1300" b="1" dirty="0" smtClean="0">
                          <a:latin typeface="Arial" pitchFamily="34" charset="0"/>
                          <a:ea typeface="Times New Roman"/>
                          <a:cs typeface="Arial" pitchFamily="34" charset="0"/>
                          <a:hlinkClick r:id="rId2"/>
                        </a:rPr>
                        <a:t>DACIÓN.</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err="1" smtClean="0">
                          <a:latin typeface="Arial" pitchFamily="34" charset="0"/>
                          <a:ea typeface="Times New Roman"/>
                          <a:cs typeface="Arial" pitchFamily="34" charset="0"/>
                        </a:rPr>
                        <a:t>Comisionamiento</a:t>
                      </a:r>
                      <a:r>
                        <a:rPr lang="es-VE" sz="1300" dirty="0">
                          <a:latin typeface="Arial" pitchFamily="34" charset="0"/>
                          <a:ea typeface="Times New Roman"/>
                          <a:cs typeface="Arial" pitchFamily="34" charset="0"/>
                        </a:rPr>
                        <a:t>, arranque y pruebas de plantas de compresión y deshidratación de gas en el campo Dación.</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Inspección </a:t>
                      </a:r>
                      <a:r>
                        <a:rPr lang="es-VE" sz="1300" dirty="0">
                          <a:latin typeface="Arial" pitchFamily="34" charset="0"/>
                          <a:ea typeface="Times New Roman"/>
                          <a:cs typeface="Arial" pitchFamily="34" charset="0"/>
                        </a:rPr>
                        <a:t>de construcción de dos paquetes de acondicionamiento de gas combustible, así como </a:t>
                      </a:r>
                      <a:r>
                        <a:rPr lang="es-VE" sz="1300" dirty="0" err="1">
                          <a:latin typeface="Arial" pitchFamily="34" charset="0"/>
                          <a:ea typeface="Times New Roman"/>
                          <a:cs typeface="Arial" pitchFamily="34" charset="0"/>
                        </a:rPr>
                        <a:t>comisionamiento</a:t>
                      </a:r>
                      <a:r>
                        <a:rPr lang="es-VE" sz="1300" dirty="0">
                          <a:latin typeface="Arial" pitchFamily="34" charset="0"/>
                          <a:ea typeface="Times New Roman"/>
                          <a:cs typeface="Arial" pitchFamily="34" charset="0"/>
                        </a:rPr>
                        <a:t>, pre-arranque, arranque y pruebas a plantas Recuperadoras de Vapores y Unidades de deshidratación de gas. Se realizó además la conceptualización de proyectos de mejora a las instalaciones existentes de recolección y separación crudo-gas, compresión y acondicionamiento de gas, almacenaje y bombeo de crudo, manejo de aguas efluentes y venteo. </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Coordinación </a:t>
                      </a:r>
                      <a:r>
                        <a:rPr lang="es-VE" sz="1300" dirty="0">
                          <a:latin typeface="Arial" pitchFamily="34" charset="0"/>
                          <a:ea typeface="Times New Roman"/>
                          <a:cs typeface="Arial" pitchFamily="34" charset="0"/>
                        </a:rPr>
                        <a:t>de ingenierías básicas relacionadas con la ampliación de facilidades de producción de crudo y gas, Campo Dación.</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Cursos </a:t>
                      </a:r>
                      <a:r>
                        <a:rPr lang="es-VE" sz="1300" dirty="0">
                          <a:latin typeface="Arial" pitchFamily="34" charset="0"/>
                          <a:ea typeface="Times New Roman"/>
                          <a:cs typeface="Arial" pitchFamily="34" charset="0"/>
                        </a:rPr>
                        <a:t>“in-</a:t>
                      </a:r>
                      <a:r>
                        <a:rPr lang="es-VE" sz="1300" dirty="0" err="1">
                          <a:latin typeface="Arial" pitchFamily="34" charset="0"/>
                          <a:ea typeface="Times New Roman"/>
                          <a:cs typeface="Arial" pitchFamily="34" charset="0"/>
                        </a:rPr>
                        <a:t>house</a:t>
                      </a:r>
                      <a:r>
                        <a:rPr lang="es-VE" sz="1300" dirty="0">
                          <a:latin typeface="Arial" pitchFamily="34" charset="0"/>
                          <a:ea typeface="Times New Roman"/>
                          <a:cs typeface="Arial" pitchFamily="34" charset="0"/>
                        </a:rPr>
                        <a:t>” sobre Deshidratación de Gas  Natural con </a:t>
                      </a:r>
                      <a:r>
                        <a:rPr lang="es-VE" sz="1300" dirty="0" err="1">
                          <a:latin typeface="Arial" pitchFamily="34" charset="0"/>
                          <a:ea typeface="Times New Roman"/>
                          <a:cs typeface="Arial" pitchFamily="34" charset="0"/>
                        </a:rPr>
                        <a:t>Trietilenglicol</a:t>
                      </a:r>
                      <a:r>
                        <a:rPr lang="es-VE" sz="1300" dirty="0">
                          <a:latin typeface="Arial" pitchFamily="34" charset="0"/>
                          <a:ea typeface="Times New Roman"/>
                          <a:cs typeface="Arial" pitchFamily="34" charset="0"/>
                        </a:rPr>
                        <a:t> (3) y sobre Operación y Mantenimiento de Unidades Recuperadoras de Vapores (2). </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Desarrollo </a:t>
                      </a:r>
                      <a:r>
                        <a:rPr lang="es-VE" sz="1300" dirty="0">
                          <a:latin typeface="Arial" pitchFamily="34" charset="0"/>
                          <a:ea typeface="Times New Roman"/>
                          <a:cs typeface="Arial" pitchFamily="34" charset="0"/>
                        </a:rPr>
                        <a:t>de manuales de procedimientos para las estaciones Levas-16, LTM-1, DED-1, MEF-25 y GED -10 del campo Dación. </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Desarrollo </a:t>
                      </a:r>
                      <a:r>
                        <a:rPr lang="es-VE" sz="1300" dirty="0">
                          <a:latin typeface="Arial" pitchFamily="34" charset="0"/>
                          <a:ea typeface="Times New Roman"/>
                          <a:cs typeface="Arial" pitchFamily="34" charset="0"/>
                        </a:rPr>
                        <a:t>de Ingenierías Básicas relacionadas con facilidades de manejo de Crudo, Gas y Agua en el Campo Dación. </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1264019">
                <a:tc>
                  <a:txBody>
                    <a:bodyPr/>
                    <a:lstStyle/>
                    <a:p>
                      <a:pPr algn="ctr">
                        <a:spcAft>
                          <a:spcPts val="0"/>
                        </a:spcAft>
                      </a:pPr>
                      <a:endParaRPr lang="es-VE" sz="1300" b="1" dirty="0" smtClean="0">
                        <a:latin typeface="Arial" pitchFamily="34" charset="0"/>
                        <a:ea typeface="Times New Roman"/>
                        <a:cs typeface="Arial" pitchFamily="34" charset="0"/>
                      </a:endParaRPr>
                    </a:p>
                    <a:p>
                      <a:pPr algn="ctr">
                        <a:spcAft>
                          <a:spcPts val="0"/>
                        </a:spcAft>
                      </a:pPr>
                      <a:r>
                        <a:rPr lang="es-VE" sz="1300" b="1" dirty="0" smtClean="0">
                          <a:latin typeface="Arial" pitchFamily="34" charset="0"/>
                          <a:ea typeface="Times New Roman"/>
                          <a:cs typeface="Arial" pitchFamily="34" charset="0"/>
                        </a:rPr>
                        <a:t>TECNA </a:t>
                      </a:r>
                      <a:r>
                        <a:rPr lang="es-VE" sz="1300" b="1" dirty="0">
                          <a:latin typeface="Arial" pitchFamily="34" charset="0"/>
                          <a:ea typeface="Times New Roman"/>
                          <a:cs typeface="Arial" pitchFamily="34" charset="0"/>
                        </a:rPr>
                        <a:t>, </a:t>
                      </a:r>
                      <a:endParaRPr lang="es-ES" sz="1300" dirty="0">
                        <a:latin typeface="Arial" pitchFamily="34" charset="0"/>
                        <a:ea typeface="Times New Roman"/>
                        <a:cs typeface="Arial" pitchFamily="34" charset="0"/>
                      </a:endParaRPr>
                    </a:p>
                    <a:p>
                      <a:pPr algn="ctr">
                        <a:spcAft>
                          <a:spcPts val="0"/>
                        </a:spcAft>
                      </a:pPr>
                      <a:r>
                        <a:rPr lang="es-VE" sz="1300" b="1" dirty="0" smtClean="0">
                          <a:latin typeface="Arial" pitchFamily="34" charset="0"/>
                          <a:ea typeface="Times New Roman"/>
                          <a:cs typeface="Arial" pitchFamily="34" charset="0"/>
                        </a:rPr>
                        <a:t>ARGENTINA</a:t>
                      </a:r>
                    </a:p>
                    <a:p>
                      <a:pPr algn="ctr">
                        <a:spcAft>
                          <a:spcPts val="0"/>
                        </a:spcAft>
                      </a:pPr>
                      <a:r>
                        <a:rPr lang="es-VE" sz="1300" b="1" dirty="0" smtClean="0">
                          <a:latin typeface="Arial" pitchFamily="34" charset="0"/>
                          <a:ea typeface="Times New Roman"/>
                          <a:cs typeface="Arial" pitchFamily="34" charset="0"/>
                        </a:rPr>
                        <a:t>Argentina</a:t>
                      </a:r>
                    </a:p>
                    <a:p>
                      <a:pPr algn="ctr">
                        <a:spcAft>
                          <a:spcPts val="0"/>
                        </a:spcAft>
                      </a:pPr>
                      <a:r>
                        <a:rPr lang="es-VE" sz="1300" b="1" dirty="0" smtClean="0">
                          <a:latin typeface="Arial" pitchFamily="34" charset="0"/>
                          <a:ea typeface="Times New Roman"/>
                          <a:cs typeface="Arial" pitchFamily="34" charset="0"/>
                        </a:rPr>
                        <a:t>2005</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lnSpc>
                          <a:spcPct val="100000"/>
                        </a:lnSpc>
                        <a:spcBef>
                          <a:spcPts val="0"/>
                        </a:spcBef>
                        <a:spcAft>
                          <a:spcPts val="0"/>
                        </a:spcAft>
                      </a:pPr>
                      <a:r>
                        <a:rPr lang="es-VE" sz="1300" b="1" kern="1200" dirty="0">
                          <a:solidFill>
                            <a:schemeClr val="dk1"/>
                          </a:solidFill>
                          <a:latin typeface="Arial" pitchFamily="34" charset="0"/>
                          <a:ea typeface="Times New Roman"/>
                          <a:cs typeface="Arial" pitchFamily="34" charset="0"/>
                          <a:hlinkClick r:id="rId2"/>
                        </a:rPr>
                        <a:t>ASIGNACIÓN DE DOS PROFESIONALES DEL ÁREA DE PROCESOS DE CRUDO Y GAS Y COORDINACIÓN DE PROYECTOS,  PARA LA EJECUCIÓN DE PROYECTOS EN LAS OFICINAS DE TECNA EN BUENOS AIRES DURANTE EL </a:t>
                      </a:r>
                      <a:r>
                        <a:rPr lang="es-VE" sz="1300" b="1" kern="1200" dirty="0" smtClean="0">
                          <a:solidFill>
                            <a:schemeClr val="dk1"/>
                          </a:solidFill>
                          <a:latin typeface="Arial" pitchFamily="34" charset="0"/>
                          <a:ea typeface="Times New Roman"/>
                          <a:cs typeface="Arial" pitchFamily="34" charset="0"/>
                          <a:hlinkClick r:id="rId2"/>
                        </a:rPr>
                        <a:t>AÑO. </a:t>
                      </a:r>
                      <a:r>
                        <a:rPr lang="es-VE" sz="1300" kern="1200" dirty="0" smtClean="0">
                          <a:solidFill>
                            <a:schemeClr val="dk1"/>
                          </a:solidFill>
                          <a:latin typeface="Arial" pitchFamily="34" charset="0"/>
                          <a:ea typeface="Times New Roman"/>
                          <a:cs typeface="Arial" pitchFamily="34" charset="0"/>
                        </a:rPr>
                        <a:t>Coordinación </a:t>
                      </a:r>
                      <a:r>
                        <a:rPr lang="es-VE" sz="1300" kern="1200" dirty="0">
                          <a:solidFill>
                            <a:schemeClr val="dk1"/>
                          </a:solidFill>
                          <a:latin typeface="Arial" pitchFamily="34" charset="0"/>
                          <a:ea typeface="Times New Roman"/>
                          <a:cs typeface="Arial" pitchFamily="34" charset="0"/>
                        </a:rPr>
                        <a:t>de Ingeniería de Proyectos de Infraestructura para Petrobras Energía y la minera </a:t>
                      </a:r>
                      <a:r>
                        <a:rPr lang="es-VE" sz="1300" kern="1200" dirty="0" err="1">
                          <a:solidFill>
                            <a:schemeClr val="dk1"/>
                          </a:solidFill>
                          <a:latin typeface="Arial" pitchFamily="34" charset="0"/>
                          <a:ea typeface="Times New Roman"/>
                          <a:cs typeface="Arial" pitchFamily="34" charset="0"/>
                        </a:rPr>
                        <a:t>Hosch</a:t>
                      </a:r>
                      <a:r>
                        <a:rPr lang="es-VE" sz="1300" kern="1200" dirty="0">
                          <a:solidFill>
                            <a:schemeClr val="dk1"/>
                          </a:solidFill>
                          <a:latin typeface="Arial" pitchFamily="34" charset="0"/>
                          <a:ea typeface="Times New Roman"/>
                          <a:cs typeface="Arial" pitchFamily="34" charset="0"/>
                        </a:rPr>
                        <a:t> tales como Planta de Remoción de Mercurio María Inés- Argentina y Planta de extracción y proceso de oro y plata.  </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20588" y="1024140"/>
          <a:ext cx="8774037" cy="5014319"/>
        </p:xfrm>
        <a:graphic>
          <a:graphicData uri="http://schemas.openxmlformats.org/drawingml/2006/table">
            <a:tbl>
              <a:tblPr firstRow="1" bandRow="1">
                <a:tableStyleId>{6E25E649-3F16-4E02-A733-19D2CDBF48F0}</a:tableStyleId>
              </a:tblPr>
              <a:tblGrid>
                <a:gridCol w="1762803"/>
                <a:gridCol w="7011234"/>
              </a:tblGrid>
              <a:tr h="369718">
                <a:tc>
                  <a:txBody>
                    <a:bodyPr/>
                    <a:lstStyle/>
                    <a:p>
                      <a:pPr marL="0" algn="ctr" defTabSz="914400" rtl="0" eaLnBrk="1" latinLnBrk="0" hangingPunct="1">
                        <a:spcBef>
                          <a:spcPts val="600"/>
                        </a:spcBef>
                        <a:spcAft>
                          <a:spcPts val="600"/>
                        </a:spcAft>
                        <a:tabLst>
                          <a:tab pos="914400" algn="l"/>
                        </a:tabLst>
                      </a:pPr>
                      <a:r>
                        <a:rPr lang="es-ES" sz="14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4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776178">
                <a:tc>
                  <a:txBody>
                    <a:bodyPr/>
                    <a:lstStyle/>
                    <a:p>
                      <a:pPr algn="ctr">
                        <a:spcBef>
                          <a:spcPts val="0"/>
                        </a:spcBef>
                        <a:spcAft>
                          <a:spcPts val="0"/>
                        </a:spcAft>
                        <a:tabLst>
                          <a:tab pos="914400" algn="l"/>
                        </a:tabLst>
                      </a:pPr>
                      <a:r>
                        <a:rPr lang="en-US" sz="1300" b="1" dirty="0" smtClean="0">
                          <a:latin typeface="Arial" pitchFamily="34" charset="0"/>
                          <a:ea typeface="Times New Roman"/>
                          <a:cs typeface="Arial" pitchFamily="34" charset="0"/>
                        </a:rPr>
                        <a:t>STATOIL</a:t>
                      </a:r>
                    </a:p>
                    <a:p>
                      <a:pPr algn="ctr">
                        <a:spcBef>
                          <a:spcPts val="0"/>
                        </a:spcBef>
                        <a:spcAft>
                          <a:spcPts val="0"/>
                        </a:spcAft>
                        <a:tabLst>
                          <a:tab pos="914400" algn="l"/>
                        </a:tabLst>
                      </a:pPr>
                      <a:r>
                        <a:rPr lang="en-US" sz="1300" b="1" dirty="0" smtClean="0">
                          <a:latin typeface="Arial" pitchFamily="34" charset="0"/>
                          <a:ea typeface="Times New Roman"/>
                          <a:cs typeface="Arial" pitchFamily="34" charset="0"/>
                        </a:rPr>
                        <a:t>Venezuela </a:t>
                      </a:r>
                    </a:p>
                    <a:p>
                      <a:pPr algn="ctr">
                        <a:spcBef>
                          <a:spcPts val="0"/>
                        </a:spcBef>
                        <a:spcAft>
                          <a:spcPts val="0"/>
                        </a:spcAft>
                        <a:tabLst>
                          <a:tab pos="914400" algn="l"/>
                        </a:tabLst>
                      </a:pPr>
                      <a:r>
                        <a:rPr lang="en-US" sz="1300" b="1" dirty="0" smtClean="0">
                          <a:latin typeface="Arial" pitchFamily="34" charset="0"/>
                          <a:ea typeface="Times New Roman"/>
                          <a:cs typeface="Arial" pitchFamily="34" charset="0"/>
                        </a:rPr>
                        <a:t>2003</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algn="just">
                        <a:spcAft>
                          <a:spcPts val="0"/>
                        </a:spcAft>
                      </a:pPr>
                      <a:r>
                        <a:rPr lang="es-VE" sz="1300" b="1" dirty="0">
                          <a:latin typeface="Arial" pitchFamily="34" charset="0"/>
                          <a:ea typeface="Times New Roman"/>
                          <a:cs typeface="Arial" pitchFamily="34" charset="0"/>
                          <a:hlinkClick r:id="rId2"/>
                        </a:rPr>
                        <a:t>EVALUACIÓN DE FUENTES DE GAS PARA SUPPLIR 200 MMPCED A OBJETO DE INYECTAR EN EL CAMPO TOMOPORO, </a:t>
                      </a:r>
                      <a:r>
                        <a:rPr lang="es-VE" sz="1300" b="1" dirty="0" smtClean="0">
                          <a:latin typeface="Arial" pitchFamily="34" charset="0"/>
                          <a:ea typeface="Times New Roman"/>
                          <a:cs typeface="Arial" pitchFamily="34" charset="0"/>
                          <a:hlinkClick r:id="rId2"/>
                        </a:rPr>
                        <a:t>MARACAIBO</a:t>
                      </a:r>
                      <a:r>
                        <a:rPr lang="es-VE" sz="1300" b="1" dirty="0" smtClean="0">
                          <a:latin typeface="Arial" pitchFamily="34" charset="0"/>
                          <a:ea typeface="Times New Roman"/>
                          <a:cs typeface="Arial" pitchFamily="34" charset="0"/>
                        </a:rPr>
                        <a:t>. </a:t>
                      </a:r>
                      <a:r>
                        <a:rPr lang="es-VE" sz="1300" dirty="0" smtClean="0">
                          <a:latin typeface="Arial" pitchFamily="34" charset="0"/>
                          <a:ea typeface="Times New Roman"/>
                          <a:cs typeface="Arial" pitchFamily="34" charset="0"/>
                        </a:rPr>
                        <a:t>Fase </a:t>
                      </a:r>
                      <a:r>
                        <a:rPr lang="es-VE" sz="1300" dirty="0">
                          <a:latin typeface="Arial" pitchFamily="34" charset="0"/>
                          <a:ea typeface="Times New Roman"/>
                          <a:cs typeface="Arial" pitchFamily="34" charset="0"/>
                        </a:rPr>
                        <a:t>Conceptual </a:t>
                      </a:r>
                      <a:r>
                        <a:rPr lang="es-VE" sz="1300" dirty="0" smtClean="0">
                          <a:latin typeface="Arial" pitchFamily="34" charset="0"/>
                          <a:ea typeface="Times New Roman"/>
                          <a:cs typeface="Arial" pitchFamily="34" charset="0"/>
                        </a:rPr>
                        <a:t>- Evaluación </a:t>
                      </a:r>
                      <a:r>
                        <a:rPr lang="es-VE" sz="1300" dirty="0">
                          <a:latin typeface="Arial" pitchFamily="34" charset="0"/>
                          <a:ea typeface="Times New Roman"/>
                          <a:cs typeface="Arial" pitchFamily="34" charset="0"/>
                        </a:rPr>
                        <a:t>técnico-económica de </a:t>
                      </a:r>
                      <a:r>
                        <a:rPr lang="es-VE" sz="1300" dirty="0" smtClean="0">
                          <a:latin typeface="Arial" pitchFamily="34" charset="0"/>
                          <a:ea typeface="Times New Roman"/>
                          <a:cs typeface="Arial" pitchFamily="34" charset="0"/>
                        </a:rPr>
                        <a:t>opciones.</a:t>
                      </a:r>
                      <a:r>
                        <a:rPr lang="es-VE" sz="1300" baseline="0" dirty="0" smtClean="0">
                          <a:latin typeface="Arial" pitchFamily="34" charset="0"/>
                          <a:ea typeface="Times New Roman"/>
                          <a:cs typeface="Arial" pitchFamily="34" charset="0"/>
                        </a:rPr>
                        <a:t> </a:t>
                      </a:r>
                      <a:r>
                        <a:rPr lang="es-VE" sz="1300" dirty="0" smtClean="0">
                          <a:latin typeface="Arial" pitchFamily="34" charset="0"/>
                          <a:ea typeface="Times New Roman"/>
                          <a:cs typeface="Arial" pitchFamily="34" charset="0"/>
                        </a:rPr>
                        <a:t>El </a:t>
                      </a:r>
                      <a:r>
                        <a:rPr lang="es-VE" sz="1300" dirty="0">
                          <a:latin typeface="Arial" pitchFamily="34" charset="0"/>
                          <a:ea typeface="Times New Roman"/>
                          <a:cs typeface="Arial" pitchFamily="34" charset="0"/>
                        </a:rPr>
                        <a:t>estudio se realizó bajo un esquema “</a:t>
                      </a:r>
                      <a:r>
                        <a:rPr lang="es-VE" sz="1300" dirty="0" err="1">
                          <a:latin typeface="Arial" pitchFamily="34" charset="0"/>
                          <a:ea typeface="Times New Roman"/>
                          <a:cs typeface="Arial" pitchFamily="34" charset="0"/>
                        </a:rPr>
                        <a:t>fast</a:t>
                      </a:r>
                      <a:r>
                        <a:rPr lang="es-VE" sz="1300" dirty="0">
                          <a:latin typeface="Arial" pitchFamily="34" charset="0"/>
                          <a:ea typeface="Times New Roman"/>
                          <a:cs typeface="Arial" pitchFamily="34" charset="0"/>
                        </a:rPr>
                        <a:t> </a:t>
                      </a:r>
                      <a:r>
                        <a:rPr lang="es-VE" sz="1300" dirty="0" err="1">
                          <a:latin typeface="Arial" pitchFamily="34" charset="0"/>
                          <a:ea typeface="Times New Roman"/>
                          <a:cs typeface="Arial" pitchFamily="34" charset="0"/>
                        </a:rPr>
                        <a:t>track</a:t>
                      </a:r>
                      <a:r>
                        <a:rPr lang="es-VE" sz="1300"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698503">
                <a:tc>
                  <a:txBody>
                    <a:bodyPr/>
                    <a:lstStyle/>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OPEN</a:t>
                      </a:r>
                    </a:p>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Venezuela</a:t>
                      </a:r>
                    </a:p>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2005</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indent="-261938" algn="just" defTabSz="914400" rtl="0" eaLnBrk="1" fontAlgn="auto" latinLnBrk="0" hangingPunct="1">
                        <a:lnSpc>
                          <a:spcPct val="100000"/>
                        </a:lnSpc>
                        <a:spcBef>
                          <a:spcPts val="0"/>
                        </a:spcBef>
                        <a:spcAft>
                          <a:spcPts val="0"/>
                        </a:spcAft>
                        <a:buClr>
                          <a:srgbClr val="FF0000"/>
                        </a:buClr>
                        <a:buSzTx/>
                        <a:buFont typeface="Arial" pitchFamily="34" charset="0"/>
                        <a:buNone/>
                        <a:tabLst/>
                        <a:defRPr/>
                      </a:pPr>
                      <a:r>
                        <a:rPr lang="es-VE" sz="1300" b="1" kern="1200" dirty="0" smtClean="0">
                          <a:solidFill>
                            <a:schemeClr val="dk1"/>
                          </a:solidFill>
                          <a:latin typeface="Arial" pitchFamily="34" charset="0"/>
                          <a:ea typeface="Times New Roman"/>
                          <a:cs typeface="Arial" pitchFamily="34" charset="0"/>
                          <a:hlinkClick r:id="rId2"/>
                        </a:rPr>
                        <a:t>ASISTENCIA TÉCNICA. </a:t>
                      </a:r>
                      <a:r>
                        <a:rPr lang="es-VE" sz="1300" b="0" i="0" kern="1200" dirty="0" smtClean="0">
                          <a:solidFill>
                            <a:schemeClr val="dk1"/>
                          </a:solidFill>
                          <a:latin typeface="Arial" pitchFamily="34" charset="0"/>
                          <a:ea typeface="+mn-ea"/>
                          <a:cs typeface="Arial" pitchFamily="34" charset="0"/>
                        </a:rPr>
                        <a:t>Procesos Parada de los Deshidratadores Electrostáticos de Crudo en Instalaciones de Producción Campo Acema – </a:t>
                      </a:r>
                      <a:r>
                        <a:rPr lang="es-VE" sz="1300" b="0" i="0" kern="1200" dirty="0" err="1" smtClean="0">
                          <a:solidFill>
                            <a:schemeClr val="dk1"/>
                          </a:solidFill>
                          <a:latin typeface="Arial" pitchFamily="34" charset="0"/>
                          <a:ea typeface="+mn-ea"/>
                          <a:cs typeface="Arial" pitchFamily="34" charset="0"/>
                        </a:rPr>
                        <a:t>Casma</a:t>
                      </a:r>
                      <a:r>
                        <a:rPr lang="es-VE" sz="1300" b="0" i="0" kern="1200" dirty="0" smtClean="0">
                          <a:solidFill>
                            <a:schemeClr val="dk1"/>
                          </a:solidFill>
                          <a:latin typeface="Arial" pitchFamily="34" charset="0"/>
                          <a:ea typeface="+mn-ea"/>
                          <a:cs typeface="Arial" pitchFamily="34" charset="0"/>
                        </a:rPr>
                        <a:t> – Venezuela.</a:t>
                      </a:r>
                    </a:p>
                    <a:p>
                      <a:pPr marL="95250" marR="0" indent="-95250" algn="just" defTabSz="914400" rtl="0" eaLnBrk="1" fontAlgn="auto" latinLnBrk="0" hangingPunct="1">
                        <a:lnSpc>
                          <a:spcPct val="100000"/>
                        </a:lnSpc>
                        <a:spcBef>
                          <a:spcPts val="0"/>
                        </a:spcBef>
                        <a:spcAft>
                          <a:spcPts val="0"/>
                        </a:spcAft>
                        <a:buClr>
                          <a:srgbClr val="000066"/>
                        </a:buClr>
                        <a:buSzTx/>
                        <a:buFont typeface="Wingdings" pitchFamily="2" charset="2"/>
                        <a:buChar char="§"/>
                        <a:tabLst/>
                        <a:defRPr/>
                      </a:pPr>
                      <a:r>
                        <a:rPr lang="es-VE" sz="1300" b="0" i="0" kern="1200" dirty="0" smtClean="0">
                          <a:solidFill>
                            <a:schemeClr val="dk1"/>
                          </a:solidFill>
                          <a:latin typeface="Arial" pitchFamily="34" charset="0"/>
                          <a:ea typeface="+mn-ea"/>
                          <a:cs typeface="Arial" pitchFamily="34" charset="0"/>
                        </a:rPr>
                        <a:t>Optimización Facilidades de Producción del Campo Acema-</a:t>
                      </a:r>
                      <a:r>
                        <a:rPr lang="es-VE" sz="1300" b="0" i="0" kern="1200" dirty="0" err="1" smtClean="0">
                          <a:solidFill>
                            <a:schemeClr val="dk1"/>
                          </a:solidFill>
                          <a:latin typeface="Arial" pitchFamily="34" charset="0"/>
                          <a:ea typeface="+mn-ea"/>
                          <a:cs typeface="Arial" pitchFamily="34" charset="0"/>
                        </a:rPr>
                        <a:t>Casma</a:t>
                      </a:r>
                      <a:r>
                        <a:rPr lang="es-VE" sz="1300" b="0" i="0" kern="1200" dirty="0" smtClean="0">
                          <a:solidFill>
                            <a:schemeClr val="dk1"/>
                          </a:solidFill>
                          <a:latin typeface="Arial" pitchFamily="34" charset="0"/>
                          <a:ea typeface="+mn-ea"/>
                          <a:cs typeface="Arial" pitchFamily="34" charset="0"/>
                        </a:rPr>
                        <a:t>, Venezuela,</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r>
              <a:tr h="734470">
                <a:tc>
                  <a:txBody>
                    <a:bodyPr/>
                    <a:lstStyle/>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HARVEST  VINCCLER</a:t>
                      </a:r>
                    </a:p>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Venezuela 2005</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marL="0" marR="0" indent="-261938" algn="just" defTabSz="914400" rtl="0" eaLnBrk="1" fontAlgn="auto" latinLnBrk="0" hangingPunct="1">
                        <a:lnSpc>
                          <a:spcPct val="100000"/>
                        </a:lnSpc>
                        <a:spcBef>
                          <a:spcPts val="0"/>
                        </a:spcBef>
                        <a:spcAft>
                          <a:spcPts val="0"/>
                        </a:spcAft>
                        <a:buClr>
                          <a:srgbClr val="FF0000"/>
                        </a:buClr>
                        <a:buSzTx/>
                        <a:buFont typeface="Arial" pitchFamily="34" charset="0"/>
                        <a:buNone/>
                        <a:tabLst/>
                        <a:defRPr/>
                      </a:pPr>
                      <a:r>
                        <a:rPr lang="es-VE" sz="1300" b="1" kern="1200" dirty="0" smtClean="0">
                          <a:solidFill>
                            <a:schemeClr val="dk1"/>
                          </a:solidFill>
                          <a:latin typeface="Arial" pitchFamily="34" charset="0"/>
                          <a:ea typeface="Times New Roman"/>
                          <a:cs typeface="Arial" pitchFamily="34" charset="0"/>
                          <a:hlinkClick r:id="rId2"/>
                        </a:rPr>
                        <a:t>INGENIERÍA BÁSICA Y DETALLE</a:t>
                      </a:r>
                      <a:r>
                        <a:rPr lang="es-VE" sz="1300" b="1" kern="1200" dirty="0" smtClean="0">
                          <a:solidFill>
                            <a:schemeClr val="dk1"/>
                          </a:solidFill>
                          <a:latin typeface="Arial" pitchFamily="34" charset="0"/>
                          <a:ea typeface="Times New Roman"/>
                          <a:cs typeface="Arial" pitchFamily="34" charset="0"/>
                        </a:rPr>
                        <a:t> </a:t>
                      </a:r>
                      <a:r>
                        <a:rPr lang="es-VE" sz="1300" b="0" i="0" kern="1200" dirty="0" smtClean="0">
                          <a:solidFill>
                            <a:schemeClr val="dk1"/>
                          </a:solidFill>
                          <a:latin typeface="Arial" pitchFamily="34" charset="0"/>
                          <a:ea typeface="+mn-ea"/>
                          <a:cs typeface="Arial" pitchFamily="34" charset="0"/>
                        </a:rPr>
                        <a:t>Fases 1 y 2</a:t>
                      </a:r>
                      <a:r>
                        <a:rPr lang="es-VE" sz="1300" b="0" i="0" kern="1200" baseline="0" dirty="0" smtClean="0">
                          <a:solidFill>
                            <a:schemeClr val="dk1"/>
                          </a:solidFill>
                          <a:latin typeface="Arial" pitchFamily="34" charset="0"/>
                          <a:ea typeface="+mn-ea"/>
                          <a:cs typeface="Arial" pitchFamily="34" charset="0"/>
                        </a:rPr>
                        <a:t> para la </a:t>
                      </a:r>
                      <a:r>
                        <a:rPr lang="es-VE" sz="1300" b="0" i="0" kern="1200" dirty="0" smtClean="0">
                          <a:solidFill>
                            <a:schemeClr val="dk1"/>
                          </a:solidFill>
                          <a:latin typeface="Arial" pitchFamily="34" charset="0"/>
                          <a:ea typeface="+mn-ea"/>
                          <a:cs typeface="Arial" pitchFamily="34" charset="0"/>
                        </a:rPr>
                        <a:t>ampliación capacidad de Inyección de Agua. Capacidad de la Estación de Flujo de </a:t>
                      </a:r>
                      <a:r>
                        <a:rPr lang="es-VE" sz="1300" b="0" i="0" kern="1200" dirty="0" err="1" smtClean="0">
                          <a:solidFill>
                            <a:schemeClr val="dk1"/>
                          </a:solidFill>
                          <a:latin typeface="Arial" pitchFamily="34" charset="0"/>
                          <a:ea typeface="+mn-ea"/>
                          <a:cs typeface="Arial" pitchFamily="34" charset="0"/>
                        </a:rPr>
                        <a:t>Tucupita</a:t>
                      </a:r>
                      <a:r>
                        <a:rPr lang="es-VE" sz="1300" b="0" i="0" kern="1200" dirty="0" smtClean="0">
                          <a:solidFill>
                            <a:schemeClr val="dk1"/>
                          </a:solidFill>
                          <a:latin typeface="Arial" pitchFamily="34" charset="0"/>
                          <a:ea typeface="+mn-ea"/>
                          <a:cs typeface="Arial" pitchFamily="34" charset="0"/>
                        </a:rPr>
                        <a:t>, Venezuela 125 MBAD.</a:t>
                      </a:r>
                    </a:p>
                    <a:p>
                      <a:pPr marL="177800" marR="0" indent="-177800" algn="just" defTabSz="914400" rtl="0" eaLnBrk="1" fontAlgn="auto" latinLnBrk="0" hangingPunct="1">
                        <a:lnSpc>
                          <a:spcPct val="100000"/>
                        </a:lnSpc>
                        <a:spcBef>
                          <a:spcPts val="0"/>
                        </a:spcBef>
                        <a:spcAft>
                          <a:spcPts val="0"/>
                        </a:spcAft>
                        <a:buClr>
                          <a:srgbClr val="000066"/>
                        </a:buClr>
                        <a:buSzTx/>
                        <a:buFont typeface="Wingdings" pitchFamily="2" charset="2"/>
                        <a:buChar char="§"/>
                        <a:tabLst/>
                        <a:defRPr/>
                      </a:pPr>
                      <a:r>
                        <a:rPr lang="es-VE" sz="1300" b="0" i="0" kern="1200" dirty="0" smtClean="0">
                          <a:solidFill>
                            <a:schemeClr val="dk1"/>
                          </a:solidFill>
                          <a:latin typeface="Arial" pitchFamily="34" charset="0"/>
                          <a:ea typeface="+mn-ea"/>
                          <a:cs typeface="Arial" pitchFamily="34" charset="0"/>
                        </a:rPr>
                        <a:t>Adecuación de un Tanque de  Micro burbujas de la Planta de Tratamiento de Aguas Efluentes  del Campo </a:t>
                      </a:r>
                      <a:r>
                        <a:rPr lang="es-VE" sz="1300" b="0" i="0" kern="1200" dirty="0" err="1" smtClean="0">
                          <a:solidFill>
                            <a:schemeClr val="dk1"/>
                          </a:solidFill>
                          <a:latin typeface="Arial" pitchFamily="34" charset="0"/>
                          <a:ea typeface="+mn-ea"/>
                          <a:cs typeface="Arial" pitchFamily="34" charset="0"/>
                        </a:rPr>
                        <a:t>Tucupita</a:t>
                      </a:r>
                      <a:r>
                        <a:rPr lang="es-VE" sz="1300" b="0" i="0" kern="1200" dirty="0" smtClean="0">
                          <a:solidFill>
                            <a:schemeClr val="dk1"/>
                          </a:solidFill>
                          <a:latin typeface="Arial" pitchFamily="34" charset="0"/>
                          <a:ea typeface="+mn-ea"/>
                          <a:cs typeface="Arial" pitchFamily="34" charset="0"/>
                        </a:rPr>
                        <a:t>, Venezuela.</a:t>
                      </a:r>
                      <a:endParaRPr lang="es-ES" sz="1300" dirty="0">
                        <a:latin typeface="Arial" pitchFamily="34" charset="0"/>
                        <a:ea typeface="Times New Roman"/>
                        <a:cs typeface="Arial" pitchFamily="34" charset="0"/>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2100666">
                <a:tc>
                  <a:txBody>
                    <a:bodyPr/>
                    <a:lstStyle/>
                    <a:p>
                      <a:pPr algn="ctr">
                        <a:spcAft>
                          <a:spcPts val="600"/>
                        </a:spcAft>
                      </a:pPr>
                      <a:r>
                        <a:rPr lang="es-VE" sz="1300" b="1" dirty="0" smtClean="0">
                          <a:latin typeface="Arial" pitchFamily="34" charset="0"/>
                          <a:ea typeface="Times New Roman"/>
                          <a:cs typeface="Arial" pitchFamily="34" charset="0"/>
                        </a:rPr>
                        <a:t>TERNIUM</a:t>
                      </a:r>
                      <a:endParaRPr lang="es-ES" sz="1300" dirty="0">
                        <a:latin typeface="Arial" pitchFamily="34" charset="0"/>
                        <a:ea typeface="Times New Roman"/>
                        <a:cs typeface="Arial" pitchFamily="34" charset="0"/>
                      </a:endParaRPr>
                    </a:p>
                    <a:p>
                      <a:pPr algn="ctr">
                        <a:spcAft>
                          <a:spcPts val="0"/>
                        </a:spcAft>
                      </a:pPr>
                      <a:r>
                        <a:rPr lang="es-VE" sz="1300" b="1" dirty="0" smtClean="0">
                          <a:latin typeface="Arial" pitchFamily="34" charset="0"/>
                          <a:ea typeface="Times New Roman"/>
                          <a:cs typeface="Arial" pitchFamily="34" charset="0"/>
                        </a:rPr>
                        <a:t>México</a:t>
                      </a:r>
                    </a:p>
                    <a:p>
                      <a:pPr algn="ctr">
                        <a:spcAft>
                          <a:spcPts val="0"/>
                        </a:spcAft>
                      </a:pPr>
                      <a:r>
                        <a:rPr lang="es-VE" sz="1300" b="1" dirty="0" smtClean="0">
                          <a:latin typeface="Arial" pitchFamily="34" charset="0"/>
                          <a:ea typeface="Times New Roman"/>
                          <a:cs typeface="Arial" pitchFamily="34" charset="0"/>
                        </a:rPr>
                        <a:t>2008</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indent="-261938" algn="just" defTabSz="914400" rtl="0" eaLnBrk="1" fontAlgn="auto" latinLnBrk="0" hangingPunct="1">
                        <a:lnSpc>
                          <a:spcPct val="100000"/>
                        </a:lnSpc>
                        <a:spcBef>
                          <a:spcPts val="0"/>
                        </a:spcBef>
                        <a:spcAft>
                          <a:spcPts val="0"/>
                        </a:spcAft>
                        <a:buClr>
                          <a:srgbClr val="FF0000"/>
                        </a:buClr>
                        <a:buSzTx/>
                        <a:buFont typeface="Arial" pitchFamily="34" charset="0"/>
                        <a:buNone/>
                        <a:tabLst/>
                        <a:defRPr/>
                      </a:pPr>
                      <a:r>
                        <a:rPr lang="es-VE" sz="1300" b="1" kern="1200" dirty="0" smtClean="0">
                          <a:solidFill>
                            <a:schemeClr val="dk1"/>
                          </a:solidFill>
                          <a:latin typeface="Arial" pitchFamily="34" charset="0"/>
                          <a:ea typeface="Times New Roman"/>
                          <a:cs typeface="Arial" pitchFamily="34" charset="0"/>
                          <a:hlinkClick r:id="rId2"/>
                        </a:rPr>
                        <a:t>ASESORÍA </a:t>
                      </a:r>
                      <a:r>
                        <a:rPr lang="es-VE" sz="1300" b="1" kern="1200" dirty="0">
                          <a:solidFill>
                            <a:schemeClr val="dk1"/>
                          </a:solidFill>
                          <a:latin typeface="Arial" pitchFamily="34" charset="0"/>
                          <a:ea typeface="Times New Roman"/>
                          <a:cs typeface="Arial" pitchFamily="34" charset="0"/>
                          <a:hlinkClick r:id="rId2"/>
                        </a:rPr>
                        <a:t>TÉCNICA DE SEGURIDAD INTEGRAL EN MANTENIMIENTO MAYOR DE PLANTAS DE </a:t>
                      </a:r>
                      <a:r>
                        <a:rPr lang="es-VE" sz="1300" b="1" kern="1200" dirty="0" smtClean="0">
                          <a:solidFill>
                            <a:schemeClr val="dk1"/>
                          </a:solidFill>
                          <a:latin typeface="Arial" pitchFamily="34" charset="0"/>
                          <a:ea typeface="Times New Roman"/>
                          <a:cs typeface="Arial" pitchFamily="34" charset="0"/>
                          <a:hlinkClick r:id="rId2"/>
                        </a:rPr>
                        <a:t>PROCESOS </a:t>
                      </a:r>
                      <a:r>
                        <a:rPr lang="es-VE" sz="1300" dirty="0" smtClean="0">
                          <a:latin typeface="Arial" pitchFamily="34" charset="0"/>
                          <a:ea typeface="Times New Roman"/>
                          <a:cs typeface="Arial" pitchFamily="34" charset="0"/>
                        </a:rPr>
                        <a:t>Plan </a:t>
                      </a:r>
                      <a:r>
                        <a:rPr lang="es-VE" sz="1300" dirty="0">
                          <a:latin typeface="Arial" pitchFamily="34" charset="0"/>
                          <a:ea typeface="Times New Roman"/>
                          <a:cs typeface="Arial" pitchFamily="34" charset="0"/>
                        </a:rPr>
                        <a:t>de Coordinación de Seguridad y su Estrategia de Ejecución en Parada de Planta para Reparaciones Extraordinarias, a fin de prevenir, eliminar o minimizar eventos e impactos indeseables, enfocados en cuatro ejes principales de acción :  </a:t>
                      </a:r>
                      <a:endParaRPr lang="es-ES" sz="1300" dirty="0">
                        <a:latin typeface="Arial" pitchFamily="34" charset="0"/>
                        <a:ea typeface="Times New Roman"/>
                        <a:cs typeface="Arial" pitchFamily="34" charset="0"/>
                      </a:endParaRPr>
                    </a:p>
                    <a:p>
                      <a:pPr marL="95250" lvl="0" indent="-95250" algn="just">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Visualización </a:t>
                      </a:r>
                      <a:r>
                        <a:rPr lang="es-VE" sz="1300" dirty="0">
                          <a:latin typeface="Arial" pitchFamily="34" charset="0"/>
                          <a:ea typeface="Times New Roman"/>
                          <a:cs typeface="Arial" pitchFamily="34" charset="0"/>
                        </a:rPr>
                        <a:t>de Peligros/Riesgos Potenciales previamente y durante las ejecución de las tareas o actividades</a:t>
                      </a:r>
                      <a:endParaRPr lang="es-ES" sz="1300" dirty="0">
                        <a:latin typeface="Arial" pitchFamily="34" charset="0"/>
                        <a:ea typeface="Times New Roman"/>
                        <a:cs typeface="Arial" pitchFamily="34" charset="0"/>
                      </a:endParaRPr>
                    </a:p>
                    <a:p>
                      <a:pPr marL="95250" lvl="0" indent="-95250" algn="just">
                        <a:spcBef>
                          <a:spcPts val="0"/>
                        </a:spcBef>
                        <a:spcAft>
                          <a:spcPts val="0"/>
                        </a:spcAft>
                        <a:buClr>
                          <a:srgbClr val="000066"/>
                        </a:buClr>
                        <a:buFont typeface="Wingdings" pitchFamily="2" charset="2"/>
                        <a:buChar char="§"/>
                        <a:tabLst>
                          <a:tab pos="95250" algn="l"/>
                        </a:tabLst>
                      </a:pPr>
                      <a:r>
                        <a:rPr lang="es-VE" sz="1300" dirty="0">
                          <a:latin typeface="Arial" pitchFamily="34" charset="0"/>
                          <a:ea typeface="Times New Roman"/>
                          <a:cs typeface="Arial" pitchFamily="34" charset="0"/>
                        </a:rPr>
                        <a:t>Auditorias o vigilancias continuas con la retroalimentación  inmediata de las condiciones y actos inseguros detectados, para implantar las acciones de control del riesgo</a:t>
                      </a:r>
                      <a:endParaRPr lang="es-ES" sz="1300" dirty="0">
                        <a:latin typeface="Arial" pitchFamily="34" charset="0"/>
                        <a:ea typeface="Times New Roman"/>
                        <a:cs typeface="Arial" pitchFamily="34" charset="0"/>
                      </a:endParaRPr>
                    </a:p>
                    <a:p>
                      <a:pPr marL="95250" lvl="0" indent="-95250" algn="just">
                        <a:spcBef>
                          <a:spcPts val="0"/>
                        </a:spcBef>
                        <a:spcAft>
                          <a:spcPts val="0"/>
                        </a:spcAft>
                        <a:buClr>
                          <a:srgbClr val="000066"/>
                        </a:buClr>
                        <a:buFont typeface="Wingdings" pitchFamily="2" charset="2"/>
                        <a:buChar char="§"/>
                        <a:tabLst>
                          <a:tab pos="95250" algn="l"/>
                        </a:tabLst>
                      </a:pPr>
                      <a:r>
                        <a:rPr lang="es-VE" sz="1300" dirty="0">
                          <a:latin typeface="Arial" pitchFamily="34" charset="0"/>
                          <a:ea typeface="Times New Roman"/>
                          <a:cs typeface="Arial" pitchFamily="34" charset="0"/>
                        </a:rPr>
                        <a:t>Presentación o discusión en reuniones de trabajo de los desvíos de seguridad y administrativos detectados, de manera de tomar las acciones correctivas o preventivas respectivas. </a:t>
                      </a:r>
                      <a:endParaRPr lang="es-ES" sz="1300" dirty="0">
                        <a:latin typeface="Arial" pitchFamily="34" charset="0"/>
                        <a:ea typeface="Times New Roman"/>
                        <a:cs typeface="Arial" pitchFamily="34" charset="0"/>
                      </a:endParaRPr>
                    </a:p>
                    <a:p>
                      <a:pPr marL="95250" lvl="0" indent="-95250" algn="just">
                        <a:spcBef>
                          <a:spcPts val="0"/>
                        </a:spcBef>
                        <a:spcAft>
                          <a:spcPts val="0"/>
                        </a:spcAft>
                        <a:buClr>
                          <a:srgbClr val="000066"/>
                        </a:buClr>
                        <a:buFont typeface="Wingdings" pitchFamily="2" charset="2"/>
                        <a:buChar char="§"/>
                        <a:tabLst>
                          <a:tab pos="95250" algn="l"/>
                        </a:tabLst>
                      </a:pPr>
                      <a:r>
                        <a:rPr lang="es-VE" sz="1300" dirty="0">
                          <a:latin typeface="Arial" pitchFamily="34" charset="0"/>
                          <a:ea typeface="Times New Roman"/>
                          <a:cs typeface="Arial" pitchFamily="34" charset="0"/>
                        </a:rPr>
                        <a:t>Dictado de Talleres de Adiestramientos en Prácticas de Trabajos Seguros (PTS).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510639" y="985614"/>
          <a:ext cx="8023844" cy="4976820"/>
        </p:xfrm>
        <a:graphic>
          <a:graphicData uri="http://schemas.openxmlformats.org/drawingml/2006/table">
            <a:tbl>
              <a:tblPr firstRow="1" bandRow="1">
                <a:tableStyleId>{6E25E649-3F16-4E02-A733-19D2CDBF48F0}</a:tableStyleId>
              </a:tblPr>
              <a:tblGrid>
                <a:gridCol w="1528351"/>
                <a:gridCol w="6495493"/>
              </a:tblGrid>
              <a:tr h="435136">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213268">
                <a:tc rowSpan="3">
                  <a:txBody>
                    <a:bodyPr/>
                    <a:lstStyle/>
                    <a:p>
                      <a:pPr algn="ctr">
                        <a:spcBef>
                          <a:spcPts val="0"/>
                        </a:spcBef>
                        <a:spcAft>
                          <a:spcPts val="600"/>
                        </a:spcAft>
                      </a:pPr>
                      <a:r>
                        <a:rPr lang="es-VE" sz="1300" b="1" kern="1200" dirty="0" smtClean="0">
                          <a:solidFill>
                            <a:schemeClr val="dk1"/>
                          </a:solidFill>
                          <a:latin typeface="Arial" pitchFamily="34" charset="0"/>
                          <a:ea typeface="Times New Roman"/>
                          <a:cs typeface="Arial" pitchFamily="34" charset="0"/>
                        </a:rPr>
                        <a:t>RLG Y ASOCIADOS</a:t>
                      </a:r>
                    </a:p>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VENEZUELA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2008</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lnSpc>
                          <a:spcPct val="120000"/>
                        </a:lnSpc>
                        <a:spcAft>
                          <a:spcPts val="0"/>
                        </a:spcAft>
                      </a:pPr>
                      <a:r>
                        <a:rPr lang="es-VE" sz="1300" b="1" kern="1200" dirty="0" smtClean="0">
                          <a:solidFill>
                            <a:schemeClr val="dk1"/>
                          </a:solidFill>
                          <a:latin typeface="Arial" pitchFamily="34" charset="0"/>
                          <a:ea typeface="Times New Roman"/>
                          <a:cs typeface="Arial" pitchFamily="34" charset="0"/>
                          <a:hlinkClick r:id="rId2"/>
                        </a:rPr>
                        <a:t>INGENIERIA </a:t>
                      </a:r>
                      <a:r>
                        <a:rPr lang="es-VE" sz="1300" b="1" kern="1200" dirty="0">
                          <a:solidFill>
                            <a:schemeClr val="dk1"/>
                          </a:solidFill>
                          <a:latin typeface="Arial" pitchFamily="34" charset="0"/>
                          <a:ea typeface="Times New Roman"/>
                          <a:cs typeface="Arial" pitchFamily="34" charset="0"/>
                          <a:hlinkClick r:id="rId2"/>
                        </a:rPr>
                        <a:t>CONCEPTUAL DE FÁBRICA DE CABILLAS DE </a:t>
                      </a:r>
                      <a:r>
                        <a:rPr lang="es-VE" sz="1300" b="1" kern="1200" dirty="0" smtClean="0">
                          <a:solidFill>
                            <a:schemeClr val="dk1"/>
                          </a:solidFill>
                          <a:latin typeface="Arial" pitchFamily="34" charset="0"/>
                          <a:ea typeface="Times New Roman"/>
                          <a:cs typeface="Arial" pitchFamily="34" charset="0"/>
                          <a:hlinkClick r:id="rId2"/>
                        </a:rPr>
                        <a:t>SUCCIÓN.</a:t>
                      </a:r>
                      <a:endParaRPr lang="es-VE" sz="1300" b="1" kern="1200" dirty="0" smtClean="0">
                        <a:solidFill>
                          <a:schemeClr val="dk1"/>
                        </a:solidFill>
                        <a:latin typeface="Arial" pitchFamily="34" charset="0"/>
                        <a:ea typeface="Times New Roman"/>
                        <a:cs typeface="Arial" pitchFamily="34" charset="0"/>
                      </a:endParaRPr>
                    </a:p>
                    <a:p>
                      <a:pPr marL="0" algn="just" defTabSz="914400" rtl="0" eaLnBrk="1" latinLnBrk="0" hangingPunct="1">
                        <a:lnSpc>
                          <a:spcPct val="120000"/>
                        </a:lnSpc>
                        <a:spcAft>
                          <a:spcPts val="0"/>
                        </a:spcAft>
                      </a:pPr>
                      <a:r>
                        <a:rPr lang="es-VE" sz="1300" kern="1200" dirty="0" smtClean="0">
                          <a:solidFill>
                            <a:schemeClr val="dk1"/>
                          </a:solidFill>
                          <a:latin typeface="Arial" pitchFamily="34" charset="0"/>
                          <a:ea typeface="Times New Roman"/>
                          <a:cs typeface="Arial" pitchFamily="34" charset="0"/>
                        </a:rPr>
                        <a:t>Alcance: Ingeniería </a:t>
                      </a:r>
                      <a:r>
                        <a:rPr lang="es-VE" sz="1300" kern="1200" dirty="0">
                          <a:solidFill>
                            <a:schemeClr val="dk1"/>
                          </a:solidFill>
                          <a:latin typeface="Arial" pitchFamily="34" charset="0"/>
                          <a:ea typeface="Times New Roman"/>
                          <a:cs typeface="Arial" pitchFamily="34" charset="0"/>
                        </a:rPr>
                        <a:t>C</a:t>
                      </a:r>
                      <a:r>
                        <a:rPr lang="es-VE" sz="1300" kern="1200" dirty="0" smtClean="0">
                          <a:solidFill>
                            <a:schemeClr val="dk1"/>
                          </a:solidFill>
                          <a:latin typeface="Arial" pitchFamily="34" charset="0"/>
                          <a:ea typeface="Times New Roman"/>
                          <a:cs typeface="Arial" pitchFamily="34" charset="0"/>
                        </a:rPr>
                        <a:t>onceptual Fábrica </a:t>
                      </a:r>
                      <a:r>
                        <a:rPr lang="es-VE" sz="1300" kern="1200" dirty="0">
                          <a:solidFill>
                            <a:schemeClr val="dk1"/>
                          </a:solidFill>
                          <a:latin typeface="Arial" pitchFamily="34" charset="0"/>
                          <a:ea typeface="Times New Roman"/>
                          <a:cs typeface="Arial" pitchFamily="34" charset="0"/>
                        </a:rPr>
                        <a:t>de </a:t>
                      </a:r>
                      <a:r>
                        <a:rPr lang="es-VE" sz="1300" kern="1200" dirty="0" smtClean="0">
                          <a:solidFill>
                            <a:schemeClr val="dk1"/>
                          </a:solidFill>
                          <a:latin typeface="Arial" pitchFamily="34" charset="0"/>
                          <a:ea typeface="Times New Roman"/>
                          <a:cs typeface="Arial" pitchFamily="34" charset="0"/>
                        </a:rPr>
                        <a:t>Cabillas </a:t>
                      </a:r>
                      <a:r>
                        <a:rPr lang="es-VE" sz="1300" kern="1200" dirty="0">
                          <a:solidFill>
                            <a:schemeClr val="dk1"/>
                          </a:solidFill>
                          <a:latin typeface="Arial" pitchFamily="34" charset="0"/>
                          <a:ea typeface="Times New Roman"/>
                          <a:cs typeface="Arial" pitchFamily="34" charset="0"/>
                        </a:rPr>
                        <a:t>de succión para pozos petroleros, relacionada con un parque industrial siderúrgico visualizado por PDVSA Industrial para </a:t>
                      </a:r>
                      <a:r>
                        <a:rPr lang="es-VE" sz="1300" kern="1200" dirty="0" smtClean="0">
                          <a:solidFill>
                            <a:schemeClr val="dk1"/>
                          </a:solidFill>
                          <a:latin typeface="Arial" pitchFamily="34" charset="0"/>
                          <a:ea typeface="Times New Roman"/>
                          <a:cs typeface="Arial" pitchFamily="34" charset="0"/>
                        </a:rPr>
                        <a:t>el </a:t>
                      </a:r>
                      <a:r>
                        <a:rPr lang="es-VE" sz="1300" kern="1200" dirty="0">
                          <a:solidFill>
                            <a:schemeClr val="dk1"/>
                          </a:solidFill>
                          <a:latin typeface="Arial" pitchFamily="34" charset="0"/>
                          <a:ea typeface="Times New Roman"/>
                          <a:cs typeface="Arial" pitchFamily="34" charset="0"/>
                        </a:rPr>
                        <a:t>Oriente de Venezuela. La ejecución estuvo a cargo de un equipo multidisciplinario </a:t>
                      </a:r>
                      <a:r>
                        <a:rPr lang="es-VE" sz="1300" kern="1200" dirty="0" smtClean="0">
                          <a:solidFill>
                            <a:schemeClr val="dk1"/>
                          </a:solidFill>
                          <a:latin typeface="Arial" pitchFamily="34" charset="0"/>
                          <a:ea typeface="Times New Roman"/>
                          <a:cs typeface="Arial" pitchFamily="34" charset="0"/>
                        </a:rPr>
                        <a:t>RLG-PROYNCA </a:t>
                      </a:r>
                      <a:r>
                        <a:rPr lang="es-VE" sz="1300" kern="1200" dirty="0">
                          <a:solidFill>
                            <a:schemeClr val="dk1"/>
                          </a:solidFill>
                          <a:latin typeface="Arial" pitchFamily="34" charset="0"/>
                          <a:ea typeface="Times New Roman"/>
                          <a:cs typeface="Arial" pitchFamily="34" charset="0"/>
                        </a:rPr>
                        <a:t>integrado en un 80 % por personal de </a:t>
                      </a:r>
                      <a:r>
                        <a:rPr lang="es-VE" sz="1300" kern="1200" dirty="0" smtClean="0">
                          <a:solidFill>
                            <a:schemeClr val="dk1"/>
                          </a:solidFill>
                          <a:latin typeface="Arial" pitchFamily="34" charset="0"/>
                          <a:ea typeface="Times New Roman"/>
                          <a:cs typeface="Arial" pitchFamily="34" charset="0"/>
                        </a:rPr>
                        <a:t>PROYNCA.</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1132764">
                <a:tc vMerge="1">
                  <a:txBody>
                    <a:bodyPr/>
                    <a:lstStyle/>
                    <a:p>
                      <a:pPr algn="ctr">
                        <a:spcAft>
                          <a:spcPts val="0"/>
                        </a:spcAft>
                      </a:pPr>
                      <a:endParaRPr lang="es-ES" sz="1000" dirty="0">
                        <a:latin typeface="Times New Roman"/>
                        <a:ea typeface="Times New Roman"/>
                      </a:endParaRPr>
                    </a:p>
                  </a:txBody>
                  <a:tcPr marL="68580" marR="68580" marT="0" marB="0" anchor="b">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lnSpc>
                          <a:spcPct val="120000"/>
                        </a:lnSpc>
                        <a:spcAft>
                          <a:spcPts val="0"/>
                        </a:spcAft>
                      </a:pPr>
                      <a:r>
                        <a:rPr lang="es-VE" sz="1300" b="1" kern="1200" dirty="0" smtClean="0">
                          <a:solidFill>
                            <a:schemeClr val="dk1"/>
                          </a:solidFill>
                          <a:latin typeface="Arial" pitchFamily="34" charset="0"/>
                          <a:ea typeface="Times New Roman"/>
                          <a:cs typeface="Arial" pitchFamily="34" charset="0"/>
                          <a:hlinkClick r:id="rId2"/>
                        </a:rPr>
                        <a:t>INGENIERIA </a:t>
                      </a:r>
                      <a:r>
                        <a:rPr lang="es-VE" sz="1300" b="1" kern="1200" dirty="0">
                          <a:solidFill>
                            <a:schemeClr val="dk1"/>
                          </a:solidFill>
                          <a:latin typeface="Arial" pitchFamily="34" charset="0"/>
                          <a:ea typeface="Times New Roman"/>
                          <a:cs typeface="Arial" pitchFamily="34" charset="0"/>
                          <a:hlinkClick r:id="rId2"/>
                        </a:rPr>
                        <a:t>CONCEPTUAL DE FÁBRICA DE MECHAS DE </a:t>
                      </a:r>
                      <a:r>
                        <a:rPr lang="es-VE" sz="1300" b="1" kern="1200" dirty="0" smtClean="0">
                          <a:solidFill>
                            <a:schemeClr val="dk1"/>
                          </a:solidFill>
                          <a:latin typeface="Arial" pitchFamily="34" charset="0"/>
                          <a:ea typeface="Times New Roman"/>
                          <a:cs typeface="Arial" pitchFamily="34" charset="0"/>
                          <a:hlinkClick r:id="rId2"/>
                        </a:rPr>
                        <a:t>PERFORACIÓN.</a:t>
                      </a:r>
                      <a:endParaRPr lang="es-ES" sz="1300" b="1" kern="1200" dirty="0">
                        <a:solidFill>
                          <a:schemeClr val="dk1"/>
                        </a:solidFill>
                        <a:latin typeface="Arial" pitchFamily="34" charset="0"/>
                        <a:ea typeface="Times New Roman"/>
                        <a:cs typeface="Arial" pitchFamily="34" charset="0"/>
                        <a:hlinkClick r:id="rId2"/>
                      </a:endParaRPr>
                    </a:p>
                    <a:p>
                      <a:pPr marL="0" algn="just" defTabSz="914400" rtl="0" eaLnBrk="1" latinLnBrk="0" hangingPunct="1">
                        <a:lnSpc>
                          <a:spcPct val="120000"/>
                        </a:lnSpc>
                        <a:spcAft>
                          <a:spcPts val="0"/>
                        </a:spcAft>
                      </a:pPr>
                      <a:r>
                        <a:rPr lang="es-VE" sz="1300" b="1" kern="1200" dirty="0" smtClean="0">
                          <a:solidFill>
                            <a:schemeClr val="dk1"/>
                          </a:solidFill>
                          <a:latin typeface="Arial" pitchFamily="34" charset="0"/>
                          <a:ea typeface="Times New Roman"/>
                          <a:cs typeface="Arial" pitchFamily="34" charset="0"/>
                        </a:rPr>
                        <a:t>Alcance: Ingeniería conceptual Fábrica de Mechas de Perforación para pozos petroleros, relacionada con un parque industrial siderúrgico visualizado por PDVSA Industrial para el Oriente de Venezuela. La ejecución estuvo a cargo de un equipo multidisciplinario RLG-PROYNCA (80% personal  PROYNCA).</a:t>
                      </a:r>
                      <a:endParaRPr lang="es-ES" sz="1300" b="1" kern="1200" dirty="0" smtClean="0">
                        <a:solidFill>
                          <a:schemeClr val="dk1"/>
                        </a:solidFill>
                        <a:latin typeface="Arial" pitchFamily="34" charset="0"/>
                        <a:ea typeface="Times New Roman"/>
                        <a:cs typeface="Arial" pitchFamily="34" charset="0"/>
                        <a:hlinkClick r:id="rId2"/>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972835">
                <a:tc vMerge="1">
                  <a:txBody>
                    <a:bodyPr/>
                    <a:lstStyle/>
                    <a:p>
                      <a:pPr marL="228600" indent="-228600" algn="ctr">
                        <a:spcBef>
                          <a:spcPts val="0"/>
                        </a:spcBef>
                        <a:spcAft>
                          <a:spcPts val="0"/>
                        </a:spcAft>
                        <a:buAutoNum type="arabicPlain" startAt="2008"/>
                      </a:pPr>
                      <a:endParaRPr lang="es-ES" sz="1000" dirty="0">
                        <a:latin typeface="Times New Roman"/>
                        <a:ea typeface="Times New Roman"/>
                      </a:endParaRPr>
                    </a:p>
                  </a:txBody>
                  <a:tcPr marL="68580" marR="68580" marT="0" marB="0" anchor="b">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lnSpc>
                          <a:spcPct val="120000"/>
                        </a:lnSpc>
                        <a:spcAft>
                          <a:spcPts val="0"/>
                        </a:spcAft>
                      </a:pPr>
                      <a:r>
                        <a:rPr lang="es-VE" sz="1300" b="1" kern="1200" dirty="0" smtClean="0">
                          <a:solidFill>
                            <a:schemeClr val="dk1"/>
                          </a:solidFill>
                          <a:latin typeface="Arial" pitchFamily="34" charset="0"/>
                          <a:ea typeface="Times New Roman"/>
                          <a:cs typeface="Arial" pitchFamily="34" charset="0"/>
                          <a:hlinkClick r:id="rId2"/>
                        </a:rPr>
                        <a:t>INGENIERIA </a:t>
                      </a:r>
                      <a:r>
                        <a:rPr lang="es-VE" sz="1300" b="1" kern="1200" dirty="0">
                          <a:solidFill>
                            <a:schemeClr val="dk1"/>
                          </a:solidFill>
                          <a:latin typeface="Arial" pitchFamily="34" charset="0"/>
                          <a:ea typeface="Times New Roman"/>
                          <a:cs typeface="Arial" pitchFamily="34" charset="0"/>
                          <a:hlinkClick r:id="rId2"/>
                        </a:rPr>
                        <a:t>CONCEPTUAL DE FÁBRICA DE FUNDICIÓN, FORJAS Y TRATAMIENTO </a:t>
                      </a:r>
                      <a:r>
                        <a:rPr lang="es-VE" sz="1300" b="1" kern="1200" dirty="0" smtClean="0">
                          <a:solidFill>
                            <a:schemeClr val="dk1"/>
                          </a:solidFill>
                          <a:latin typeface="Arial" pitchFamily="34" charset="0"/>
                          <a:ea typeface="Times New Roman"/>
                          <a:cs typeface="Arial" pitchFamily="34" charset="0"/>
                          <a:hlinkClick r:id="rId2"/>
                        </a:rPr>
                        <a:t>TÉRMICO.</a:t>
                      </a:r>
                      <a:endParaRPr lang="es-ES" sz="1300" b="1" kern="1200" dirty="0">
                        <a:solidFill>
                          <a:schemeClr val="dk1"/>
                        </a:solidFill>
                        <a:latin typeface="Arial" pitchFamily="34" charset="0"/>
                        <a:ea typeface="Times New Roman"/>
                        <a:cs typeface="Arial" pitchFamily="34" charset="0"/>
                        <a:hlinkClick r:id="rId2"/>
                      </a:endParaRPr>
                    </a:p>
                    <a:p>
                      <a:pPr algn="just">
                        <a:lnSpc>
                          <a:spcPct val="120000"/>
                        </a:lnSpc>
                        <a:spcAft>
                          <a:spcPts val="0"/>
                        </a:spcAft>
                      </a:pPr>
                      <a:r>
                        <a:rPr lang="es-VE" sz="1300" kern="1200" dirty="0" smtClean="0">
                          <a:solidFill>
                            <a:schemeClr val="dk1"/>
                          </a:solidFill>
                          <a:latin typeface="Arial" pitchFamily="34" charset="0"/>
                          <a:ea typeface="Times New Roman"/>
                          <a:cs typeface="Arial" pitchFamily="34" charset="0"/>
                        </a:rPr>
                        <a:t>Alcance del proyecto comprendió la ingeniería conceptual de una fábrica de piezas de acero que incluía procesos de fundición, forja y tratamiento, relacionada con un parque industrial siderúrgico visualizado por PDVSA Industrial para ser desarrollado en el Oriente de Venezuela. El proyecto se ha ejecutado en dos fases, la primero por 2.500 HH, definiendo procesos, factibilidad y estudio de mercado.  El proyecto está a  cargo de un equipo multidisciplinario RLG-PROYNCA integrado en un 80 % por personal de PROYNCA.</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427672" y="1285108"/>
          <a:ext cx="8215550" cy="5418094"/>
        </p:xfrm>
        <a:graphic>
          <a:graphicData uri="http://schemas.openxmlformats.org/drawingml/2006/table">
            <a:tbl>
              <a:tblPr firstRow="1" bandRow="1">
                <a:tableStyleId>{6E25E649-3F16-4E02-A733-19D2CDBF48F0}</a:tableStyleId>
              </a:tblPr>
              <a:tblGrid>
                <a:gridCol w="1571816"/>
                <a:gridCol w="6643734"/>
              </a:tblGrid>
              <a:tr h="458348">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4959746">
                <a:tc>
                  <a:txBody>
                    <a:bodyPr/>
                    <a:lstStyle/>
                    <a:p>
                      <a:pPr algn="ctr">
                        <a:spcAft>
                          <a:spcPts val="600"/>
                        </a:spcAft>
                      </a:pPr>
                      <a:r>
                        <a:rPr lang="es-VE" sz="1300" b="1" dirty="0" smtClean="0">
                          <a:latin typeface="Arial" pitchFamily="34" charset="0"/>
                          <a:ea typeface="Times New Roman"/>
                          <a:cs typeface="Arial" pitchFamily="34" charset="0"/>
                        </a:rPr>
                        <a:t>TERNIUM-SIDOR </a:t>
                      </a:r>
                    </a:p>
                    <a:p>
                      <a:pPr algn="ctr">
                        <a:spcAft>
                          <a:spcPts val="0"/>
                        </a:spcAft>
                      </a:pPr>
                      <a:r>
                        <a:rPr lang="es-VE" sz="1300" b="1" dirty="0" smtClean="0">
                          <a:latin typeface="Arial" pitchFamily="34" charset="0"/>
                          <a:ea typeface="Times New Roman"/>
                          <a:cs typeface="Arial" pitchFamily="34" charset="0"/>
                        </a:rPr>
                        <a:t>Venezuela</a:t>
                      </a:r>
                    </a:p>
                    <a:p>
                      <a:pPr algn="ctr">
                        <a:spcBef>
                          <a:spcPts val="600"/>
                        </a:spcBef>
                        <a:spcAft>
                          <a:spcPts val="0"/>
                        </a:spcAft>
                      </a:pPr>
                      <a:r>
                        <a:rPr lang="es-VE" sz="1300" b="1" dirty="0" smtClean="0">
                          <a:latin typeface="Arial" pitchFamily="34" charset="0"/>
                          <a:ea typeface="Times New Roman"/>
                          <a:cs typeface="Arial" pitchFamily="34" charset="0"/>
                        </a:rPr>
                        <a:t>2005 - 2009</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es-VE" sz="1300" b="1" dirty="0" smtClean="0">
                          <a:latin typeface="Arial" pitchFamily="34" charset="0"/>
                          <a:ea typeface="Times New Roman"/>
                          <a:cs typeface="Arial" pitchFamily="34" charset="0"/>
                          <a:hlinkClick r:id="rId2"/>
                        </a:rPr>
                        <a:t>ASISTENCIA </a:t>
                      </a:r>
                      <a:r>
                        <a:rPr lang="es-VE" sz="1300" b="1" dirty="0">
                          <a:latin typeface="Arial" pitchFamily="34" charset="0"/>
                          <a:ea typeface="Times New Roman"/>
                          <a:cs typeface="Arial" pitchFamily="34" charset="0"/>
                          <a:hlinkClick r:id="rId2"/>
                        </a:rPr>
                        <a:t>TÉCNICA MEDIANTE SUMINISTRO DE PERSONAL A TRAVÉS DE  CONTRATOS MARCO EN EL COMPLEJO SIDERURGICO TERNIUM SIDOR, VZLA Y TERNIUM MEXICO 2005-2009.</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Desarrollo </a:t>
                      </a:r>
                      <a:r>
                        <a:rPr lang="es-VE" sz="1300" dirty="0">
                          <a:latin typeface="Arial" pitchFamily="34" charset="0"/>
                          <a:ea typeface="Times New Roman"/>
                          <a:cs typeface="Arial" pitchFamily="34" charset="0"/>
                        </a:rPr>
                        <a:t>de actividades de Ingeniería de Básicas y Detalle en el área Siderúrgica.</a:t>
                      </a:r>
                      <a:r>
                        <a:rPr lang="es-VE" sz="1300" b="1" dirty="0">
                          <a:latin typeface="Arial" pitchFamily="34" charset="0"/>
                          <a:ea typeface="Times New Roman"/>
                          <a:cs typeface="Arial" pitchFamily="34" charset="0"/>
                        </a:rPr>
                        <a:t>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Asesorías </a:t>
                      </a:r>
                      <a:r>
                        <a:rPr lang="es-VE" sz="1300" dirty="0">
                          <a:latin typeface="Arial" pitchFamily="34" charset="0"/>
                          <a:ea typeface="Times New Roman"/>
                          <a:cs typeface="Arial" pitchFamily="34" charset="0"/>
                        </a:rPr>
                        <a:t>relacionadas con </a:t>
                      </a:r>
                      <a:r>
                        <a:rPr lang="es-VE" sz="1300" dirty="0" smtClean="0">
                          <a:latin typeface="Arial" pitchFamily="34" charset="0"/>
                          <a:ea typeface="Times New Roman"/>
                          <a:cs typeface="Arial" pitchFamily="34" charset="0"/>
                        </a:rPr>
                        <a:t>Procesos </a:t>
                      </a:r>
                      <a:r>
                        <a:rPr lang="es-VE" sz="1300" dirty="0">
                          <a:latin typeface="Arial" pitchFamily="34" charset="0"/>
                          <a:ea typeface="Times New Roman"/>
                          <a:cs typeface="Arial" pitchFamily="34" charset="0"/>
                        </a:rPr>
                        <a:t>y Arranques de Plantas del complejo siderúrgico SIDOR.</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Estudio </a:t>
                      </a:r>
                      <a:r>
                        <a:rPr lang="es-VE" sz="1300" dirty="0">
                          <a:latin typeface="Arial" pitchFamily="34" charset="0"/>
                          <a:ea typeface="Times New Roman"/>
                          <a:cs typeface="Arial" pitchFamily="34" charset="0"/>
                        </a:rPr>
                        <a:t>de Clasificación de Áreas Eléctricas de </a:t>
                      </a:r>
                      <a:r>
                        <a:rPr lang="es-VE" sz="1300" dirty="0" smtClean="0">
                          <a:latin typeface="Arial" pitchFamily="34" charset="0"/>
                          <a:ea typeface="Times New Roman"/>
                          <a:cs typeface="Arial" pitchFamily="34" charset="0"/>
                        </a:rPr>
                        <a:t>Hidrogeno</a:t>
                      </a:r>
                      <a:r>
                        <a:rPr lang="es-VE" sz="1300"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Asesoría </a:t>
                      </a:r>
                      <a:r>
                        <a:rPr lang="es-VE" sz="1300" dirty="0">
                          <a:latin typeface="Arial" pitchFamily="34" charset="0"/>
                          <a:ea typeface="Times New Roman"/>
                          <a:cs typeface="Arial" pitchFamily="34" charset="0"/>
                        </a:rPr>
                        <a:t>en seguridad de los Procesos (Plan </a:t>
                      </a:r>
                      <a:r>
                        <a:rPr lang="es-VE" sz="1300" dirty="0" err="1">
                          <a:latin typeface="Arial" pitchFamily="34" charset="0"/>
                          <a:ea typeface="Times New Roman"/>
                          <a:cs typeface="Arial" pitchFamily="34" charset="0"/>
                        </a:rPr>
                        <a:t>Rex</a:t>
                      </a:r>
                      <a:r>
                        <a:rPr lang="es-VE" sz="1300"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Gerencia </a:t>
                      </a:r>
                      <a:r>
                        <a:rPr lang="es-VE" sz="1300" dirty="0">
                          <a:latin typeface="Arial" pitchFamily="34" charset="0"/>
                          <a:ea typeface="Times New Roman"/>
                          <a:cs typeface="Arial" pitchFamily="34" charset="0"/>
                        </a:rPr>
                        <a:t>del Proyecto de </a:t>
                      </a:r>
                      <a:r>
                        <a:rPr lang="es-VE" sz="1300" dirty="0" smtClean="0">
                          <a:latin typeface="Arial" pitchFamily="34" charset="0"/>
                          <a:ea typeface="Times New Roman"/>
                          <a:cs typeface="Arial" pitchFamily="34" charset="0"/>
                        </a:rPr>
                        <a:t>Oxigeno </a:t>
                      </a:r>
                      <a:r>
                        <a:rPr lang="es-VE" sz="1300" dirty="0">
                          <a:latin typeface="Arial" pitchFamily="34" charset="0"/>
                          <a:ea typeface="Times New Roman"/>
                          <a:cs typeface="Arial" pitchFamily="34" charset="0"/>
                        </a:rPr>
                        <a:t>de SIDOR.</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Elaborar </a:t>
                      </a:r>
                      <a:r>
                        <a:rPr lang="es-VE" sz="1300" dirty="0">
                          <a:latin typeface="Arial" pitchFamily="34" charset="0"/>
                          <a:ea typeface="Times New Roman"/>
                          <a:cs typeface="Arial" pitchFamily="34" charset="0"/>
                        </a:rPr>
                        <a:t>Levantamiento de Información y Memoria Descriptiva de los Sistemas Contra Incendio.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Estudio </a:t>
                      </a:r>
                      <a:r>
                        <a:rPr lang="es-VE" sz="1300" dirty="0">
                          <a:latin typeface="Arial" pitchFamily="34" charset="0"/>
                          <a:ea typeface="Times New Roman"/>
                          <a:cs typeface="Arial" pitchFamily="34" charset="0"/>
                        </a:rPr>
                        <a:t>HAZOP y cumplimiento de LOPCYMAT al proyecto Sistema Lechada de Cal.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Evaluación </a:t>
                      </a:r>
                      <a:r>
                        <a:rPr lang="es-VE" sz="1300" dirty="0">
                          <a:latin typeface="Arial" pitchFamily="34" charset="0"/>
                          <a:ea typeface="Times New Roman"/>
                          <a:cs typeface="Arial" pitchFamily="34" charset="0"/>
                        </a:rPr>
                        <a:t>de </a:t>
                      </a:r>
                      <a:r>
                        <a:rPr lang="es-VE" sz="1300" dirty="0" smtClean="0">
                          <a:latin typeface="Arial" pitchFamily="34" charset="0"/>
                          <a:ea typeface="Times New Roman"/>
                          <a:cs typeface="Arial" pitchFamily="34" charset="0"/>
                        </a:rPr>
                        <a:t>Gas </a:t>
                      </a:r>
                      <a:r>
                        <a:rPr lang="es-VE" sz="1300" dirty="0">
                          <a:latin typeface="Arial" pitchFamily="34" charset="0"/>
                          <a:ea typeface="Times New Roman"/>
                          <a:cs typeface="Arial" pitchFamily="34" charset="0"/>
                        </a:rPr>
                        <a:t>Natural de SIDOR.</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Análisis </a:t>
                      </a:r>
                      <a:r>
                        <a:rPr lang="es-VE" sz="1300" dirty="0">
                          <a:latin typeface="Arial" pitchFamily="34" charset="0"/>
                          <a:ea typeface="Times New Roman"/>
                          <a:cs typeface="Arial" pitchFamily="34" charset="0"/>
                        </a:rPr>
                        <a:t>Causa-Raíz Corrosión Planta de Decapado.</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Revisión </a:t>
                      </a:r>
                      <a:r>
                        <a:rPr lang="es-VE" sz="1300" dirty="0">
                          <a:latin typeface="Arial" pitchFamily="34" charset="0"/>
                          <a:ea typeface="Times New Roman"/>
                          <a:cs typeface="Arial" pitchFamily="34" charset="0"/>
                        </a:rPr>
                        <a:t>y Actualización de los Métodos Operativos de Trabajo.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Estudio </a:t>
                      </a:r>
                      <a:r>
                        <a:rPr lang="es-VE" sz="1300" dirty="0">
                          <a:latin typeface="Arial" pitchFamily="34" charset="0"/>
                          <a:ea typeface="Times New Roman"/>
                          <a:cs typeface="Arial" pitchFamily="34" charset="0"/>
                        </a:rPr>
                        <a:t>para técnica sobre condiciones de una caldera en Planta de Vapor para su reparación y/o reemplazo.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Análisis </a:t>
                      </a:r>
                      <a:r>
                        <a:rPr lang="es-VE" sz="1300" dirty="0">
                          <a:latin typeface="Arial" pitchFamily="34" charset="0"/>
                          <a:ea typeface="Times New Roman"/>
                          <a:cs typeface="Arial" pitchFamily="34" charset="0"/>
                        </a:rPr>
                        <a:t>Preliminares de Riesgo (APP) en las plantas de </a:t>
                      </a:r>
                      <a:r>
                        <a:rPr lang="es-VE" sz="1300" dirty="0" err="1">
                          <a:latin typeface="Arial" pitchFamily="34" charset="0"/>
                          <a:ea typeface="Times New Roman"/>
                          <a:cs typeface="Arial" pitchFamily="34" charset="0"/>
                        </a:rPr>
                        <a:t>HyL</a:t>
                      </a:r>
                      <a:r>
                        <a:rPr lang="es-VE" sz="1300" dirty="0">
                          <a:latin typeface="Arial" pitchFamily="34" charset="0"/>
                          <a:ea typeface="Times New Roman"/>
                          <a:cs typeface="Arial" pitchFamily="34" charset="0"/>
                        </a:rPr>
                        <a:t> III, Sub Estación Eléctrica R-5, Sistema de Carga de Planchones, Cribas y Cribado.</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Estudio </a:t>
                      </a:r>
                      <a:r>
                        <a:rPr lang="es-VE" sz="1300" dirty="0" err="1">
                          <a:latin typeface="Arial" pitchFamily="34" charset="0"/>
                          <a:ea typeface="Times New Roman"/>
                          <a:cs typeface="Arial" pitchFamily="34" charset="0"/>
                        </a:rPr>
                        <a:t>Hazop</a:t>
                      </a:r>
                      <a:r>
                        <a:rPr lang="es-VE" sz="1300" dirty="0">
                          <a:latin typeface="Arial" pitchFamily="34" charset="0"/>
                          <a:ea typeface="Times New Roman"/>
                          <a:cs typeface="Arial" pitchFamily="34" charset="0"/>
                        </a:rPr>
                        <a:t>  en las plantas </a:t>
                      </a:r>
                      <a:r>
                        <a:rPr lang="es-VE" sz="1300" dirty="0" err="1">
                          <a:latin typeface="Arial" pitchFamily="34" charset="0"/>
                          <a:ea typeface="Times New Roman"/>
                          <a:cs typeface="Arial" pitchFamily="34" charset="0"/>
                        </a:rPr>
                        <a:t>HyL</a:t>
                      </a:r>
                      <a:r>
                        <a:rPr lang="es-VE" sz="1300" dirty="0">
                          <a:latin typeface="Arial" pitchFamily="34" charset="0"/>
                          <a:ea typeface="Times New Roman"/>
                          <a:cs typeface="Arial" pitchFamily="34" charset="0"/>
                        </a:rPr>
                        <a:t> II y Sub  Estación Eléctrica R5.</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32102" y="1103394"/>
          <a:ext cx="8835242" cy="5661386"/>
        </p:xfrm>
        <a:graphic>
          <a:graphicData uri="http://schemas.openxmlformats.org/drawingml/2006/table">
            <a:tbl>
              <a:tblPr firstRow="1" bandRow="1">
                <a:tableStyleId>{6E25E649-3F16-4E02-A733-19D2CDBF48F0}</a:tableStyleId>
              </a:tblPr>
              <a:tblGrid>
                <a:gridCol w="1472533"/>
                <a:gridCol w="7362709"/>
              </a:tblGrid>
              <a:tr h="450940">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880211">
                <a:tc rowSpan="4">
                  <a:txBody>
                    <a:bodyPr/>
                    <a:lstStyle/>
                    <a:p>
                      <a:pPr algn="ctr">
                        <a:spcBef>
                          <a:spcPts val="600"/>
                        </a:spcBef>
                        <a:spcAft>
                          <a:spcPts val="0"/>
                        </a:spcAft>
                        <a:tabLst>
                          <a:tab pos="914400" algn="l"/>
                        </a:tabLst>
                      </a:pPr>
                      <a:r>
                        <a:rPr lang="es-VE" sz="1300" b="1" dirty="0" smtClean="0">
                          <a:latin typeface="Arial"/>
                          <a:ea typeface="Times New Roman"/>
                        </a:rPr>
                        <a:t>BRITISH PETROLEUM  DE VENEZUELA</a:t>
                      </a:r>
                    </a:p>
                    <a:p>
                      <a:pPr algn="ctr">
                        <a:spcBef>
                          <a:spcPts val="600"/>
                        </a:spcBef>
                        <a:spcAft>
                          <a:spcPts val="0"/>
                        </a:spcAft>
                        <a:tabLst>
                          <a:tab pos="914400" algn="l"/>
                        </a:tabLst>
                      </a:pPr>
                      <a:r>
                        <a:rPr lang="es-VE" sz="1300" b="1" dirty="0" smtClean="0">
                          <a:latin typeface="Arial"/>
                          <a:ea typeface="Times New Roman"/>
                        </a:rPr>
                        <a:t>Venezuela</a:t>
                      </a:r>
                    </a:p>
                    <a:p>
                      <a:pPr algn="ctr">
                        <a:spcBef>
                          <a:spcPts val="600"/>
                        </a:spcBef>
                        <a:spcAft>
                          <a:spcPts val="0"/>
                        </a:spcAft>
                        <a:tabLst>
                          <a:tab pos="914400" algn="l"/>
                        </a:tabLst>
                      </a:pPr>
                      <a:r>
                        <a:rPr lang="es-VE" sz="1300" b="1" dirty="0" smtClean="0">
                          <a:latin typeface="Arial"/>
                          <a:ea typeface="Times New Roman"/>
                        </a:rPr>
                        <a:t>2004- 2005</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Aft>
                          <a:spcPts val="0"/>
                        </a:spcAft>
                      </a:pPr>
                      <a:r>
                        <a:rPr lang="es-VE" sz="1300" b="1" dirty="0">
                          <a:latin typeface="Arial" pitchFamily="34" charset="0"/>
                          <a:ea typeface="Times New Roman"/>
                          <a:cs typeface="Arial" pitchFamily="34" charset="0"/>
                          <a:hlinkClick r:id="rId2"/>
                        </a:rPr>
                        <a:t>INGENIERÍA DE DETALLES PARA LA INSTALACIÓN </a:t>
                      </a:r>
                      <a:r>
                        <a:rPr lang="es-VE" sz="1300" b="1" dirty="0" smtClean="0">
                          <a:latin typeface="Arial" pitchFamily="34" charset="0"/>
                          <a:ea typeface="Times New Roman"/>
                          <a:cs typeface="Arial" pitchFamily="34" charset="0"/>
                          <a:hlinkClick r:id="rId2"/>
                        </a:rPr>
                        <a:t>BOMBA </a:t>
                      </a:r>
                      <a:r>
                        <a:rPr lang="es-VE" sz="1300" b="1" dirty="0">
                          <a:latin typeface="Arial" pitchFamily="34" charset="0"/>
                          <a:ea typeface="Times New Roman"/>
                          <a:cs typeface="Arial" pitchFamily="34" charset="0"/>
                          <a:hlinkClick r:id="rId2"/>
                        </a:rPr>
                        <a:t>ROTAFLEX </a:t>
                      </a:r>
                      <a:r>
                        <a:rPr lang="es-VE" sz="1300" b="1" dirty="0" smtClean="0">
                          <a:latin typeface="Arial" pitchFamily="34" charset="0"/>
                          <a:ea typeface="Times New Roman"/>
                          <a:cs typeface="Arial" pitchFamily="34" charset="0"/>
                          <a:hlinkClick r:id="rId2"/>
                        </a:rPr>
                        <a:t>DZO</a:t>
                      </a:r>
                      <a:r>
                        <a:rPr lang="es-VE" sz="1300" b="1" dirty="0">
                          <a:latin typeface="Arial" pitchFamily="34" charset="0"/>
                          <a:ea typeface="Times New Roman"/>
                          <a:cs typeface="Arial" pitchFamily="34" charset="0"/>
                          <a:hlinkClick r:id="rId2"/>
                        </a:rPr>
                        <a:t>, </a:t>
                      </a:r>
                      <a:r>
                        <a:rPr lang="es-VE" sz="1300" b="1" dirty="0" smtClean="0">
                          <a:latin typeface="Arial" pitchFamily="34" charset="0"/>
                          <a:ea typeface="Times New Roman"/>
                          <a:cs typeface="Arial" pitchFamily="34" charset="0"/>
                          <a:hlinkClick r:id="rId2"/>
                        </a:rPr>
                        <a:t>2005.</a:t>
                      </a:r>
                      <a:endParaRPr lang="es-VE" sz="1300" b="1" dirty="0" smtClean="0">
                        <a:latin typeface="Arial" pitchFamily="34" charset="0"/>
                        <a:ea typeface="Times New Roman"/>
                        <a:cs typeface="Arial" pitchFamily="34" charset="0"/>
                      </a:endParaRPr>
                    </a:p>
                    <a:p>
                      <a:pPr algn="just">
                        <a:spcAft>
                          <a:spcPts val="0"/>
                        </a:spcAft>
                      </a:pP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del paquete de productos de Ingeniería de Detalles de las disciplinas proceso, mecánica, electricidad, instrumentación y civil. Incluyó además el estimado de costos clase I con su respectivo Análisis de Precios </a:t>
                      </a:r>
                      <a:r>
                        <a:rPr lang="es-VE" sz="1300" dirty="0" smtClean="0">
                          <a:latin typeface="Arial" pitchFamily="34" charset="0"/>
                          <a:ea typeface="Times New Roman"/>
                          <a:cs typeface="Arial" pitchFamily="34" charset="0"/>
                        </a:rPr>
                        <a:t>Unitarios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011674">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VE" sz="1300" b="1" kern="1200" dirty="0">
                          <a:solidFill>
                            <a:schemeClr val="dk1"/>
                          </a:solidFill>
                          <a:latin typeface="Arial" pitchFamily="34" charset="0"/>
                          <a:ea typeface="Times New Roman"/>
                          <a:cs typeface="Arial" pitchFamily="34" charset="0"/>
                          <a:hlinkClick r:id="rId2"/>
                        </a:rPr>
                        <a:t>INGENIERÍA DE DETALLES PARA CAMBIO DE MÉTODO DE PRODUCCIÓN DE CRUDO EN LOS CAMPOS ALTURITAS-45 Y ALPUF </a:t>
                      </a:r>
                      <a:r>
                        <a:rPr lang="es-VE" sz="1300" b="1" kern="1200" dirty="0" smtClean="0">
                          <a:solidFill>
                            <a:schemeClr val="dk1"/>
                          </a:solidFill>
                          <a:latin typeface="Arial" pitchFamily="34" charset="0"/>
                          <a:ea typeface="Times New Roman"/>
                          <a:cs typeface="Arial" pitchFamily="34" charset="0"/>
                          <a:hlinkClick r:id="rId2"/>
                        </a:rPr>
                        <a:t>10, </a:t>
                      </a:r>
                      <a:r>
                        <a:rPr lang="es-VE" sz="1300" b="1" kern="1200" dirty="0">
                          <a:solidFill>
                            <a:schemeClr val="dk1"/>
                          </a:solidFill>
                          <a:latin typeface="Arial" pitchFamily="34" charset="0"/>
                          <a:ea typeface="Times New Roman"/>
                          <a:cs typeface="Arial" pitchFamily="34" charset="0"/>
                          <a:hlinkClick r:id="rId2"/>
                        </a:rPr>
                        <a:t>2005.</a:t>
                      </a:r>
                      <a:endParaRPr lang="es-ES" sz="1300" b="1" kern="1200" dirty="0">
                        <a:solidFill>
                          <a:schemeClr val="dk1"/>
                        </a:solidFill>
                        <a:latin typeface="Arial" pitchFamily="34" charset="0"/>
                        <a:ea typeface="Times New Roman"/>
                        <a:cs typeface="Arial" pitchFamily="34" charset="0"/>
                        <a:hlinkClick r:id="rId2"/>
                      </a:endParaRPr>
                    </a:p>
                    <a:p>
                      <a:pPr algn="just">
                        <a:spcAft>
                          <a:spcPts val="0"/>
                        </a:spcAft>
                      </a:pPr>
                      <a:r>
                        <a:rPr lang="es-VE" sz="1300" dirty="0">
                          <a:latin typeface="Arial" pitchFamily="34" charset="0"/>
                          <a:ea typeface="Times New Roman"/>
                          <a:cs typeface="Arial" pitchFamily="34" charset="0"/>
                        </a:rPr>
                        <a:t>Elaboración del paquete de productos de Ingeniería de Detalles de  las disciplinas proceso, mecánica, electricidad, instrumentación y civil. Incluyó además el estimado de costos clase I con su respectivo Análisis de Precios </a:t>
                      </a:r>
                      <a:r>
                        <a:rPr lang="es-VE" sz="1300" dirty="0" smtClean="0">
                          <a:latin typeface="Arial" pitchFamily="34" charset="0"/>
                          <a:ea typeface="Times New Roman"/>
                          <a:cs typeface="Arial" pitchFamily="34" charset="0"/>
                        </a:rPr>
                        <a:t>Unitarios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1099506">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VE" sz="1300" b="1" kern="1200" dirty="0" smtClean="0">
                          <a:solidFill>
                            <a:schemeClr val="dk1"/>
                          </a:solidFill>
                          <a:latin typeface="Arial" pitchFamily="34" charset="0"/>
                          <a:ea typeface="Times New Roman"/>
                          <a:cs typeface="Arial" pitchFamily="34" charset="0"/>
                          <a:hlinkClick r:id="rId2"/>
                        </a:rPr>
                        <a:t>EVALUACIÓN </a:t>
                      </a:r>
                      <a:r>
                        <a:rPr lang="es-VE" sz="1300" b="1" kern="1200" dirty="0">
                          <a:solidFill>
                            <a:schemeClr val="dk1"/>
                          </a:solidFill>
                          <a:latin typeface="Arial" pitchFamily="34" charset="0"/>
                          <a:ea typeface="Times New Roman"/>
                          <a:cs typeface="Arial" pitchFamily="34" charset="0"/>
                          <a:hlinkClick r:id="rId2"/>
                        </a:rPr>
                        <a:t>DE SEGURIDAD DE LOS PROCESOS </a:t>
                      </a:r>
                      <a:r>
                        <a:rPr lang="es-VE" sz="1300" b="1" kern="1200" dirty="0" smtClean="0">
                          <a:solidFill>
                            <a:schemeClr val="dk1"/>
                          </a:solidFill>
                          <a:latin typeface="Arial" pitchFamily="34" charset="0"/>
                          <a:ea typeface="Times New Roman"/>
                          <a:cs typeface="Arial" pitchFamily="34" charset="0"/>
                          <a:hlinkClick r:id="rId2"/>
                        </a:rPr>
                        <a:t>EN  CAMPO URDANETA-GARCIA </a:t>
                      </a:r>
                      <a:r>
                        <a:rPr lang="es-VE" sz="1300" b="1" kern="1200" dirty="0">
                          <a:solidFill>
                            <a:schemeClr val="dk1"/>
                          </a:solidFill>
                          <a:latin typeface="Arial" pitchFamily="34" charset="0"/>
                          <a:ea typeface="Times New Roman"/>
                          <a:cs typeface="Arial" pitchFamily="34" charset="0"/>
                          <a:hlinkClick r:id="rId2"/>
                        </a:rPr>
                        <a:t>EN DZO, PERIJA, </a:t>
                      </a:r>
                      <a:r>
                        <a:rPr lang="es-VE" sz="1300" b="1" kern="1200" dirty="0" smtClean="0">
                          <a:solidFill>
                            <a:schemeClr val="dk1"/>
                          </a:solidFill>
                          <a:latin typeface="Arial" pitchFamily="34" charset="0"/>
                          <a:ea typeface="Times New Roman"/>
                          <a:cs typeface="Arial" pitchFamily="34" charset="0"/>
                          <a:hlinkClick r:id="rId2"/>
                        </a:rPr>
                        <a:t>2005</a:t>
                      </a:r>
                      <a:r>
                        <a:rPr lang="es-VE" sz="1300" b="1" kern="1200" dirty="0">
                          <a:solidFill>
                            <a:schemeClr val="dk1"/>
                          </a:solidFill>
                          <a:latin typeface="Arial" pitchFamily="34" charset="0"/>
                          <a:ea typeface="Times New Roman"/>
                          <a:cs typeface="Arial" pitchFamily="34" charset="0"/>
                          <a:hlinkClick r:id="rId2"/>
                        </a:rPr>
                        <a:t>.</a:t>
                      </a:r>
                      <a:endParaRPr lang="es-ES" sz="1300" b="1" kern="1200" dirty="0">
                        <a:solidFill>
                          <a:schemeClr val="dk1"/>
                        </a:solidFill>
                        <a:latin typeface="Arial" pitchFamily="34" charset="0"/>
                        <a:ea typeface="Times New Roman"/>
                        <a:cs typeface="Arial" pitchFamily="34" charset="0"/>
                        <a:hlinkClick r:id="rId2"/>
                      </a:endParaRPr>
                    </a:p>
                    <a:p>
                      <a:pPr algn="just">
                        <a:spcAft>
                          <a:spcPts val="0"/>
                        </a:spcAft>
                      </a:pPr>
                      <a:r>
                        <a:rPr lang="es-VE" sz="1300" dirty="0">
                          <a:latin typeface="Arial" pitchFamily="34" charset="0"/>
                          <a:ea typeface="Times New Roman"/>
                          <a:cs typeface="Arial" pitchFamily="34" charset="0"/>
                        </a:rPr>
                        <a:t>Evaluación de Seguridad de los Procesos </a:t>
                      </a:r>
                      <a:r>
                        <a:rPr lang="es-VE" sz="1300" dirty="0" smtClean="0">
                          <a:latin typeface="Arial" pitchFamily="34" charset="0"/>
                          <a:ea typeface="Times New Roman"/>
                          <a:cs typeface="Arial" pitchFamily="34" charset="0"/>
                        </a:rPr>
                        <a:t>del </a:t>
                      </a:r>
                      <a:r>
                        <a:rPr lang="es-VE" sz="1300" dirty="0" smtClean="0">
                          <a:solidFill>
                            <a:schemeClr val="tx1"/>
                          </a:solidFill>
                          <a:latin typeface="Arial" pitchFamily="34" charset="0"/>
                          <a:ea typeface="Times New Roman"/>
                          <a:cs typeface="Arial" pitchFamily="34" charset="0"/>
                        </a:rPr>
                        <a:t>Campo</a:t>
                      </a:r>
                      <a:r>
                        <a:rPr lang="es-VE" sz="1300" dirty="0" smtClean="0">
                          <a:latin typeface="Arial" pitchFamily="34" charset="0"/>
                          <a:ea typeface="Times New Roman"/>
                          <a:cs typeface="Arial" pitchFamily="34" charset="0"/>
                        </a:rPr>
                        <a:t> Urdaneta-García </a:t>
                      </a:r>
                      <a:r>
                        <a:rPr lang="es-VE" sz="1300" dirty="0">
                          <a:latin typeface="Arial" pitchFamily="34" charset="0"/>
                          <a:ea typeface="Times New Roman"/>
                          <a:cs typeface="Arial" pitchFamily="34" charset="0"/>
                        </a:rPr>
                        <a:t>(Manejo de Crudo Acido), para determinar el grado de cumplimiento con las normas de diseños y seguridad, identificar problemas operacionales y peligros potenciales de la planta, así como evaluar el estado físico de la instalación. </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noFill/>
                  </a:tcPr>
                </a:tc>
              </a:tr>
              <a:tr h="2129841">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VE" sz="1300" b="1" kern="1200" dirty="0" smtClean="0">
                          <a:solidFill>
                            <a:schemeClr val="dk1"/>
                          </a:solidFill>
                          <a:latin typeface="Arial" pitchFamily="34" charset="0"/>
                          <a:ea typeface="Times New Roman"/>
                          <a:cs typeface="Arial" pitchFamily="34" charset="0"/>
                          <a:hlinkClick r:id="rId2"/>
                        </a:rPr>
                        <a:t>AUDITORIA </a:t>
                      </a:r>
                      <a:r>
                        <a:rPr lang="es-VE" sz="1300" b="1" kern="1200" dirty="0">
                          <a:solidFill>
                            <a:schemeClr val="dk1"/>
                          </a:solidFill>
                          <a:latin typeface="Arial" pitchFamily="34" charset="0"/>
                          <a:ea typeface="Times New Roman"/>
                          <a:cs typeface="Arial" pitchFamily="34" charset="0"/>
                          <a:hlinkClick r:id="rId2"/>
                        </a:rPr>
                        <a:t>TÉCNICA </a:t>
                      </a:r>
                      <a:r>
                        <a:rPr lang="es-VE" sz="1300" b="1" kern="1200" dirty="0" smtClean="0">
                          <a:solidFill>
                            <a:schemeClr val="dk1"/>
                          </a:solidFill>
                          <a:latin typeface="Arial" pitchFamily="34" charset="0"/>
                          <a:ea typeface="Times New Roman"/>
                          <a:cs typeface="Arial" pitchFamily="34" charset="0"/>
                          <a:hlinkClick r:id="rId2"/>
                        </a:rPr>
                        <a:t>GRADO </a:t>
                      </a:r>
                      <a:r>
                        <a:rPr lang="es-VE" sz="1300" b="1" kern="1200" dirty="0">
                          <a:solidFill>
                            <a:schemeClr val="dk1"/>
                          </a:solidFill>
                          <a:latin typeface="Arial" pitchFamily="34" charset="0"/>
                          <a:ea typeface="Times New Roman"/>
                          <a:cs typeface="Arial" pitchFamily="34" charset="0"/>
                          <a:hlinkClick r:id="rId2"/>
                        </a:rPr>
                        <a:t>DE CUMPLIMIENTO </a:t>
                      </a:r>
                      <a:r>
                        <a:rPr lang="es-VE" sz="1300" b="1" kern="1200" dirty="0" smtClean="0">
                          <a:solidFill>
                            <a:schemeClr val="dk1"/>
                          </a:solidFill>
                          <a:latin typeface="Arial" pitchFamily="34" charset="0"/>
                          <a:ea typeface="Times New Roman"/>
                          <a:cs typeface="Arial" pitchFamily="34" charset="0"/>
                          <a:hlinkClick r:id="rId2"/>
                        </a:rPr>
                        <a:t>SISTEMA </a:t>
                      </a:r>
                      <a:r>
                        <a:rPr lang="es-VE" sz="1300" b="1" kern="1200" dirty="0">
                          <a:solidFill>
                            <a:schemeClr val="dk1"/>
                          </a:solidFill>
                          <a:latin typeface="Arial" pitchFamily="34" charset="0"/>
                          <a:ea typeface="Times New Roman"/>
                          <a:cs typeface="Arial" pitchFamily="34" charset="0"/>
                          <a:hlinkClick r:id="rId2"/>
                        </a:rPr>
                        <a:t>DE SEGURIDAD DE LOS PROCESOS - VARIABLE GESTIÓN </a:t>
                      </a:r>
                      <a:r>
                        <a:rPr lang="es-VE" sz="1300" b="1" kern="1200" dirty="0" smtClean="0">
                          <a:solidFill>
                            <a:schemeClr val="dk1"/>
                          </a:solidFill>
                          <a:latin typeface="Arial" pitchFamily="34" charset="0"/>
                          <a:ea typeface="Times New Roman"/>
                          <a:cs typeface="Arial" pitchFamily="34" charset="0"/>
                          <a:hlinkClick r:id="rId2"/>
                        </a:rPr>
                        <a:t>INTEGRIDAD CAMPO </a:t>
                      </a:r>
                      <a:r>
                        <a:rPr lang="es-VE" sz="1300" b="1" kern="1200" dirty="0">
                          <a:solidFill>
                            <a:schemeClr val="dk1"/>
                          </a:solidFill>
                          <a:latin typeface="Arial" pitchFamily="34" charset="0"/>
                          <a:ea typeface="Times New Roman"/>
                          <a:cs typeface="Arial" pitchFamily="34" charset="0"/>
                          <a:hlinkClick r:id="rId2"/>
                        </a:rPr>
                        <a:t>DZO EN ALTURITAS </a:t>
                      </a:r>
                      <a:r>
                        <a:rPr lang="es-VE" sz="1300" b="1" kern="1200" dirty="0" smtClean="0">
                          <a:solidFill>
                            <a:schemeClr val="dk1"/>
                          </a:solidFill>
                          <a:latin typeface="Arial" pitchFamily="34" charset="0"/>
                          <a:ea typeface="Times New Roman"/>
                          <a:cs typeface="Arial" pitchFamily="34" charset="0"/>
                          <a:hlinkClick r:id="rId2"/>
                        </a:rPr>
                        <a:t>II,  2004.</a:t>
                      </a:r>
                    </a:p>
                    <a:p>
                      <a:pPr algn="just">
                        <a:spcAft>
                          <a:spcPts val="0"/>
                        </a:spcAft>
                      </a:pP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  matrices de descriptores por elemento del Estándar, para recoger aquellos  aspectos que deben cumplirse en cada Nivel de gestión. Diseño de Instrumentos de Medición cuantitativo y cualitativo, para determinar el grado de ejecución de cada descriptor y con ello el avance de cada elemento. Determinación  del nivel de  conocimiento del personal del Estándar y el posicionamiento o avance alcanzado en la implantación, mediante una serie de entrevistas al personal seleccionado, para recabar la información y posterior  análisis de los </a:t>
                      </a:r>
                      <a:r>
                        <a:rPr lang="es-VE" sz="1300" dirty="0" smtClean="0">
                          <a:latin typeface="Arial" pitchFamily="34" charset="0"/>
                          <a:ea typeface="Times New Roman"/>
                          <a:cs typeface="Arial" pitchFamily="34" charset="0"/>
                        </a:rPr>
                        <a:t>resultados.</a:t>
                      </a:r>
                    </a:p>
                    <a:p>
                      <a:pPr algn="just">
                        <a:spcAft>
                          <a:spcPts val="0"/>
                        </a:spcAft>
                      </a:pPr>
                      <a:r>
                        <a:rPr lang="es-VE" sz="1300" dirty="0" smtClean="0">
                          <a:latin typeface="Arial" pitchFamily="34" charset="0"/>
                          <a:ea typeface="Times New Roman"/>
                          <a:cs typeface="Arial" pitchFamily="34" charset="0"/>
                        </a:rPr>
                        <a:t>Diagnóstico </a:t>
                      </a:r>
                      <a:r>
                        <a:rPr lang="es-VE" sz="1300" dirty="0">
                          <a:latin typeface="Arial" pitchFamily="34" charset="0"/>
                          <a:ea typeface="Times New Roman"/>
                          <a:cs typeface="Arial" pitchFamily="34" charset="0"/>
                        </a:rPr>
                        <a:t>y Análisis de brechas, debilidades y fortaleza den el nivel de conocimiento e implantación del estándar de Seguridad de proceso-Gestión de Integridad (PS/IM).</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p:cNvGrpSpPr>
          <p:nvPr/>
        </p:nvGrpSpPr>
        <p:grpSpPr bwMode="auto">
          <a:xfrm>
            <a:off x="5636520" y="-341200"/>
            <a:ext cx="4053761" cy="2579433"/>
            <a:chOff x="-48289" y="303910"/>
            <a:chExt cx="2214579" cy="1398752"/>
          </a:xfrm>
        </p:grpSpPr>
        <p:pic>
          <p:nvPicPr>
            <p:cNvPr id="15" name="Picture 4"/>
            <p:cNvPicPr>
              <a:picLocks noChangeAspect="1" noChangeArrowheads="1"/>
            </p:cNvPicPr>
            <p:nvPr/>
          </p:nvPicPr>
          <p:blipFill>
            <a:blip r:embed="rId2" cstate="print">
              <a:duotone>
                <a:schemeClr val="accent6">
                  <a:shade val="45000"/>
                  <a:satMod val="135000"/>
                </a:schemeClr>
                <a:prstClr val="white"/>
              </a:duotone>
            </a:blip>
            <a:srcRect t="14060"/>
            <a:stretch>
              <a:fillRect/>
            </a:stretch>
          </p:blipFill>
          <p:spPr bwMode="auto">
            <a:xfrm>
              <a:off x="326519" y="303910"/>
              <a:ext cx="1552421" cy="1398752"/>
            </a:xfrm>
            <a:prstGeom prst="ellipse">
              <a:avLst/>
            </a:prstGeom>
            <a:ln>
              <a:noFill/>
            </a:ln>
            <a:effectLst>
              <a:softEdge rad="112500"/>
            </a:effectLst>
          </p:spPr>
        </p:pic>
        <p:sp>
          <p:nvSpPr>
            <p:cNvPr id="16" name="15 Rectángulo"/>
            <p:cNvSpPr/>
            <p:nvPr/>
          </p:nvSpPr>
          <p:spPr bwMode="auto">
            <a:xfrm>
              <a:off x="-48289" y="691729"/>
              <a:ext cx="2214579" cy="212484"/>
            </a:xfrm>
            <a:prstGeom prst="rect">
              <a:avLst/>
            </a:prstGeom>
            <a:effectLst>
              <a:outerShdw blurRad="76200" dir="18900000" sy="23000" kx="-1200000" algn="bl" rotWithShape="0">
                <a:prstClr val="black">
                  <a:alpha val="20000"/>
                </a:prstClr>
              </a:outerShdw>
            </a:effectLst>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ct val="50000"/>
                </a:spcAft>
                <a:buClr>
                  <a:srgbClr val="FF6600"/>
                </a:buClr>
                <a:defRPr/>
              </a:pPr>
              <a:r>
                <a:rPr lang="es-ES" sz="2400" b="1" spc="300" dirty="0">
                  <a:ln w="1905"/>
                  <a:solidFill>
                    <a:srgbClr val="0000CC"/>
                  </a:solidFill>
                  <a:effectLst>
                    <a:innerShdw blurRad="69850" dist="43180" dir="5400000">
                      <a:srgbClr val="000000">
                        <a:alpha val="65000"/>
                      </a:srgbClr>
                    </a:innerShdw>
                  </a:effectLst>
                  <a:latin typeface="Broadway" pitchFamily="82" charset="0"/>
                  <a:cs typeface="+mn-cs"/>
                </a:rPr>
                <a:t>C o n t a c t o s</a:t>
              </a:r>
            </a:p>
          </p:txBody>
        </p:sp>
      </p:grpSp>
      <p:sp>
        <p:nvSpPr>
          <p:cNvPr id="9" name="Text Box 4"/>
          <p:cNvSpPr txBox="1">
            <a:spLocks noChangeArrowheads="1"/>
          </p:cNvSpPr>
          <p:nvPr/>
        </p:nvSpPr>
        <p:spPr bwMode="auto">
          <a:xfrm>
            <a:off x="299143" y="1777127"/>
            <a:ext cx="8439665" cy="5004447"/>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marL="266700" indent="-266700" algn="ctr">
              <a:lnSpc>
                <a:spcPct val="90000"/>
              </a:lnSpc>
              <a:spcAft>
                <a:spcPts val="600"/>
              </a:spcAft>
              <a:tabLst>
                <a:tab pos="2336800" algn="l"/>
              </a:tabLst>
              <a:defRPr/>
            </a:pPr>
            <a:r>
              <a:rPr lang="es-VE" b="1" spc="600" dirty="0" smtClean="0">
                <a:solidFill>
                  <a:srgbClr val="0033CC"/>
                </a:solidFill>
                <a:latin typeface="Bodoni MT Black" pitchFamily="18" charset="0"/>
                <a:cs typeface="Arial" pitchFamily="34" charset="0"/>
              </a:rPr>
              <a:t>OFICINA PRINCIPAL – CARACAS</a:t>
            </a:r>
          </a:p>
          <a:p>
            <a:pPr marL="6350" indent="-6350" algn="ctr" fontAlgn="auto">
              <a:spcBef>
                <a:spcPts val="0"/>
              </a:spcBef>
              <a:spcAft>
                <a:spcPts val="0"/>
              </a:spcAft>
              <a:buClr>
                <a:srgbClr val="FF6600"/>
              </a:buClr>
              <a:defRPr/>
            </a:pPr>
            <a:r>
              <a:rPr lang="es-ES_tradnl" sz="1600" b="1" dirty="0" smtClean="0">
                <a:solidFill>
                  <a:srgbClr val="00337E"/>
                </a:solidFill>
                <a:latin typeface="Arial" pitchFamily="34" charset="0"/>
                <a:cs typeface="Arial" pitchFamily="34" charset="0"/>
              </a:rPr>
              <a:t>CCCT, Torre C, Piso 4, Oficina C-409, Chuao</a:t>
            </a:r>
          </a:p>
          <a:p>
            <a:pPr marL="6350" indent="-6350" algn="ctr" fontAlgn="auto">
              <a:spcBef>
                <a:spcPts val="0"/>
              </a:spcBef>
              <a:spcAft>
                <a:spcPts val="600"/>
              </a:spcAft>
              <a:buClr>
                <a:srgbClr val="FF6600"/>
              </a:buClr>
              <a:defRPr/>
            </a:pPr>
            <a:r>
              <a:rPr lang="es-ES_tradnl" sz="1600" b="1" dirty="0" smtClean="0">
                <a:solidFill>
                  <a:srgbClr val="00337E"/>
                </a:solidFill>
                <a:latin typeface="Arial" pitchFamily="34" charset="0"/>
                <a:cs typeface="Arial" pitchFamily="34" charset="0"/>
              </a:rPr>
              <a:t>Teléfono: 58-212-9598878 / 9597822, Fax: 58-212-9599761</a:t>
            </a:r>
            <a:endParaRPr lang="es-VE" b="1" dirty="0">
              <a:solidFill>
                <a:srgbClr val="0033CC"/>
              </a:solidFill>
              <a:cs typeface="Arial" pitchFamily="34" charset="0"/>
            </a:endParaRPr>
          </a:p>
          <a:p>
            <a:pPr marL="812800" indent="-276225">
              <a:lnSpc>
                <a:spcPct val="90000"/>
              </a:lnSpc>
              <a:spcAft>
                <a:spcPts val="600"/>
              </a:spcAft>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José Soto </a:t>
            </a:r>
            <a:r>
              <a:rPr lang="es-VE" sz="1600" b="1" dirty="0" err="1" smtClean="0">
                <a:solidFill>
                  <a:schemeClr val="tx1"/>
                </a:solidFill>
                <a:cs typeface="Arial" pitchFamily="34" charset="0"/>
              </a:rPr>
              <a:t>Colménter</a:t>
            </a:r>
            <a:r>
              <a:rPr lang="es-VE" sz="1600" b="1" dirty="0" smtClean="0">
                <a:solidFill>
                  <a:schemeClr val="tx1"/>
                </a:solidFill>
                <a:cs typeface="Arial" pitchFamily="34" charset="0"/>
              </a:rPr>
              <a:t> </a:t>
            </a:r>
            <a:r>
              <a:rPr lang="es-VE" sz="1600" dirty="0">
                <a:solidFill>
                  <a:schemeClr val="tx1"/>
                </a:solidFill>
                <a:cs typeface="Arial" pitchFamily="34" charset="0"/>
              </a:rPr>
              <a:t>	Celular:  </a:t>
            </a:r>
            <a:r>
              <a:rPr lang="es-VE" sz="1600" dirty="0" smtClean="0">
                <a:solidFill>
                  <a:schemeClr val="tx1"/>
                </a:solidFill>
                <a:cs typeface="Arial" pitchFamily="34" charset="0"/>
              </a:rPr>
              <a:t>58-416 - 6207282  </a:t>
            </a:r>
            <a:r>
              <a:rPr lang="es-VE" sz="1600" dirty="0">
                <a:solidFill>
                  <a:schemeClr val="tx1"/>
                </a:solidFill>
                <a:cs typeface="Arial" pitchFamily="34" charset="0"/>
              </a:rPr>
              <a:t>	</a:t>
            </a:r>
            <a:r>
              <a:rPr lang="es-VE" sz="1600" dirty="0">
                <a:solidFill>
                  <a:schemeClr val="tx1"/>
                </a:solidFill>
                <a:cs typeface="Arial" pitchFamily="34" charset="0"/>
                <a:hlinkClick r:id="rId3"/>
              </a:rPr>
              <a:t>jsoto@proynca.net</a:t>
            </a:r>
            <a:endParaRPr lang="es-VE" sz="1600" dirty="0">
              <a:solidFill>
                <a:schemeClr val="tx1"/>
              </a:solidFill>
              <a:cs typeface="Arial" pitchFamily="34" charset="0"/>
            </a:endParaRPr>
          </a:p>
          <a:p>
            <a:pPr marL="812800" indent="-276225">
              <a:lnSpc>
                <a:spcPct val="90000"/>
              </a:lnSpc>
              <a:spcAft>
                <a:spcPts val="600"/>
              </a:spcAft>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Eduardo </a:t>
            </a:r>
            <a:r>
              <a:rPr lang="es-VE" sz="1600" b="1" dirty="0" smtClean="0">
                <a:solidFill>
                  <a:schemeClr val="tx1"/>
                </a:solidFill>
                <a:cs typeface="Arial" pitchFamily="34" charset="0"/>
              </a:rPr>
              <a:t>Jiménez </a:t>
            </a:r>
            <a:r>
              <a:rPr lang="es-VE" sz="1600" dirty="0">
                <a:solidFill>
                  <a:schemeClr val="tx1"/>
                </a:solidFill>
                <a:cs typeface="Arial" pitchFamily="34" charset="0"/>
              </a:rPr>
              <a:t>	Celular:  </a:t>
            </a:r>
            <a:r>
              <a:rPr lang="es-VE" sz="1600" dirty="0" smtClean="0">
                <a:solidFill>
                  <a:schemeClr val="tx1"/>
                </a:solidFill>
                <a:cs typeface="Arial" pitchFamily="34" charset="0"/>
              </a:rPr>
              <a:t>58-414 - </a:t>
            </a:r>
            <a:r>
              <a:rPr lang="es-VE" sz="1600" dirty="0">
                <a:solidFill>
                  <a:schemeClr val="tx1"/>
                </a:solidFill>
                <a:cs typeface="Arial" pitchFamily="34" charset="0"/>
              </a:rPr>
              <a:t>2511818	</a:t>
            </a:r>
            <a:r>
              <a:rPr lang="es-VE" sz="1600" dirty="0" smtClean="0">
                <a:solidFill>
                  <a:schemeClr val="tx1"/>
                </a:solidFill>
                <a:cs typeface="Arial" pitchFamily="34" charset="0"/>
                <a:hlinkClick r:id="rId4"/>
              </a:rPr>
              <a:t>ejimenez@proynca.net</a:t>
            </a:r>
            <a:endParaRPr lang="es-VE" sz="1600" dirty="0">
              <a:solidFill>
                <a:schemeClr val="tx1"/>
              </a:solidFill>
              <a:cs typeface="Arial" pitchFamily="34" charset="0"/>
            </a:endParaRPr>
          </a:p>
          <a:p>
            <a:pPr marL="812800" indent="-276225">
              <a:lnSpc>
                <a:spcPct val="90000"/>
              </a:lnSpc>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Gilberto </a:t>
            </a:r>
            <a:r>
              <a:rPr lang="es-VE" sz="1600" b="1" dirty="0" smtClean="0">
                <a:solidFill>
                  <a:schemeClr val="tx1"/>
                </a:solidFill>
                <a:cs typeface="Arial" pitchFamily="34" charset="0"/>
              </a:rPr>
              <a:t>Aldana</a:t>
            </a:r>
            <a:r>
              <a:rPr lang="es-VE" sz="1600" dirty="0">
                <a:solidFill>
                  <a:schemeClr val="tx1"/>
                </a:solidFill>
                <a:cs typeface="Arial" pitchFamily="34" charset="0"/>
              </a:rPr>
              <a:t>	Celular : </a:t>
            </a:r>
            <a:r>
              <a:rPr lang="es-VE" sz="1600" dirty="0" smtClean="0">
                <a:solidFill>
                  <a:schemeClr val="tx1"/>
                </a:solidFill>
                <a:cs typeface="Arial" pitchFamily="34" charset="0"/>
              </a:rPr>
              <a:t>58-414 - </a:t>
            </a:r>
            <a:r>
              <a:rPr lang="es-VE" sz="1600" dirty="0">
                <a:solidFill>
                  <a:schemeClr val="tx1"/>
                </a:solidFill>
                <a:cs typeface="Arial" pitchFamily="34" charset="0"/>
              </a:rPr>
              <a:t>2434911	</a:t>
            </a:r>
            <a:r>
              <a:rPr lang="es-VE" sz="1600" dirty="0" smtClean="0">
                <a:solidFill>
                  <a:schemeClr val="tx1"/>
                </a:solidFill>
                <a:cs typeface="Arial" pitchFamily="34" charset="0"/>
                <a:hlinkClick r:id="rId5"/>
              </a:rPr>
              <a:t>galdana@proynca.net</a:t>
            </a:r>
            <a:endParaRPr lang="es-VE" sz="1600" dirty="0">
              <a:solidFill>
                <a:schemeClr val="tx1"/>
              </a:solidFill>
              <a:cs typeface="Arial" pitchFamily="34" charset="0"/>
            </a:endParaRPr>
          </a:p>
          <a:p>
            <a:pPr marL="266700" indent="-4763">
              <a:lnSpc>
                <a:spcPct val="90000"/>
              </a:lnSpc>
              <a:tabLst>
                <a:tab pos="3138488" algn="l"/>
                <a:tab pos="3324225" algn="l"/>
                <a:tab pos="5745163" algn="l"/>
              </a:tabLst>
              <a:defRPr/>
            </a:pPr>
            <a:endParaRPr lang="es-VE" sz="1600" dirty="0">
              <a:solidFill>
                <a:schemeClr val="tx1"/>
              </a:solidFill>
              <a:cs typeface="Arial" pitchFamily="34" charset="0"/>
            </a:endParaRPr>
          </a:p>
          <a:p>
            <a:pPr marL="266700" indent="-266700" algn="ctr">
              <a:lnSpc>
                <a:spcPct val="90000"/>
              </a:lnSpc>
              <a:spcAft>
                <a:spcPts val="600"/>
              </a:spcAft>
              <a:tabLst>
                <a:tab pos="2336800" algn="l"/>
              </a:tabLst>
              <a:defRPr/>
            </a:pPr>
            <a:r>
              <a:rPr lang="es-VE" b="1" spc="600" dirty="0" smtClean="0">
                <a:solidFill>
                  <a:srgbClr val="0033CC"/>
                </a:solidFill>
                <a:latin typeface="Bodoni MT Black" pitchFamily="18" charset="0"/>
                <a:cs typeface="Arial" pitchFamily="34" charset="0"/>
              </a:rPr>
              <a:t>OFICINA PUERTO ORDAZ</a:t>
            </a:r>
            <a:endParaRPr lang="es-VE" sz="1600" b="1" spc="600" dirty="0" smtClean="0">
              <a:solidFill>
                <a:srgbClr val="0033CC"/>
              </a:solidFill>
              <a:latin typeface="Bodoni MT Black" pitchFamily="18" charset="0"/>
              <a:cs typeface="Arial" pitchFamily="34" charset="0"/>
            </a:endParaRPr>
          </a:p>
          <a:p>
            <a:pPr algn="ctr">
              <a:spcBef>
                <a:spcPts val="0"/>
              </a:spcBef>
              <a:spcAft>
                <a:spcPts val="600"/>
              </a:spcAft>
            </a:pPr>
            <a:r>
              <a:rPr lang="es-ES" sz="1600" b="1" dirty="0" smtClean="0">
                <a:solidFill>
                  <a:srgbClr val="00337E"/>
                </a:solidFill>
                <a:latin typeface="Arial" pitchFamily="34" charset="0"/>
                <a:cs typeface="Arial" pitchFamily="34" charset="0"/>
              </a:rPr>
              <a:t>Carrera </a:t>
            </a:r>
            <a:r>
              <a:rPr lang="es-ES" sz="1600" b="1" dirty="0" err="1" smtClean="0">
                <a:solidFill>
                  <a:srgbClr val="00337E"/>
                </a:solidFill>
                <a:latin typeface="Arial" pitchFamily="34" charset="0"/>
                <a:cs typeface="Arial" pitchFamily="34" charset="0"/>
              </a:rPr>
              <a:t>Upata</a:t>
            </a:r>
            <a:r>
              <a:rPr lang="es-ES" sz="1600" b="1" dirty="0" smtClean="0">
                <a:solidFill>
                  <a:srgbClr val="00337E"/>
                </a:solidFill>
                <a:latin typeface="Arial" pitchFamily="34" charset="0"/>
                <a:cs typeface="Arial" pitchFamily="34" charset="0"/>
              </a:rPr>
              <a:t> con calle  </a:t>
            </a:r>
            <a:r>
              <a:rPr lang="es-ES" sz="1600" b="1" dirty="0" err="1" smtClean="0">
                <a:solidFill>
                  <a:srgbClr val="00337E"/>
                </a:solidFill>
                <a:latin typeface="Arial" pitchFamily="34" charset="0"/>
                <a:cs typeface="Arial" pitchFamily="34" charset="0"/>
              </a:rPr>
              <a:t>Guasipati</a:t>
            </a:r>
            <a:r>
              <a:rPr lang="es-ES" sz="1600" b="1" dirty="0" smtClean="0">
                <a:solidFill>
                  <a:srgbClr val="00337E"/>
                </a:solidFill>
                <a:latin typeface="Arial" pitchFamily="34" charset="0"/>
                <a:cs typeface="Arial" pitchFamily="34" charset="0"/>
              </a:rPr>
              <a:t>, Edificio </a:t>
            </a:r>
            <a:r>
              <a:rPr lang="es-ES" sz="1600" b="1" dirty="0" err="1" smtClean="0">
                <a:solidFill>
                  <a:srgbClr val="00337E"/>
                </a:solidFill>
                <a:latin typeface="Arial" pitchFamily="34" charset="0"/>
                <a:cs typeface="Arial" pitchFamily="34" charset="0"/>
              </a:rPr>
              <a:t>Sava</a:t>
            </a:r>
            <a:r>
              <a:rPr lang="es-ES" sz="1600" b="1" dirty="0" smtClean="0">
                <a:solidFill>
                  <a:srgbClr val="00337E"/>
                </a:solidFill>
                <a:latin typeface="Arial" pitchFamily="34" charset="0"/>
                <a:cs typeface="Arial" pitchFamily="34" charset="0"/>
              </a:rPr>
              <a:t>. Piso 1 Local  5</a:t>
            </a:r>
          </a:p>
          <a:p>
            <a:pPr marL="6350" indent="-6350" algn="ctr" fontAlgn="auto">
              <a:spcBef>
                <a:spcPts val="0"/>
              </a:spcBef>
              <a:spcAft>
                <a:spcPts val="600"/>
              </a:spcAft>
              <a:buClr>
                <a:srgbClr val="FF6600"/>
              </a:buClr>
              <a:tabLst>
                <a:tab pos="4491038" algn="l"/>
                <a:tab pos="5029200" algn="l"/>
              </a:tabLst>
              <a:defRPr/>
            </a:pPr>
            <a:r>
              <a:rPr lang="es-ES_tradnl" sz="1600" b="1" dirty="0" smtClean="0">
                <a:solidFill>
                  <a:srgbClr val="00337E"/>
                </a:solidFill>
                <a:latin typeface="Arial" pitchFamily="34" charset="0"/>
                <a:cs typeface="Arial" pitchFamily="34" charset="0"/>
              </a:rPr>
              <a:t>Teléfono: 58 - 286 - 9237860</a:t>
            </a:r>
            <a:endParaRPr lang="es-VE" sz="1600" b="1" dirty="0">
              <a:solidFill>
                <a:srgbClr val="0033CC"/>
              </a:solidFill>
              <a:cs typeface="Arial" pitchFamily="34" charset="0"/>
            </a:endParaRPr>
          </a:p>
          <a:p>
            <a:pPr marL="812800" indent="-276225">
              <a:lnSpc>
                <a:spcPct val="90000"/>
              </a:lnSpc>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José </a:t>
            </a:r>
            <a:r>
              <a:rPr lang="es-VE" sz="1600" b="1" dirty="0" err="1" smtClean="0">
                <a:solidFill>
                  <a:schemeClr val="tx1"/>
                </a:solidFill>
                <a:cs typeface="Arial" pitchFamily="34" charset="0"/>
              </a:rPr>
              <a:t>Constantín</a:t>
            </a:r>
            <a:r>
              <a:rPr lang="es-VE" sz="1600" dirty="0">
                <a:solidFill>
                  <a:schemeClr val="tx1"/>
                </a:solidFill>
                <a:cs typeface="Arial" pitchFamily="34" charset="0"/>
              </a:rPr>
              <a:t>	Celular: </a:t>
            </a:r>
            <a:r>
              <a:rPr lang="es-VE" sz="1600" dirty="0" smtClean="0">
                <a:solidFill>
                  <a:schemeClr val="tx1"/>
                </a:solidFill>
                <a:cs typeface="Arial" pitchFamily="34" charset="0"/>
              </a:rPr>
              <a:t>58-424 - 9214334 </a:t>
            </a:r>
            <a:r>
              <a:rPr lang="es-VE" sz="1600" dirty="0">
                <a:solidFill>
                  <a:schemeClr val="tx1"/>
                </a:solidFill>
                <a:cs typeface="Arial" pitchFamily="34" charset="0"/>
              </a:rPr>
              <a:t>	</a:t>
            </a:r>
            <a:r>
              <a:rPr lang="es-VE" sz="1600" dirty="0" smtClean="0">
                <a:solidFill>
                  <a:schemeClr val="tx1"/>
                </a:solidFill>
                <a:cs typeface="Arial" pitchFamily="34" charset="0"/>
                <a:hlinkClick r:id="rId6"/>
              </a:rPr>
              <a:t>jconstatin@proynca.net</a:t>
            </a:r>
            <a:endParaRPr lang="es-VE" sz="1600" dirty="0">
              <a:solidFill>
                <a:schemeClr val="tx1"/>
              </a:solidFill>
              <a:cs typeface="Arial" pitchFamily="34" charset="0"/>
            </a:endParaRPr>
          </a:p>
          <a:p>
            <a:pPr marL="266700" indent="-266700" algn="ctr">
              <a:lnSpc>
                <a:spcPct val="90000"/>
              </a:lnSpc>
              <a:tabLst>
                <a:tab pos="3138488" algn="l"/>
                <a:tab pos="3324225" algn="l"/>
                <a:tab pos="5745163" algn="l"/>
              </a:tabLst>
              <a:defRPr/>
            </a:pPr>
            <a:endParaRPr lang="es-VE" sz="1600" b="1" dirty="0">
              <a:solidFill>
                <a:srgbClr val="FF6600"/>
              </a:solidFill>
              <a:cs typeface="Arial" pitchFamily="34" charset="0"/>
            </a:endParaRPr>
          </a:p>
          <a:p>
            <a:pPr marL="266700" indent="-266700" algn="ctr">
              <a:lnSpc>
                <a:spcPct val="90000"/>
              </a:lnSpc>
              <a:spcAft>
                <a:spcPts val="600"/>
              </a:spcAft>
              <a:tabLst>
                <a:tab pos="2336800" algn="l"/>
              </a:tabLst>
              <a:defRPr/>
            </a:pPr>
            <a:r>
              <a:rPr lang="es-VE" b="1" spc="600" dirty="0" smtClean="0">
                <a:solidFill>
                  <a:srgbClr val="0033CC"/>
                </a:solidFill>
                <a:latin typeface="Bodoni MT Black" pitchFamily="18" charset="0"/>
                <a:cs typeface="Arial" pitchFamily="34" charset="0"/>
              </a:rPr>
              <a:t>OFICINA MARACAIBO</a:t>
            </a:r>
          </a:p>
          <a:p>
            <a:pPr marL="6350" indent="-6350" algn="ctr" fontAlgn="auto">
              <a:spcBef>
                <a:spcPts val="0"/>
              </a:spcBef>
              <a:spcAft>
                <a:spcPts val="0"/>
              </a:spcAft>
              <a:buClr>
                <a:srgbClr val="FF6600"/>
              </a:buClr>
              <a:tabLst>
                <a:tab pos="4491038" algn="l"/>
                <a:tab pos="5029200" algn="l"/>
              </a:tabLst>
              <a:defRPr/>
            </a:pPr>
            <a:r>
              <a:rPr lang="es-ES_tradnl" sz="1600" b="1" dirty="0" smtClean="0">
                <a:solidFill>
                  <a:srgbClr val="00337E"/>
                </a:solidFill>
                <a:latin typeface="Arial" pitchFamily="34" charset="0"/>
                <a:cs typeface="Arial" pitchFamily="34" charset="0"/>
              </a:rPr>
              <a:t>Edificio Torre </a:t>
            </a:r>
            <a:r>
              <a:rPr lang="es-ES_tradnl" sz="1600" b="1" dirty="0" err="1" smtClean="0">
                <a:solidFill>
                  <a:srgbClr val="00337E"/>
                </a:solidFill>
                <a:latin typeface="Arial" pitchFamily="34" charset="0"/>
                <a:cs typeface="Arial" pitchFamily="34" charset="0"/>
              </a:rPr>
              <a:t>Socuy</a:t>
            </a:r>
            <a:r>
              <a:rPr lang="es-ES_tradnl" sz="1600" b="1" dirty="0" smtClean="0">
                <a:solidFill>
                  <a:srgbClr val="00337E"/>
                </a:solidFill>
                <a:latin typeface="Arial" pitchFamily="34" charset="0"/>
                <a:cs typeface="Arial" pitchFamily="34" charset="0"/>
              </a:rPr>
              <a:t>, Avenida 4 (Bella Vista), con Calle 67 , Piso 10, Oficina 10-A</a:t>
            </a:r>
          </a:p>
          <a:p>
            <a:pPr marL="6350" indent="-6350" algn="ctr" fontAlgn="auto">
              <a:spcBef>
                <a:spcPts val="0"/>
              </a:spcBef>
              <a:spcAft>
                <a:spcPts val="0"/>
              </a:spcAft>
              <a:buClr>
                <a:srgbClr val="FF6600"/>
              </a:buClr>
              <a:tabLst>
                <a:tab pos="4491038" algn="l"/>
                <a:tab pos="5029200" algn="l"/>
              </a:tabLst>
              <a:defRPr/>
            </a:pPr>
            <a:r>
              <a:rPr lang="es-ES_tradnl" sz="1600" b="1" dirty="0" smtClean="0">
                <a:solidFill>
                  <a:srgbClr val="00337E"/>
                </a:solidFill>
                <a:latin typeface="Arial" pitchFamily="34" charset="0"/>
                <a:cs typeface="Arial" pitchFamily="34" charset="0"/>
              </a:rPr>
              <a:t>Teléfono: 58-261-7928293, Fax: 58-261-7922145 </a:t>
            </a:r>
            <a:endParaRPr lang="es-VE" sz="1600" b="1" dirty="0" smtClean="0">
              <a:solidFill>
                <a:srgbClr val="00337E"/>
              </a:solidFill>
              <a:latin typeface="Arial" pitchFamily="34" charset="0"/>
              <a:cs typeface="Arial" pitchFamily="34" charset="0"/>
            </a:endParaRPr>
          </a:p>
          <a:p>
            <a:pPr marL="266700" indent="-266700" algn="ctr">
              <a:lnSpc>
                <a:spcPct val="90000"/>
              </a:lnSpc>
              <a:tabLst>
                <a:tab pos="3138488" algn="l"/>
                <a:tab pos="3324225" algn="l"/>
                <a:tab pos="5745163" algn="l"/>
              </a:tabLst>
              <a:defRPr/>
            </a:pPr>
            <a:endParaRPr lang="es-VE" b="1" dirty="0">
              <a:solidFill>
                <a:srgbClr val="0033CC"/>
              </a:solidFill>
              <a:cs typeface="Arial" pitchFamily="34" charset="0"/>
            </a:endParaRPr>
          </a:p>
          <a:p>
            <a:pPr marL="812800" indent="-276225">
              <a:lnSpc>
                <a:spcPct val="90000"/>
              </a:lnSpc>
              <a:spcAft>
                <a:spcPts val="600"/>
              </a:spcAft>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Hugo </a:t>
            </a:r>
            <a:r>
              <a:rPr lang="es-VE" sz="1600" b="1" dirty="0" smtClean="0">
                <a:solidFill>
                  <a:schemeClr val="tx1"/>
                </a:solidFill>
                <a:cs typeface="Arial" pitchFamily="34" charset="0"/>
              </a:rPr>
              <a:t>Nava	</a:t>
            </a:r>
            <a:r>
              <a:rPr lang="es-VE" sz="1600" dirty="0" smtClean="0">
                <a:solidFill>
                  <a:schemeClr val="tx1"/>
                </a:solidFill>
                <a:cs typeface="Arial" pitchFamily="34" charset="0"/>
              </a:rPr>
              <a:t>Celular</a:t>
            </a:r>
            <a:r>
              <a:rPr lang="es-VE" sz="1600" dirty="0">
                <a:solidFill>
                  <a:schemeClr val="tx1"/>
                </a:solidFill>
                <a:cs typeface="Arial" pitchFamily="34" charset="0"/>
              </a:rPr>
              <a:t>: </a:t>
            </a:r>
            <a:r>
              <a:rPr lang="es-VE" sz="1600" dirty="0" smtClean="0">
                <a:solidFill>
                  <a:schemeClr val="tx1"/>
                </a:solidFill>
                <a:cs typeface="Arial" pitchFamily="34" charset="0"/>
              </a:rPr>
              <a:t>58-414 </a:t>
            </a:r>
            <a:r>
              <a:rPr lang="es-VE" sz="1600" dirty="0">
                <a:solidFill>
                  <a:schemeClr val="tx1"/>
                </a:solidFill>
                <a:cs typeface="Arial" pitchFamily="34" charset="0"/>
              </a:rPr>
              <a:t>- 6260919 	</a:t>
            </a:r>
            <a:r>
              <a:rPr lang="es-VE" sz="1600" dirty="0" smtClean="0">
                <a:solidFill>
                  <a:schemeClr val="tx1"/>
                </a:solidFill>
                <a:cs typeface="Arial" pitchFamily="34" charset="0"/>
                <a:hlinkClick r:id="rId7"/>
              </a:rPr>
              <a:t>hnava@proynca.net</a:t>
            </a:r>
            <a:endParaRPr lang="es-VE" sz="1600" dirty="0">
              <a:solidFill>
                <a:schemeClr val="tx1"/>
              </a:solidFill>
              <a:cs typeface="Arial" pitchFamily="34" charset="0"/>
            </a:endParaRPr>
          </a:p>
          <a:p>
            <a:pPr marL="812800" indent="-276225">
              <a:lnSpc>
                <a:spcPct val="90000"/>
              </a:lnSpc>
              <a:buClr>
                <a:srgbClr val="FF6600"/>
              </a:buClr>
              <a:buFont typeface="Arial" pitchFamily="34" charset="0"/>
              <a:buChar char="–"/>
              <a:tabLst>
                <a:tab pos="3138488" algn="l"/>
                <a:tab pos="3324225" algn="l"/>
                <a:tab pos="5745163" algn="l"/>
              </a:tabLst>
              <a:defRPr/>
            </a:pPr>
            <a:r>
              <a:rPr lang="es-VE" sz="1600" b="1" dirty="0" smtClean="0">
                <a:solidFill>
                  <a:schemeClr val="tx1"/>
                </a:solidFill>
                <a:cs typeface="Arial" pitchFamily="34" charset="0"/>
              </a:rPr>
              <a:t>Tarsicio Guerrero	</a:t>
            </a:r>
            <a:r>
              <a:rPr lang="es-VE" sz="1600" dirty="0" smtClean="0">
                <a:solidFill>
                  <a:schemeClr val="tx1"/>
                </a:solidFill>
                <a:cs typeface="Arial" pitchFamily="34" charset="0"/>
              </a:rPr>
              <a:t>Celular</a:t>
            </a:r>
            <a:r>
              <a:rPr lang="es-VE" sz="1600" dirty="0">
                <a:solidFill>
                  <a:schemeClr val="tx1"/>
                </a:solidFill>
                <a:cs typeface="Arial" pitchFamily="34" charset="0"/>
              </a:rPr>
              <a:t>: </a:t>
            </a:r>
            <a:r>
              <a:rPr lang="es-VE" sz="1600" dirty="0" smtClean="0">
                <a:solidFill>
                  <a:schemeClr val="tx1"/>
                </a:solidFill>
                <a:cs typeface="Arial" pitchFamily="34" charset="0"/>
              </a:rPr>
              <a:t>58-414- 6743024</a:t>
            </a:r>
            <a:r>
              <a:rPr lang="es-VE" sz="1600" dirty="0">
                <a:solidFill>
                  <a:schemeClr val="tx1"/>
                </a:solidFill>
                <a:cs typeface="Arial" pitchFamily="34" charset="0"/>
              </a:rPr>
              <a:t>	</a:t>
            </a:r>
            <a:r>
              <a:rPr lang="es-VE" sz="1600" dirty="0">
                <a:solidFill>
                  <a:schemeClr val="tx1"/>
                </a:solidFill>
                <a:cs typeface="Arial" pitchFamily="34" charset="0"/>
                <a:hlinkClick r:id="rId8"/>
              </a:rPr>
              <a:t>tguerrero@proynca.net</a:t>
            </a:r>
            <a:endParaRPr lang="es-VE" sz="1600" dirty="0">
              <a:solidFill>
                <a:schemeClr val="tx1"/>
              </a:solidFill>
              <a:cs typeface="Arial" pitchFamily="34" charset="0"/>
            </a:endParaRPr>
          </a:p>
        </p:txBody>
      </p:sp>
      <p:sp>
        <p:nvSpPr>
          <p:cNvPr id="6" name="5 CuadroTexto"/>
          <p:cNvSpPr txBox="1"/>
          <p:nvPr/>
        </p:nvSpPr>
        <p:spPr>
          <a:xfrm>
            <a:off x="2784143" y="770258"/>
            <a:ext cx="3142633" cy="461665"/>
          </a:xfrm>
          <a:prstGeom prst="rect">
            <a:avLst/>
          </a:prstGeom>
          <a:solidFill>
            <a:srgbClr val="E0F7FC"/>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_tradnl" sz="2400" b="1" dirty="0" smtClean="0">
                <a:hlinkClick r:id="rId9"/>
              </a:rPr>
              <a:t>www.proynca.net</a:t>
            </a:r>
            <a:endParaRPr lang="es-ES" sz="2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3"/>
          <p:cNvPicPr>
            <a:picLocks noChangeAspect="1" noChangeArrowheads="1"/>
          </p:cNvPicPr>
          <p:nvPr/>
        </p:nvPicPr>
        <p:blipFill>
          <a:blip r:embed="rId2" cstate="print">
            <a:clrChange>
              <a:clrFrom>
                <a:srgbClr val="FFFFFF"/>
              </a:clrFrom>
              <a:clrTo>
                <a:srgbClr val="FFFFFF">
                  <a:alpha val="0"/>
                </a:srgbClr>
              </a:clrTo>
            </a:clrChange>
          </a:blip>
          <a:srcRect t="4865"/>
          <a:stretch>
            <a:fillRect/>
          </a:stretch>
        </p:blipFill>
        <p:spPr bwMode="auto">
          <a:xfrm>
            <a:off x="4222750" y="150813"/>
            <a:ext cx="2592388" cy="1851025"/>
          </a:xfrm>
          <a:prstGeom prst="rect">
            <a:avLst/>
          </a:prstGeom>
          <a:solidFill>
            <a:schemeClr val="bg1"/>
          </a:solidFill>
          <a:ln w="9525">
            <a:noFill/>
            <a:miter lim="800000"/>
            <a:headEnd/>
            <a:tailEnd/>
          </a:ln>
        </p:spPr>
      </p:pic>
      <p:sp>
        <p:nvSpPr>
          <p:cNvPr id="4" name="Text Box 3"/>
          <p:cNvSpPr txBox="1">
            <a:spLocks noChangeArrowheads="1"/>
          </p:cNvSpPr>
          <p:nvPr/>
        </p:nvSpPr>
        <p:spPr bwMode="auto">
          <a:xfrm>
            <a:off x="2629757" y="2197695"/>
            <a:ext cx="5942233" cy="1723549"/>
          </a:xfrm>
          <a:prstGeom prst="rect">
            <a:avLst/>
          </a:prstGeom>
          <a:noFill/>
          <a:ln w="9525">
            <a:noFill/>
            <a:miter lim="800000"/>
            <a:headEnd/>
            <a:tailEnd/>
          </a:ln>
        </p:spPr>
        <p:txBody>
          <a:bodyPr>
            <a:spAutoFit/>
            <a:scene3d>
              <a:camera prst="orthographicFront"/>
              <a:lightRig rig="threePt" dir="t"/>
            </a:scene3d>
            <a:sp3d extrusionH="57150">
              <a:bevelT w="38100" h="38100" prst="slope"/>
            </a:sp3d>
          </a:bodyPr>
          <a:lstStyle/>
          <a:p>
            <a:pPr algn="ctr">
              <a:spcAft>
                <a:spcPts val="600"/>
              </a:spcAft>
            </a:pPr>
            <a:r>
              <a:rPr lang="en-US" sz="3200" b="1" dirty="0" smtClean="0">
                <a:solidFill>
                  <a:srgbClr val="000066"/>
                </a:solidFill>
                <a:latin typeface="Century Gothic" pitchFamily="34" charset="0"/>
              </a:rPr>
              <a:t>Engineering </a:t>
            </a:r>
            <a:r>
              <a:rPr lang="en-US" sz="3200" b="1" dirty="0" smtClean="0">
                <a:solidFill>
                  <a:srgbClr val="000066"/>
                </a:solidFill>
                <a:latin typeface="Century Gothic" pitchFamily="34" charset="0"/>
              </a:rPr>
              <a:t>&amp; Technical</a:t>
            </a:r>
            <a:endParaRPr lang="es-ES" sz="3200" b="1" dirty="0" smtClean="0">
              <a:solidFill>
                <a:srgbClr val="000066"/>
              </a:solidFill>
              <a:latin typeface="Century Gothic" pitchFamily="34" charset="0"/>
            </a:endParaRPr>
          </a:p>
          <a:p>
            <a:pPr algn="ctr">
              <a:spcAft>
                <a:spcPts val="600"/>
              </a:spcAft>
            </a:pPr>
            <a:r>
              <a:rPr lang="en-US" sz="3200" b="1" dirty="0" smtClean="0">
                <a:solidFill>
                  <a:srgbClr val="000066"/>
                </a:solidFill>
                <a:latin typeface="Century Gothic" pitchFamily="34" charset="0"/>
              </a:rPr>
              <a:t>Services for the Oil &amp; Gas </a:t>
            </a:r>
          </a:p>
          <a:p>
            <a:pPr algn="ctr">
              <a:spcAft>
                <a:spcPts val="600"/>
              </a:spcAft>
            </a:pPr>
            <a:r>
              <a:rPr lang="en-US" sz="3200" b="1" dirty="0" smtClean="0">
                <a:solidFill>
                  <a:srgbClr val="000066"/>
                </a:solidFill>
                <a:latin typeface="Century Gothic" pitchFamily="34" charset="0"/>
              </a:rPr>
              <a:t>and others Industrial Sectors</a:t>
            </a:r>
          </a:p>
        </p:txBody>
      </p:sp>
      <p:grpSp>
        <p:nvGrpSpPr>
          <p:cNvPr id="2" name="5 Grupo"/>
          <p:cNvGrpSpPr>
            <a:grpSpLocks/>
          </p:cNvGrpSpPr>
          <p:nvPr/>
        </p:nvGrpSpPr>
        <p:grpSpPr bwMode="auto">
          <a:xfrm>
            <a:off x="81316" y="127000"/>
            <a:ext cx="8721725" cy="6356350"/>
            <a:chOff x="289564" y="1106934"/>
            <a:chExt cx="8443864" cy="5354208"/>
          </a:xfrm>
        </p:grpSpPr>
        <p:pic>
          <p:nvPicPr>
            <p:cNvPr id="6" name="Picture 13"/>
            <p:cNvPicPr>
              <a:picLocks noChangeAspect="1" noChangeArrowheads="1"/>
            </p:cNvPicPr>
            <p:nvPr/>
          </p:nvPicPr>
          <p:blipFill>
            <a:blip r:embed="rId3" cstate="print"/>
            <a:srcRect l="35138" t="38955" r="45693" b="45491"/>
            <a:stretch>
              <a:fillRect/>
            </a:stretch>
          </p:blipFill>
          <p:spPr bwMode="auto">
            <a:xfrm>
              <a:off x="289564" y="3575713"/>
              <a:ext cx="2386800" cy="145247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7" name="Picture 3"/>
            <p:cNvPicPr>
              <a:picLocks noChangeAspect="1" noChangeArrowheads="1"/>
            </p:cNvPicPr>
            <p:nvPr/>
          </p:nvPicPr>
          <p:blipFill>
            <a:blip r:embed="rId4" cstate="print"/>
            <a:srcRect r="24747"/>
            <a:stretch>
              <a:fillRect/>
            </a:stretch>
          </p:blipFill>
          <p:spPr bwMode="auto">
            <a:xfrm>
              <a:off x="289564" y="1106934"/>
              <a:ext cx="2386800" cy="248286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grpSp>
          <p:nvGrpSpPr>
            <p:cNvPr id="5" name="20 Grupo"/>
            <p:cNvGrpSpPr>
              <a:grpSpLocks/>
            </p:cNvGrpSpPr>
            <p:nvPr/>
          </p:nvGrpSpPr>
          <p:grpSpPr bwMode="auto">
            <a:xfrm>
              <a:off x="289564" y="4967787"/>
              <a:ext cx="8443864" cy="1493355"/>
              <a:chOff x="300256" y="4967787"/>
              <a:chExt cx="8443864" cy="1493355"/>
            </a:xfrm>
          </p:grpSpPr>
          <p:pic>
            <p:nvPicPr>
              <p:cNvPr id="9" name="Picture 5"/>
              <p:cNvPicPr>
                <a:picLocks noChangeAspect="1" noChangeArrowheads="1"/>
              </p:cNvPicPr>
              <p:nvPr/>
            </p:nvPicPr>
            <p:blipFill>
              <a:blip r:embed="rId5" cstate="print"/>
              <a:srcRect/>
              <a:stretch>
                <a:fillRect/>
              </a:stretch>
            </p:blipFill>
            <p:spPr bwMode="auto">
              <a:xfrm>
                <a:off x="5144120" y="4967787"/>
                <a:ext cx="3600000" cy="149245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10" name="Picture 5"/>
              <p:cNvPicPr>
                <a:picLocks noChangeAspect="1" noChangeArrowheads="1"/>
              </p:cNvPicPr>
              <p:nvPr/>
            </p:nvPicPr>
            <p:blipFill>
              <a:blip r:embed="rId6" cstate="print"/>
              <a:srcRect l="3426" t="4202" r="1826" b="3362"/>
              <a:stretch>
                <a:fillRect/>
              </a:stretch>
            </p:blipFill>
            <p:spPr bwMode="auto">
              <a:xfrm>
                <a:off x="2660226" y="4967788"/>
                <a:ext cx="2484000" cy="1492645"/>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11" name="Picture 2"/>
              <p:cNvPicPr>
                <a:picLocks noChangeAspect="1" noChangeArrowheads="1"/>
              </p:cNvPicPr>
              <p:nvPr/>
            </p:nvPicPr>
            <p:blipFill>
              <a:blip r:embed="rId7" cstate="print"/>
              <a:srcRect l="774" t="3778" r="2237" b="3652"/>
              <a:stretch>
                <a:fillRect/>
              </a:stretch>
            </p:blipFill>
            <p:spPr bwMode="auto">
              <a:xfrm>
                <a:off x="300256" y="4967788"/>
                <a:ext cx="2388354" cy="149335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grpSp>
      </p:grpSp>
      <p:sp>
        <p:nvSpPr>
          <p:cNvPr id="12" name="11 CuadroTexto"/>
          <p:cNvSpPr txBox="1"/>
          <p:nvPr/>
        </p:nvSpPr>
        <p:spPr>
          <a:xfrm>
            <a:off x="6837529" y="6488668"/>
            <a:ext cx="1941622" cy="369332"/>
          </a:xfrm>
          <a:prstGeom prst="rect">
            <a:avLst/>
          </a:prstGeom>
          <a:noFill/>
        </p:spPr>
        <p:txBody>
          <a:bodyPr wrap="none" rtlCol="0">
            <a:spAutoFit/>
          </a:bodyPr>
          <a:lstStyle/>
          <a:p>
            <a:r>
              <a:rPr lang="es-ES_tradnl" dirty="0" smtClean="0"/>
              <a:t>www.proynca.net</a:t>
            </a:r>
            <a:endParaRPr lang="es-E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2152691" y="160712"/>
            <a:ext cx="5276829" cy="646331"/>
          </a:xfrm>
          <a:prstGeom prst="rect">
            <a:avLst/>
          </a:prstGeom>
          <a:effectLst>
            <a:outerShdw blurRad="76200" dir="18900000" sy="23000" kx="-1200000" algn="bl" rotWithShape="0">
              <a:prstClr val="black">
                <a:alpha val="20000"/>
              </a:prstClr>
            </a:outerShdw>
          </a:effectLst>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marL="3175" algn="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graphicFrame>
        <p:nvGraphicFramePr>
          <p:cNvPr id="19" name="18 Tabla"/>
          <p:cNvGraphicFramePr>
            <a:graphicFrameLocks noGrp="1"/>
          </p:cNvGraphicFramePr>
          <p:nvPr/>
        </p:nvGraphicFramePr>
        <p:xfrm>
          <a:off x="136480" y="1110674"/>
          <a:ext cx="8884691" cy="5535786"/>
        </p:xfrm>
        <a:graphic>
          <a:graphicData uri="http://schemas.openxmlformats.org/drawingml/2006/table">
            <a:tbl>
              <a:tblPr firstRow="1" bandRow="1">
                <a:tableStyleId>{6E25E649-3F16-4E02-A733-19D2CDBF48F0}</a:tableStyleId>
              </a:tblPr>
              <a:tblGrid>
                <a:gridCol w="1514901"/>
                <a:gridCol w="7369790"/>
              </a:tblGrid>
              <a:tr h="445677">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1318718">
                <a:tc>
                  <a:txBody>
                    <a:bodyPr/>
                    <a:lstStyle/>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ALANGE</a:t>
                      </a:r>
                      <a:r>
                        <a:rPr lang="es-VE" sz="1400" b="1" kern="1200" baseline="0" dirty="0" smtClean="0">
                          <a:solidFill>
                            <a:schemeClr val="dk1"/>
                          </a:solidFill>
                          <a:latin typeface="Arial" pitchFamily="34" charset="0"/>
                          <a:ea typeface="Times New Roman"/>
                          <a:cs typeface="Arial" pitchFamily="34" charset="0"/>
                        </a:rPr>
                        <a:t> ENERGY CORPORATION</a:t>
                      </a:r>
                      <a:endParaRPr lang="es-ES" sz="1400" b="1" kern="1200" dirty="0">
                        <a:solidFill>
                          <a:schemeClr val="dk1"/>
                        </a:solidFill>
                        <a:latin typeface="Arial" pitchFamily="34" charset="0"/>
                        <a:ea typeface="Times New Roman"/>
                        <a:cs typeface="Arial" pitchFamily="34" charset="0"/>
                      </a:endParaRPr>
                    </a:p>
                    <a:p>
                      <a:pPr algn="ctr">
                        <a:spcBef>
                          <a:spcPts val="0"/>
                        </a:spcBef>
                        <a:spcAft>
                          <a:spcPts val="0"/>
                        </a:spcAft>
                      </a:pPr>
                      <a:r>
                        <a:rPr lang="es-VE" sz="1400" b="1" dirty="0" smtClean="0">
                          <a:latin typeface="Arial" pitchFamily="34" charset="0"/>
                          <a:ea typeface="Times New Roman"/>
                          <a:cs typeface="Arial" pitchFamily="34" charset="0"/>
                        </a:rPr>
                        <a:t>Colombia</a:t>
                      </a:r>
                    </a:p>
                    <a:p>
                      <a:pPr algn="ctr">
                        <a:spcBef>
                          <a:spcPts val="0"/>
                        </a:spcBef>
                        <a:spcAft>
                          <a:spcPts val="0"/>
                        </a:spcAft>
                      </a:pPr>
                      <a:r>
                        <a:rPr lang="es-VE" sz="1400" b="1" dirty="0" smtClean="0">
                          <a:latin typeface="Arial" pitchFamily="34" charset="0"/>
                          <a:ea typeface="Times New Roman"/>
                          <a:cs typeface="Arial" pitchFamily="34" charset="0"/>
                        </a:rPr>
                        <a:t>2010</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c>
                  <a:txBody>
                    <a:bodyPr/>
                    <a:lstStyle/>
                    <a:p>
                      <a:pPr marL="0" algn="just" defTabSz="914400" rtl="0" eaLnBrk="1" latinLnBrk="0" hangingPunct="1">
                        <a:spcAft>
                          <a:spcPts val="0"/>
                        </a:spcAft>
                      </a:pPr>
                      <a:r>
                        <a:rPr lang="en-US" sz="1400" b="1" kern="1200" noProof="0" dirty="0" smtClean="0">
                          <a:solidFill>
                            <a:schemeClr val="dk1"/>
                          </a:solidFill>
                          <a:latin typeface="Arial" pitchFamily="34" charset="0"/>
                          <a:ea typeface="Times New Roman"/>
                          <a:cs typeface="Arial" pitchFamily="34" charset="0"/>
                        </a:rPr>
                        <a:t>CONCEPTUAL ENGINEERING</a:t>
                      </a:r>
                      <a:r>
                        <a:rPr lang="en-US" sz="1400" b="1" kern="1200" baseline="0" noProof="0" dirty="0" smtClean="0">
                          <a:solidFill>
                            <a:schemeClr val="dk1"/>
                          </a:solidFill>
                          <a:latin typeface="Arial" pitchFamily="34" charset="0"/>
                          <a:ea typeface="Times New Roman"/>
                          <a:cs typeface="Arial" pitchFamily="34" charset="0"/>
                        </a:rPr>
                        <a:t> REVISION AND MAJOR EQUIPMENT SPECIFIACTIONS FOR THE COPA FIELD, CUBIRO </a:t>
                      </a:r>
                      <a:r>
                        <a:rPr lang="en-US" sz="1400" b="1" kern="1200" noProof="0" dirty="0" smtClean="0">
                          <a:solidFill>
                            <a:schemeClr val="dk1"/>
                          </a:solidFill>
                          <a:latin typeface="Arial" pitchFamily="34" charset="0"/>
                          <a:ea typeface="Times New Roman"/>
                          <a:cs typeface="Arial" pitchFamily="34" charset="0"/>
                        </a:rPr>
                        <a:t>BLOCK,</a:t>
                      </a:r>
                      <a:r>
                        <a:rPr lang="en-US" sz="1400" b="1" kern="1200" baseline="0" noProof="0" dirty="0" smtClean="0">
                          <a:solidFill>
                            <a:schemeClr val="dk1"/>
                          </a:solidFill>
                          <a:latin typeface="Arial" pitchFamily="34" charset="0"/>
                          <a:ea typeface="Times New Roman"/>
                          <a:cs typeface="Arial" pitchFamily="34" charset="0"/>
                        </a:rPr>
                        <a:t> COLOMBIA</a:t>
                      </a:r>
                    </a:p>
                    <a:p>
                      <a:pPr marL="0" algn="just" defTabSz="914400" rtl="0" eaLnBrk="1" latinLnBrk="0" hangingPunct="1">
                        <a:spcAft>
                          <a:spcPts val="0"/>
                        </a:spcAft>
                      </a:pPr>
                      <a:r>
                        <a:rPr lang="en-US" sz="1400" kern="1200" baseline="0" noProof="0" dirty="0" smtClean="0">
                          <a:solidFill>
                            <a:schemeClr val="dk1"/>
                          </a:solidFill>
                          <a:latin typeface="Arial" pitchFamily="34" charset="0"/>
                          <a:ea typeface="Times New Roman"/>
                          <a:cs typeface="Arial" pitchFamily="34" charset="0"/>
                        </a:rPr>
                        <a:t>Work comprises the revision of the conceptual engineering for the surface facilities of the </a:t>
                      </a:r>
                      <a:r>
                        <a:rPr lang="en-US" sz="1400" kern="1200" baseline="0" noProof="0" dirty="0" err="1" smtClean="0">
                          <a:solidFill>
                            <a:schemeClr val="dk1"/>
                          </a:solidFill>
                          <a:latin typeface="Arial" pitchFamily="34" charset="0"/>
                          <a:ea typeface="Times New Roman"/>
                          <a:cs typeface="Arial" pitchFamily="34" charset="0"/>
                        </a:rPr>
                        <a:t>Copa</a:t>
                      </a:r>
                      <a:r>
                        <a:rPr lang="en-US" sz="1400" kern="1200" baseline="0" noProof="0" dirty="0" smtClean="0">
                          <a:solidFill>
                            <a:schemeClr val="dk1"/>
                          </a:solidFill>
                          <a:latin typeface="Arial" pitchFamily="34" charset="0"/>
                          <a:ea typeface="Times New Roman"/>
                          <a:cs typeface="Arial" pitchFamily="34" charset="0"/>
                        </a:rPr>
                        <a:t> Field, and also the elaboration of the specifications of the major equipment which includes  oil-water separators, oil dehydration  and water  treatment  units. </a:t>
                      </a:r>
                      <a:endParaRPr lang="es-ES" sz="1400" kern="1200" dirty="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r h="1331079">
                <a:tc>
                  <a:txBody>
                    <a:bodyPr/>
                    <a:lstStyle/>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ALANGE</a:t>
                      </a:r>
                      <a:r>
                        <a:rPr lang="es-VE" sz="1400" b="1" kern="1200" baseline="0" dirty="0" smtClean="0">
                          <a:solidFill>
                            <a:schemeClr val="dk1"/>
                          </a:solidFill>
                          <a:latin typeface="Arial" pitchFamily="34" charset="0"/>
                          <a:ea typeface="Times New Roman"/>
                          <a:cs typeface="Arial" pitchFamily="34" charset="0"/>
                        </a:rPr>
                        <a:t> ENERGY CORPORATION</a:t>
                      </a:r>
                      <a:endParaRPr lang="es-ES" sz="1400" b="1" kern="1200" dirty="0">
                        <a:solidFill>
                          <a:schemeClr val="dk1"/>
                        </a:solidFill>
                        <a:latin typeface="Arial" pitchFamily="34" charset="0"/>
                        <a:ea typeface="Times New Roman"/>
                        <a:cs typeface="Arial" pitchFamily="34" charset="0"/>
                      </a:endParaRPr>
                    </a:p>
                    <a:p>
                      <a:pPr algn="ctr">
                        <a:spcBef>
                          <a:spcPts val="0"/>
                        </a:spcBef>
                        <a:spcAft>
                          <a:spcPts val="0"/>
                        </a:spcAft>
                      </a:pPr>
                      <a:r>
                        <a:rPr lang="es-VE" sz="1400" b="1" dirty="0" smtClean="0">
                          <a:latin typeface="Arial" pitchFamily="34" charset="0"/>
                          <a:ea typeface="Times New Roman"/>
                          <a:cs typeface="Arial" pitchFamily="34" charset="0"/>
                        </a:rPr>
                        <a:t>Colombia</a:t>
                      </a:r>
                    </a:p>
                    <a:p>
                      <a:pPr algn="ctr">
                        <a:spcBef>
                          <a:spcPts val="0"/>
                        </a:spcBef>
                        <a:spcAft>
                          <a:spcPts val="0"/>
                        </a:spcAft>
                      </a:pPr>
                      <a:r>
                        <a:rPr lang="es-VE" sz="1400" b="1" dirty="0" smtClean="0">
                          <a:latin typeface="Arial" pitchFamily="34" charset="0"/>
                          <a:ea typeface="Times New Roman"/>
                          <a:cs typeface="Arial" pitchFamily="34" charset="0"/>
                        </a:rPr>
                        <a:t>2010</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n-US" sz="1400" b="1" kern="1200" noProof="0" dirty="0" smtClean="0">
                          <a:solidFill>
                            <a:schemeClr val="dk1"/>
                          </a:solidFill>
                          <a:latin typeface="Arial" pitchFamily="34" charset="0"/>
                          <a:ea typeface="Times New Roman"/>
                          <a:cs typeface="Arial" pitchFamily="34" charset="0"/>
                        </a:rPr>
                        <a:t>CONCEPTUAL ENGINEERING OF SURFACE FACILITIES FOR THE CUBIRO BLOCK,</a:t>
                      </a:r>
                      <a:r>
                        <a:rPr lang="en-US" sz="1400" b="1" kern="1200" baseline="0" noProof="0" dirty="0" smtClean="0">
                          <a:solidFill>
                            <a:schemeClr val="dk1"/>
                          </a:solidFill>
                          <a:latin typeface="Arial" pitchFamily="34" charset="0"/>
                          <a:ea typeface="Times New Roman"/>
                          <a:cs typeface="Arial" pitchFamily="34" charset="0"/>
                        </a:rPr>
                        <a:t> COLOMBIA</a:t>
                      </a:r>
                    </a:p>
                    <a:p>
                      <a:pPr marL="0" algn="just" defTabSz="914400" rtl="0" eaLnBrk="1" latinLnBrk="0" hangingPunct="1">
                        <a:spcAft>
                          <a:spcPts val="0"/>
                        </a:spcAft>
                      </a:pPr>
                      <a:r>
                        <a:rPr lang="en-US" sz="1400" kern="1200" baseline="0" noProof="0" dirty="0" smtClean="0">
                          <a:solidFill>
                            <a:schemeClr val="dk1"/>
                          </a:solidFill>
                          <a:latin typeface="Arial" pitchFamily="34" charset="0"/>
                          <a:ea typeface="Times New Roman"/>
                          <a:cs typeface="Arial" pitchFamily="34" charset="0"/>
                        </a:rPr>
                        <a:t>Conceptual design and cost estimation of the surface facilities for handling the oil and water production in the </a:t>
                      </a:r>
                      <a:r>
                        <a:rPr lang="en-US" sz="1400" kern="1200" baseline="0" noProof="0" dirty="0" err="1" smtClean="0">
                          <a:solidFill>
                            <a:schemeClr val="dk1"/>
                          </a:solidFill>
                          <a:latin typeface="Arial" pitchFamily="34" charset="0"/>
                          <a:ea typeface="Times New Roman"/>
                          <a:cs typeface="Arial" pitchFamily="34" charset="0"/>
                        </a:rPr>
                        <a:t>Cubiro</a:t>
                      </a:r>
                      <a:r>
                        <a:rPr lang="en-US" sz="1400" kern="1200" baseline="0" noProof="0" dirty="0" smtClean="0">
                          <a:solidFill>
                            <a:schemeClr val="dk1"/>
                          </a:solidFill>
                          <a:latin typeface="Arial" pitchFamily="34" charset="0"/>
                          <a:ea typeface="Times New Roman"/>
                          <a:cs typeface="Arial" pitchFamily="34" charset="0"/>
                        </a:rPr>
                        <a:t> Block, operated by </a:t>
                      </a:r>
                      <a:r>
                        <a:rPr lang="en-US" sz="1400" kern="1200" baseline="0" noProof="0" dirty="0" err="1" smtClean="0">
                          <a:solidFill>
                            <a:schemeClr val="dk1"/>
                          </a:solidFill>
                          <a:latin typeface="Arial" pitchFamily="34" charset="0"/>
                          <a:ea typeface="Times New Roman"/>
                          <a:cs typeface="Arial" pitchFamily="34" charset="0"/>
                        </a:rPr>
                        <a:t>Alange</a:t>
                      </a:r>
                      <a:r>
                        <a:rPr lang="en-US" sz="1400" kern="1200" baseline="0" noProof="0" dirty="0" smtClean="0">
                          <a:solidFill>
                            <a:schemeClr val="dk1"/>
                          </a:solidFill>
                          <a:latin typeface="Arial" pitchFamily="34" charset="0"/>
                          <a:ea typeface="Times New Roman"/>
                          <a:cs typeface="Arial" pitchFamily="34" charset="0"/>
                        </a:rPr>
                        <a:t>. Surface facilities includes oil-water separation, oil dehydration, water treatment, fluids storage and electric power generation and distribution.</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109233">
                <a:tc>
                  <a:txBody>
                    <a:bodyPr/>
                    <a:lstStyle/>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PACIFIC</a:t>
                      </a:r>
                      <a:r>
                        <a:rPr lang="es-VE" sz="1400" b="1" kern="1200" baseline="0" dirty="0" smtClean="0">
                          <a:solidFill>
                            <a:schemeClr val="dk1"/>
                          </a:solidFill>
                          <a:latin typeface="Arial" pitchFamily="34" charset="0"/>
                          <a:ea typeface="Times New Roman"/>
                          <a:cs typeface="Arial" pitchFamily="34" charset="0"/>
                        </a:rPr>
                        <a:t> RUBIALES</a:t>
                      </a:r>
                      <a:endParaRPr lang="es-ES" sz="1400" b="1" kern="1200" dirty="0" smtClean="0">
                        <a:solidFill>
                          <a:schemeClr val="dk1"/>
                        </a:solidFill>
                        <a:latin typeface="Arial" pitchFamily="34" charset="0"/>
                        <a:ea typeface="Times New Roman"/>
                        <a:cs typeface="Arial" pitchFamily="34" charset="0"/>
                      </a:endParaRPr>
                    </a:p>
                    <a:p>
                      <a:pPr algn="ctr">
                        <a:spcAft>
                          <a:spcPts val="0"/>
                        </a:spcAft>
                      </a:pPr>
                      <a:r>
                        <a:rPr lang="es-VE" sz="1400" b="1" kern="1200" dirty="0" smtClean="0">
                          <a:solidFill>
                            <a:schemeClr val="dk1"/>
                          </a:solidFill>
                          <a:latin typeface="Arial" pitchFamily="34" charset="0"/>
                          <a:ea typeface="Times New Roman"/>
                          <a:cs typeface="Arial" pitchFamily="34" charset="0"/>
                        </a:rPr>
                        <a:t>Colombia</a:t>
                      </a:r>
                    </a:p>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2009</a:t>
                      </a:r>
                      <a:endParaRPr lang="es-ES" sz="1400" b="1"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c>
                  <a:txBody>
                    <a:bodyPr/>
                    <a:lstStyle/>
                    <a:p>
                      <a:pPr marL="0" algn="just" defTabSz="914400" rtl="0" eaLnBrk="1" latinLnBrk="0" hangingPunct="1">
                        <a:spcAft>
                          <a:spcPts val="0"/>
                        </a:spcAft>
                      </a:pPr>
                      <a:r>
                        <a:rPr lang="es-ES_tradnl" sz="1400" b="1" kern="1200" dirty="0" smtClean="0">
                          <a:solidFill>
                            <a:schemeClr val="dk1"/>
                          </a:solidFill>
                          <a:latin typeface="Arial" pitchFamily="34" charset="0"/>
                          <a:ea typeface="Times New Roman"/>
                          <a:cs typeface="Arial" pitchFamily="34" charset="0"/>
                        </a:rPr>
                        <a:t>VISUALIZATION OF THE</a:t>
                      </a:r>
                      <a:r>
                        <a:rPr lang="es-ES_tradnl" sz="1400" b="1" kern="1200" baseline="0" dirty="0" smtClean="0">
                          <a:solidFill>
                            <a:schemeClr val="dk1"/>
                          </a:solidFill>
                          <a:latin typeface="Arial" pitchFamily="34" charset="0"/>
                          <a:ea typeface="Times New Roman"/>
                          <a:cs typeface="Arial" pitchFamily="34" charset="0"/>
                        </a:rPr>
                        <a:t> OIL PRODUCTION </a:t>
                      </a:r>
                      <a:r>
                        <a:rPr lang="es-ES_tradnl" sz="1400" b="1" kern="1200" dirty="0" smtClean="0">
                          <a:solidFill>
                            <a:schemeClr val="dk1"/>
                          </a:solidFill>
                          <a:latin typeface="Arial" pitchFamily="34" charset="0"/>
                          <a:ea typeface="Times New Roman"/>
                          <a:cs typeface="Arial" pitchFamily="34" charset="0"/>
                        </a:rPr>
                        <a:t>SURFACE FACILITIES</a:t>
                      </a:r>
                      <a:r>
                        <a:rPr lang="es-ES_tradnl" sz="1400" b="1" kern="1200" baseline="0" dirty="0" smtClean="0">
                          <a:solidFill>
                            <a:schemeClr val="dk1"/>
                          </a:solidFill>
                          <a:latin typeface="Arial" pitchFamily="34" charset="0"/>
                          <a:ea typeface="Times New Roman"/>
                          <a:cs typeface="Arial" pitchFamily="34" charset="0"/>
                        </a:rPr>
                        <a:t> FOR A HEAVY OIL PROJECT IN COLOMBIA.</a:t>
                      </a:r>
                    </a:p>
                    <a:p>
                      <a:pPr marL="0" algn="just" defTabSz="914400" rtl="0" eaLnBrk="1" latinLnBrk="0" hangingPunct="1">
                        <a:spcAft>
                          <a:spcPts val="0"/>
                        </a:spcAft>
                      </a:pPr>
                      <a:r>
                        <a:rPr lang="en-US" sz="1400" kern="1200" noProof="0" dirty="0" smtClean="0">
                          <a:solidFill>
                            <a:schemeClr val="dk1"/>
                          </a:solidFill>
                          <a:latin typeface="Arial" pitchFamily="34" charset="0"/>
                          <a:ea typeface="Times New Roman"/>
                          <a:cs typeface="Arial" pitchFamily="34" charset="0"/>
                        </a:rPr>
                        <a:t>The</a:t>
                      </a:r>
                      <a:r>
                        <a:rPr lang="en-US" sz="1400" kern="1200" baseline="0" noProof="0" dirty="0" smtClean="0">
                          <a:solidFill>
                            <a:schemeClr val="dk1"/>
                          </a:solidFill>
                          <a:latin typeface="Arial" pitchFamily="34" charset="0"/>
                          <a:ea typeface="Times New Roman"/>
                          <a:cs typeface="Arial" pitchFamily="34" charset="0"/>
                        </a:rPr>
                        <a:t> study comprised the fluids gathering lines and transportation; oil-water-gas separation, air compressors, oil dehydration and custody transfer systems, power supply systems and cost estimation</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r h="1331079">
                <a:tc>
                  <a:txBody>
                    <a:bodyPr/>
                    <a:lstStyle/>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UDSS/ YPF</a:t>
                      </a:r>
                      <a:endParaRPr lang="es-ES" sz="1400" b="1" kern="1200" dirty="0" smtClean="0">
                        <a:solidFill>
                          <a:schemeClr val="dk1"/>
                        </a:solidFill>
                        <a:latin typeface="Arial" pitchFamily="34" charset="0"/>
                        <a:ea typeface="Times New Roman"/>
                        <a:cs typeface="Arial" pitchFamily="34" charset="0"/>
                      </a:endParaRPr>
                    </a:p>
                    <a:p>
                      <a:pPr algn="ctr">
                        <a:spcAft>
                          <a:spcPts val="0"/>
                        </a:spcAft>
                      </a:pPr>
                      <a:r>
                        <a:rPr lang="es-VE" sz="1400" b="1" kern="1200" dirty="0" smtClean="0">
                          <a:solidFill>
                            <a:schemeClr val="dk1"/>
                          </a:solidFill>
                          <a:latin typeface="Arial" pitchFamily="34" charset="0"/>
                          <a:ea typeface="Times New Roman"/>
                          <a:cs typeface="Arial" pitchFamily="34" charset="0"/>
                        </a:rPr>
                        <a:t>Argentina</a:t>
                      </a:r>
                    </a:p>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2008</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ES_tradnl" sz="1400" b="1" kern="1200" dirty="0" smtClean="0">
                          <a:solidFill>
                            <a:schemeClr val="dk1"/>
                          </a:solidFill>
                          <a:latin typeface="Arial" pitchFamily="34" charset="0"/>
                          <a:ea typeface="Times New Roman"/>
                          <a:cs typeface="Arial" pitchFamily="34" charset="0"/>
                        </a:rPr>
                        <a:t>VISUALIZATION OF THE</a:t>
                      </a:r>
                      <a:r>
                        <a:rPr lang="es-ES_tradnl" sz="1400" b="1" kern="1200" baseline="0" dirty="0" smtClean="0">
                          <a:solidFill>
                            <a:schemeClr val="dk1"/>
                          </a:solidFill>
                          <a:latin typeface="Arial" pitchFamily="34" charset="0"/>
                          <a:ea typeface="Times New Roman"/>
                          <a:cs typeface="Arial" pitchFamily="34" charset="0"/>
                        </a:rPr>
                        <a:t> OIL &amp; GAS PRODUCTION </a:t>
                      </a:r>
                      <a:r>
                        <a:rPr lang="es-ES_tradnl" sz="1400" b="1" kern="1200" dirty="0" smtClean="0">
                          <a:solidFill>
                            <a:schemeClr val="dk1"/>
                          </a:solidFill>
                          <a:latin typeface="Arial" pitchFamily="34" charset="0"/>
                          <a:ea typeface="Times New Roman"/>
                          <a:cs typeface="Arial" pitchFamily="34" charset="0"/>
                        </a:rPr>
                        <a:t>SURFACE FACILITIES</a:t>
                      </a:r>
                      <a:r>
                        <a:rPr lang="es-ES_tradnl" sz="1400" b="1" kern="1200" baseline="0" dirty="0" smtClean="0">
                          <a:solidFill>
                            <a:schemeClr val="dk1"/>
                          </a:solidFill>
                          <a:latin typeface="Arial" pitchFamily="34" charset="0"/>
                          <a:ea typeface="Times New Roman"/>
                          <a:cs typeface="Arial" pitchFamily="34" charset="0"/>
                        </a:rPr>
                        <a:t> FOR THE </a:t>
                      </a:r>
                      <a:r>
                        <a:rPr lang="es-VE" sz="1400" b="1" kern="1200" dirty="0" smtClean="0">
                          <a:solidFill>
                            <a:schemeClr val="dk1"/>
                          </a:solidFill>
                          <a:latin typeface="Arial" pitchFamily="34" charset="0"/>
                          <a:ea typeface="Times New Roman"/>
                          <a:cs typeface="Arial" pitchFamily="34" charset="0"/>
                        </a:rPr>
                        <a:t>MANANTIALES BEHR RESERVOIR,</a:t>
                      </a:r>
                      <a:r>
                        <a:rPr lang="es-VE" sz="1400" b="1" kern="1200" baseline="0" dirty="0" smtClean="0">
                          <a:solidFill>
                            <a:schemeClr val="dk1"/>
                          </a:solidFill>
                          <a:latin typeface="Arial" pitchFamily="34" charset="0"/>
                          <a:ea typeface="Times New Roman"/>
                          <a:cs typeface="Arial" pitchFamily="34" charset="0"/>
                        </a:rPr>
                        <a:t> YPF-ARGENTINE</a:t>
                      </a:r>
                      <a:endParaRPr lang="es-ES" sz="1400" b="1" kern="1200" dirty="0" smtClean="0">
                        <a:solidFill>
                          <a:schemeClr val="dk1"/>
                        </a:solidFill>
                        <a:latin typeface="Arial" pitchFamily="34" charset="0"/>
                        <a:ea typeface="Times New Roman"/>
                        <a:cs typeface="Arial" pitchFamily="34" charset="0"/>
                      </a:endParaRPr>
                    </a:p>
                    <a:p>
                      <a:pPr algn="just">
                        <a:spcAft>
                          <a:spcPts val="0"/>
                        </a:spcAft>
                      </a:pPr>
                      <a:r>
                        <a:rPr lang="en-US" sz="1400" kern="1200" noProof="0" dirty="0" smtClean="0">
                          <a:solidFill>
                            <a:schemeClr val="dk1"/>
                          </a:solidFill>
                          <a:latin typeface="Arial" pitchFamily="34" charset="0"/>
                          <a:ea typeface="Times New Roman"/>
                          <a:cs typeface="Arial" pitchFamily="34" charset="0"/>
                        </a:rPr>
                        <a:t>The</a:t>
                      </a:r>
                      <a:r>
                        <a:rPr lang="en-US" sz="1400" kern="1200" baseline="0" noProof="0" dirty="0" smtClean="0">
                          <a:solidFill>
                            <a:schemeClr val="dk1"/>
                          </a:solidFill>
                          <a:latin typeface="Arial" pitchFamily="34" charset="0"/>
                          <a:ea typeface="Times New Roman"/>
                          <a:cs typeface="Arial" pitchFamily="34" charset="0"/>
                        </a:rPr>
                        <a:t> study comprised the fluids gathering lines and transportation; oil-water-gas separation, oil dehydration and custody transfer systems, gas compression and transmission; water treatment and injection; steam generators and electric power generation. Study considered four production scenarios.</a:t>
                      </a:r>
                      <a:endParaRPr lang="en-US" sz="1400" kern="1200" noProof="0" dirty="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190219" y="1067391"/>
          <a:ext cx="8762712" cy="5625076"/>
        </p:xfrm>
        <a:graphic>
          <a:graphicData uri="http://schemas.openxmlformats.org/drawingml/2006/table">
            <a:tbl>
              <a:tblPr firstRow="1" bandRow="1">
                <a:tableStyleId>{6E25E649-3F16-4E02-A733-19D2CDBF48F0}</a:tableStyleId>
              </a:tblPr>
              <a:tblGrid>
                <a:gridCol w="1611285"/>
                <a:gridCol w="7151427"/>
              </a:tblGrid>
              <a:tr h="504436">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1374967">
                <a:tc>
                  <a:txBody>
                    <a:bodyPr/>
                    <a:lstStyle/>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UDSS/ YPF</a:t>
                      </a:r>
                      <a:endParaRPr lang="es-ES" sz="14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Argentina</a:t>
                      </a:r>
                    </a:p>
                    <a:p>
                      <a:pPr marL="0" algn="ctr" defTabSz="914400" rtl="0" eaLnBrk="1" latinLnBrk="0" hangingPunct="1">
                        <a:spcBef>
                          <a:spcPts val="0"/>
                        </a:spcBef>
                        <a:spcAft>
                          <a:spcPts val="0"/>
                        </a:spcAft>
                      </a:pPr>
                      <a:endParaRPr lang="es-VE" sz="14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2008</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ES_tradnl" sz="1400" b="1" kern="1200" dirty="0" smtClean="0">
                          <a:solidFill>
                            <a:schemeClr val="dk1"/>
                          </a:solidFill>
                          <a:latin typeface="Arial" pitchFamily="34" charset="0"/>
                          <a:ea typeface="Times New Roman"/>
                          <a:cs typeface="Arial" pitchFamily="34" charset="0"/>
                        </a:rPr>
                        <a:t>VISUALIZATION</a:t>
                      </a:r>
                      <a:r>
                        <a:rPr lang="es-ES_tradnl" sz="1400" b="1" kern="1200" baseline="0" dirty="0" smtClean="0">
                          <a:solidFill>
                            <a:schemeClr val="dk1"/>
                          </a:solidFill>
                          <a:latin typeface="Arial" pitchFamily="34" charset="0"/>
                          <a:ea typeface="Times New Roman"/>
                          <a:cs typeface="Arial" pitchFamily="34" charset="0"/>
                        </a:rPr>
                        <a:t> AND HARMONIC DEVELOPMENT PLAN</a:t>
                      </a:r>
                      <a:r>
                        <a:rPr lang="es-ES_tradnl" sz="1400" b="1" kern="1200" dirty="0" smtClean="0">
                          <a:solidFill>
                            <a:schemeClr val="dk1"/>
                          </a:solidFill>
                          <a:latin typeface="Arial" pitchFamily="34" charset="0"/>
                          <a:ea typeface="Times New Roman"/>
                          <a:cs typeface="Arial" pitchFamily="34" charset="0"/>
                        </a:rPr>
                        <a:t> OF THE</a:t>
                      </a:r>
                      <a:r>
                        <a:rPr lang="es-ES_tradnl" sz="1400" b="1" kern="1200" baseline="0" dirty="0" smtClean="0">
                          <a:solidFill>
                            <a:schemeClr val="dk1"/>
                          </a:solidFill>
                          <a:latin typeface="Arial" pitchFamily="34" charset="0"/>
                          <a:ea typeface="Times New Roman"/>
                          <a:cs typeface="Arial" pitchFamily="34" charset="0"/>
                        </a:rPr>
                        <a:t> OIL &amp; GAS PRODUCTION </a:t>
                      </a:r>
                      <a:r>
                        <a:rPr lang="es-ES_tradnl" sz="1400" b="1" kern="1200" dirty="0" smtClean="0">
                          <a:solidFill>
                            <a:schemeClr val="dk1"/>
                          </a:solidFill>
                          <a:latin typeface="Arial" pitchFamily="34" charset="0"/>
                          <a:ea typeface="Times New Roman"/>
                          <a:cs typeface="Arial" pitchFamily="34" charset="0"/>
                        </a:rPr>
                        <a:t>SURFACE FACILITIES</a:t>
                      </a:r>
                      <a:r>
                        <a:rPr lang="es-ES_tradnl" sz="1400" b="1" kern="1200" baseline="0" dirty="0" smtClean="0">
                          <a:solidFill>
                            <a:schemeClr val="dk1"/>
                          </a:solidFill>
                          <a:latin typeface="Arial" pitchFamily="34" charset="0"/>
                          <a:ea typeface="Times New Roman"/>
                          <a:cs typeface="Arial" pitchFamily="34" charset="0"/>
                        </a:rPr>
                        <a:t> FOR THE MAUREK PROJECT</a:t>
                      </a:r>
                      <a:r>
                        <a:rPr lang="es-VE" sz="1400" b="1" kern="1200" dirty="0" smtClean="0">
                          <a:solidFill>
                            <a:schemeClr val="dk1"/>
                          </a:solidFill>
                          <a:latin typeface="Arial" pitchFamily="34" charset="0"/>
                          <a:ea typeface="Times New Roman"/>
                          <a:cs typeface="Arial" pitchFamily="34" charset="0"/>
                        </a:rPr>
                        <a:t>,</a:t>
                      </a:r>
                      <a:r>
                        <a:rPr lang="es-VE" sz="1400" b="1" kern="1200" baseline="0" dirty="0" smtClean="0">
                          <a:solidFill>
                            <a:schemeClr val="dk1"/>
                          </a:solidFill>
                          <a:latin typeface="Arial" pitchFamily="34" charset="0"/>
                          <a:ea typeface="Times New Roman"/>
                          <a:cs typeface="Arial" pitchFamily="34" charset="0"/>
                        </a:rPr>
                        <a:t> YPF-ARGENTINE</a:t>
                      </a:r>
                      <a:endParaRPr lang="es-ES" sz="1400" b="1" kern="1200" dirty="0" smtClean="0">
                        <a:solidFill>
                          <a:schemeClr val="dk1"/>
                        </a:solidFill>
                        <a:latin typeface="Arial" pitchFamily="34" charset="0"/>
                        <a:ea typeface="Times New Roman"/>
                        <a:cs typeface="Arial" pitchFamily="34" charset="0"/>
                      </a:endParaRPr>
                    </a:p>
                    <a:p>
                      <a:pPr algn="just">
                        <a:spcAft>
                          <a:spcPts val="0"/>
                        </a:spcAft>
                      </a:pPr>
                      <a:r>
                        <a:rPr lang="en-US" sz="1400" kern="1200" noProof="0" dirty="0" smtClean="0">
                          <a:solidFill>
                            <a:schemeClr val="dk1"/>
                          </a:solidFill>
                          <a:latin typeface="Arial" pitchFamily="34" charset="0"/>
                          <a:ea typeface="Times New Roman"/>
                          <a:cs typeface="Arial" pitchFamily="34" charset="0"/>
                        </a:rPr>
                        <a:t>The</a:t>
                      </a:r>
                      <a:r>
                        <a:rPr lang="en-US" sz="1400" kern="1200" baseline="0" noProof="0" dirty="0" smtClean="0">
                          <a:solidFill>
                            <a:schemeClr val="dk1"/>
                          </a:solidFill>
                          <a:latin typeface="Arial" pitchFamily="34" charset="0"/>
                          <a:ea typeface="Times New Roman"/>
                          <a:cs typeface="Arial" pitchFamily="34" charset="0"/>
                        </a:rPr>
                        <a:t> study comprised the evaluation of the existing oil production systems and surface facilities options for supporting the short, mid, and long term fluids exploitation plans for the </a:t>
                      </a:r>
                      <a:r>
                        <a:rPr lang="en-US" sz="1400" kern="1200" baseline="0" noProof="0" dirty="0" err="1" smtClean="0">
                          <a:solidFill>
                            <a:schemeClr val="dk1"/>
                          </a:solidFill>
                          <a:latin typeface="Arial" pitchFamily="34" charset="0"/>
                          <a:ea typeface="Times New Roman"/>
                          <a:cs typeface="Arial" pitchFamily="34" charset="0"/>
                        </a:rPr>
                        <a:t>Maurek</a:t>
                      </a:r>
                      <a:r>
                        <a:rPr lang="en-US" sz="1400" kern="1200" baseline="0" noProof="0" dirty="0" smtClean="0">
                          <a:solidFill>
                            <a:schemeClr val="dk1"/>
                          </a:solidFill>
                          <a:latin typeface="Arial" pitchFamily="34" charset="0"/>
                          <a:ea typeface="Times New Roman"/>
                          <a:cs typeface="Arial" pitchFamily="34" charset="0"/>
                        </a:rPr>
                        <a:t> Area, operated by YPF-Argentine..An environmental and socio-economical assessment was conducted aimed at the harmonic development of the area.</a:t>
                      </a:r>
                      <a:endParaRPr lang="es-ES" sz="1400" kern="1200" dirty="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520301">
                <a:tc>
                  <a:txBody>
                    <a:bodyPr/>
                    <a:lstStyle/>
                    <a:p>
                      <a:pPr algn="ctr">
                        <a:spcAft>
                          <a:spcPts val="0"/>
                        </a:spcAft>
                      </a:pPr>
                      <a:endParaRPr lang="es-ES" sz="1400" dirty="0">
                        <a:latin typeface="Times New Roman"/>
                        <a:ea typeface="Times New Roman"/>
                      </a:endParaRPr>
                    </a:p>
                    <a:p>
                      <a:pPr marL="0" algn="ctr" defTabSz="914400" rtl="0" eaLnBrk="1" latinLnBrk="0" hangingPunct="1">
                        <a:spcBef>
                          <a:spcPts val="0"/>
                        </a:spcBef>
                        <a:spcAft>
                          <a:spcPts val="0"/>
                        </a:spcAft>
                      </a:pPr>
                      <a:r>
                        <a:rPr lang="en-US" sz="1400" b="1" kern="1200" dirty="0" smtClean="0">
                          <a:solidFill>
                            <a:schemeClr val="dk1"/>
                          </a:solidFill>
                          <a:latin typeface="Arial" pitchFamily="34" charset="0"/>
                          <a:ea typeface="Times New Roman"/>
                          <a:cs typeface="Arial" pitchFamily="34" charset="0"/>
                        </a:rPr>
                        <a:t>NORWEST CORPORATION USA/ REPSOL YPF</a:t>
                      </a:r>
                      <a:endParaRPr lang="es-ES" sz="1400" b="1" kern="1200" dirty="0" smtClean="0">
                        <a:solidFill>
                          <a:schemeClr val="dk1"/>
                        </a:solidFill>
                        <a:latin typeface="Arial" pitchFamily="34" charset="0"/>
                        <a:ea typeface="Times New Roman"/>
                        <a:cs typeface="Arial" pitchFamily="34" charset="0"/>
                      </a:endParaRPr>
                    </a:p>
                    <a:p>
                      <a:pPr algn="ctr">
                        <a:spcAft>
                          <a:spcPts val="0"/>
                        </a:spcAft>
                      </a:pPr>
                      <a:r>
                        <a:rPr lang="en-US" sz="1400" b="1" dirty="0" smtClean="0">
                          <a:latin typeface="Tahoma"/>
                          <a:ea typeface="Times New Roman"/>
                        </a:rPr>
                        <a:t> </a:t>
                      </a:r>
                      <a:r>
                        <a:rPr lang="es-ES_tradnl" sz="1400" b="1" kern="1200" dirty="0" smtClean="0">
                          <a:solidFill>
                            <a:schemeClr val="dk1"/>
                          </a:solidFill>
                          <a:latin typeface="Arial" pitchFamily="34" charset="0"/>
                          <a:ea typeface="Times New Roman"/>
                          <a:cs typeface="Arial" pitchFamily="34" charset="0"/>
                        </a:rPr>
                        <a:t>Bolivia</a:t>
                      </a:r>
                    </a:p>
                    <a:p>
                      <a:pPr algn="ctr">
                        <a:spcAft>
                          <a:spcPts val="0"/>
                        </a:spcAft>
                      </a:pPr>
                      <a:r>
                        <a:rPr lang="es-ES_tradnl" sz="1400" b="1" kern="1200" dirty="0" smtClean="0">
                          <a:solidFill>
                            <a:schemeClr val="dk1"/>
                          </a:solidFill>
                          <a:latin typeface="Arial" pitchFamily="34" charset="0"/>
                          <a:ea typeface="Times New Roman"/>
                          <a:cs typeface="Arial" pitchFamily="34" charset="0"/>
                        </a:rPr>
                        <a:t>2008</a:t>
                      </a:r>
                    </a:p>
                    <a:p>
                      <a:pPr algn="ctr">
                        <a:spcAft>
                          <a:spcPts val="0"/>
                        </a:spcAft>
                      </a:pPr>
                      <a:endParaRPr lang="es-ES" sz="1400" b="1"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c>
                  <a:txBody>
                    <a:bodyPr/>
                    <a:lstStyle/>
                    <a:p>
                      <a:pPr marL="0" algn="just" defTabSz="914400" rtl="0" eaLnBrk="1" latinLnBrk="0" hangingPunct="1">
                        <a:spcAft>
                          <a:spcPts val="0"/>
                        </a:spcAft>
                      </a:pPr>
                      <a:r>
                        <a:rPr lang="es-ES_tradnl" sz="1400" b="1" kern="1200" dirty="0" smtClean="0">
                          <a:solidFill>
                            <a:schemeClr val="dk1"/>
                          </a:solidFill>
                          <a:latin typeface="Arial" pitchFamily="34" charset="0"/>
                          <a:ea typeface="Times New Roman"/>
                          <a:cs typeface="Arial" pitchFamily="34" charset="0"/>
                        </a:rPr>
                        <a:t>VISUALIZATION OF THE</a:t>
                      </a:r>
                      <a:r>
                        <a:rPr lang="es-ES_tradnl" sz="1400" b="1" kern="1200" baseline="0" dirty="0" smtClean="0">
                          <a:solidFill>
                            <a:schemeClr val="dk1"/>
                          </a:solidFill>
                          <a:latin typeface="Arial" pitchFamily="34" charset="0"/>
                          <a:ea typeface="Times New Roman"/>
                          <a:cs typeface="Arial" pitchFamily="34" charset="0"/>
                        </a:rPr>
                        <a:t> NATURAL GAS PRODUCTION </a:t>
                      </a:r>
                      <a:r>
                        <a:rPr lang="es-ES_tradnl" sz="1400" b="1" kern="1200" dirty="0" smtClean="0">
                          <a:solidFill>
                            <a:schemeClr val="dk1"/>
                          </a:solidFill>
                          <a:latin typeface="Arial" pitchFamily="34" charset="0"/>
                          <a:ea typeface="Times New Roman"/>
                          <a:cs typeface="Arial" pitchFamily="34" charset="0"/>
                        </a:rPr>
                        <a:t>SURFACE FACILITIES</a:t>
                      </a:r>
                      <a:r>
                        <a:rPr lang="es-ES_tradnl" sz="1400" b="1" kern="1200" baseline="0" dirty="0" smtClean="0">
                          <a:solidFill>
                            <a:schemeClr val="dk1"/>
                          </a:solidFill>
                          <a:latin typeface="Arial" pitchFamily="34" charset="0"/>
                          <a:ea typeface="Times New Roman"/>
                          <a:cs typeface="Arial" pitchFamily="34" charset="0"/>
                        </a:rPr>
                        <a:t> FOR THE RIO GRANDE FIELD, BOLIVIA</a:t>
                      </a:r>
                    </a:p>
                    <a:p>
                      <a:pPr algn="just">
                        <a:spcAft>
                          <a:spcPts val="0"/>
                        </a:spcAft>
                      </a:pPr>
                      <a:r>
                        <a:rPr lang="en-US" sz="1400" kern="1200" noProof="0" dirty="0" smtClean="0">
                          <a:solidFill>
                            <a:schemeClr val="dk1"/>
                          </a:solidFill>
                          <a:latin typeface="Arial" pitchFamily="34" charset="0"/>
                          <a:ea typeface="Times New Roman"/>
                          <a:cs typeface="Arial" pitchFamily="34" charset="0"/>
                        </a:rPr>
                        <a:t>The</a:t>
                      </a:r>
                      <a:r>
                        <a:rPr lang="en-US" sz="1400" kern="1200" baseline="0" noProof="0" dirty="0" smtClean="0">
                          <a:solidFill>
                            <a:schemeClr val="dk1"/>
                          </a:solidFill>
                          <a:latin typeface="Arial" pitchFamily="34" charset="0"/>
                          <a:ea typeface="Times New Roman"/>
                          <a:cs typeface="Arial" pitchFamily="34" charset="0"/>
                        </a:rPr>
                        <a:t> study, requested by Repsol YPF to Norwest Corporation (former Questa Engineering, Golden , Colorado)  comprised the capacity evaluation of the existing facilities and determining new additional facilities and capacities and production facilities schemes required for handling the gas production according to several production scenarios developed by Norwest Corporation. Facilities included gas gathering lines, compressors, pipelines , and new equipment for an existing gas processing plant. The study included investment cost estimation for the different scenarios.</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r h="1325189">
                <a:tc>
                  <a:txBody>
                    <a:bodyPr/>
                    <a:lstStyle/>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PACIFIC RUBIALES</a:t>
                      </a:r>
                    </a:p>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ENERGY</a:t>
                      </a:r>
                      <a:endParaRPr lang="es-ES" sz="14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Colombia</a:t>
                      </a:r>
                    </a:p>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2008</a:t>
                      </a:r>
                    </a:p>
                    <a:p>
                      <a:pPr marL="0" algn="ctr" defTabSz="914400" rtl="0" eaLnBrk="1" latinLnBrk="0" hangingPunct="1">
                        <a:spcBef>
                          <a:spcPts val="0"/>
                        </a:spcBef>
                        <a:spcAft>
                          <a:spcPts val="0"/>
                        </a:spcAft>
                      </a:pPr>
                      <a:endParaRPr lang="es-ES" sz="1400" b="1"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s-VE" sz="1400" b="1" kern="1200" dirty="0" smtClean="0">
                        <a:solidFill>
                          <a:schemeClr val="dk1"/>
                        </a:solidFill>
                        <a:latin typeface="Arial" pitchFamily="34" charset="0"/>
                        <a:ea typeface="Times New Roman"/>
                        <a:cs typeface="Arial"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VE" sz="1400" b="1" kern="1200" dirty="0" smtClean="0">
                          <a:solidFill>
                            <a:schemeClr val="dk1"/>
                          </a:solidFill>
                          <a:latin typeface="Arial" pitchFamily="34" charset="0"/>
                          <a:ea typeface="Times New Roman"/>
                          <a:cs typeface="Arial" pitchFamily="34" charset="0"/>
                        </a:rPr>
                        <a:t>CONCEPTUAL ENGINEERING OF COMPRESSED NATURAL GAS (CNG) FACILITIES FOR SHIPS LOADING</a:t>
                      </a:r>
                      <a:endParaRPr lang="es-ES" sz="1400" b="1" kern="1200" dirty="0">
                        <a:solidFill>
                          <a:schemeClr val="dk1"/>
                        </a:solidFill>
                        <a:latin typeface="Arial" pitchFamily="34" charset="0"/>
                        <a:ea typeface="Times New Roman"/>
                        <a:cs typeface="Arial" pitchFamily="34" charset="0"/>
                      </a:endParaRPr>
                    </a:p>
                    <a:p>
                      <a:pPr marL="0" algn="just" defTabSz="914400" rtl="0" eaLnBrk="1" latinLnBrk="0" hangingPunct="1">
                        <a:spcAft>
                          <a:spcPts val="0"/>
                        </a:spcAft>
                      </a:pPr>
                      <a:r>
                        <a:rPr lang="en-US" sz="1400" kern="1200" noProof="0" dirty="0" smtClean="0">
                          <a:solidFill>
                            <a:schemeClr val="dk1"/>
                          </a:solidFill>
                          <a:latin typeface="Arial" pitchFamily="34" charset="0"/>
                          <a:ea typeface="Times New Roman"/>
                          <a:cs typeface="Arial" pitchFamily="34" charset="0"/>
                        </a:rPr>
                        <a:t>The work was requested by Pacific </a:t>
                      </a:r>
                      <a:r>
                        <a:rPr lang="en-US" sz="1400" kern="1200" noProof="0" dirty="0" err="1" smtClean="0">
                          <a:solidFill>
                            <a:schemeClr val="dk1"/>
                          </a:solidFill>
                          <a:latin typeface="Arial" pitchFamily="34" charset="0"/>
                          <a:ea typeface="Times New Roman"/>
                          <a:cs typeface="Arial" pitchFamily="34" charset="0"/>
                        </a:rPr>
                        <a:t>Rubiales</a:t>
                      </a:r>
                      <a:r>
                        <a:rPr lang="en-US" sz="1400" kern="1200" noProof="0" dirty="0" smtClean="0">
                          <a:solidFill>
                            <a:schemeClr val="dk1"/>
                          </a:solidFill>
                          <a:latin typeface="Arial" pitchFamily="34" charset="0"/>
                          <a:ea typeface="Times New Roman"/>
                          <a:cs typeface="Arial" pitchFamily="34" charset="0"/>
                        </a:rPr>
                        <a:t> Energy, and the objective and scope of work were focused on the conceptual</a:t>
                      </a:r>
                      <a:r>
                        <a:rPr lang="en-US" sz="1400" kern="1200" baseline="0" noProof="0" dirty="0" smtClean="0">
                          <a:solidFill>
                            <a:schemeClr val="dk1"/>
                          </a:solidFill>
                          <a:latin typeface="Arial" pitchFamily="34" charset="0"/>
                          <a:ea typeface="Times New Roman"/>
                          <a:cs typeface="Arial" pitchFamily="34" charset="0"/>
                        </a:rPr>
                        <a:t> design of the facilities for receiving, treating and compressing the gas to be supplied from La </a:t>
                      </a:r>
                      <a:r>
                        <a:rPr lang="en-US" sz="1400" kern="1200" baseline="0" noProof="0" dirty="0" err="1" smtClean="0">
                          <a:solidFill>
                            <a:schemeClr val="dk1"/>
                          </a:solidFill>
                          <a:latin typeface="Arial" pitchFamily="34" charset="0"/>
                          <a:ea typeface="Times New Roman"/>
                          <a:cs typeface="Arial" pitchFamily="34" charset="0"/>
                        </a:rPr>
                        <a:t>Creciente</a:t>
                      </a:r>
                      <a:r>
                        <a:rPr lang="en-US" sz="1400" kern="1200" baseline="0" noProof="0" dirty="0" smtClean="0">
                          <a:solidFill>
                            <a:schemeClr val="dk1"/>
                          </a:solidFill>
                          <a:latin typeface="Arial" pitchFamily="34" charset="0"/>
                          <a:ea typeface="Times New Roman"/>
                          <a:cs typeface="Arial" pitchFamily="34" charset="0"/>
                        </a:rPr>
                        <a:t> field through a gas pipeline ending in </a:t>
                      </a:r>
                      <a:r>
                        <a:rPr lang="en-US" sz="1400" kern="1200" baseline="0" noProof="0" dirty="0" err="1" smtClean="0">
                          <a:solidFill>
                            <a:schemeClr val="dk1"/>
                          </a:solidFill>
                          <a:latin typeface="Arial" pitchFamily="34" charset="0"/>
                          <a:ea typeface="Times New Roman"/>
                          <a:cs typeface="Arial" pitchFamily="34" charset="0"/>
                        </a:rPr>
                        <a:t>Covenas</a:t>
                      </a:r>
                      <a:r>
                        <a:rPr lang="en-US" sz="1400" kern="1200" baseline="0" noProof="0" dirty="0" smtClean="0">
                          <a:solidFill>
                            <a:schemeClr val="dk1"/>
                          </a:solidFill>
                          <a:latin typeface="Arial" pitchFamily="34" charset="0"/>
                          <a:ea typeface="Times New Roman"/>
                          <a:cs typeface="Arial" pitchFamily="34" charset="0"/>
                        </a:rPr>
                        <a:t>, at the North Caribbean Coast of Colombia. The  CNG was to be sent to CNG ships.</a:t>
                      </a:r>
                      <a:endParaRPr lang="en-US" sz="1400" kern="1200" noProof="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95536" y="1042008"/>
          <a:ext cx="8843087" cy="5815992"/>
        </p:xfrm>
        <a:graphic>
          <a:graphicData uri="http://schemas.openxmlformats.org/drawingml/2006/table">
            <a:tbl>
              <a:tblPr firstRow="1" bandRow="1">
                <a:tableStyleId>{6E25E649-3F16-4E02-A733-19D2CDBF48F0}</a:tableStyleId>
              </a:tblPr>
              <a:tblGrid>
                <a:gridCol w="1464806"/>
                <a:gridCol w="7378281"/>
              </a:tblGrid>
              <a:tr h="453755">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rgbClr val="000066"/>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rgbClr val="000066"/>
                      </a:solidFill>
                      <a:prstDash val="solid"/>
                      <a:round/>
                      <a:headEnd type="none" w="med" len="med"/>
                      <a:tailEnd type="none" w="med" len="med"/>
                    </a:lnB>
                    <a:cell3D prstMaterial="dkEdge">
                      <a:bevel prst="relaxedInset"/>
                      <a:lightRig rig="flood" dir="t"/>
                    </a:cell3D>
                    <a:solidFill>
                      <a:srgbClr val="66CCFF"/>
                    </a:solidFill>
                  </a:tcPr>
                </a:tc>
              </a:tr>
              <a:tr h="832129">
                <a:tc rowSpan="2">
                  <a:txBody>
                    <a:bodyPr/>
                    <a:lstStyle/>
                    <a:p>
                      <a:pPr algn="ctr"/>
                      <a:r>
                        <a:rPr lang="es-VE" sz="1200" b="1" kern="1200" dirty="0" smtClean="0">
                          <a:solidFill>
                            <a:schemeClr val="dk1"/>
                          </a:solidFill>
                          <a:latin typeface="Arial" pitchFamily="34" charset="0"/>
                          <a:ea typeface="+mn-ea"/>
                          <a:cs typeface="Arial" pitchFamily="34" charset="0"/>
                        </a:rPr>
                        <a:t>PETROBRAS</a:t>
                      </a:r>
                    </a:p>
                    <a:p>
                      <a:pPr algn="ctr"/>
                      <a:r>
                        <a:rPr lang="es-VE" sz="1200" b="1" kern="1200" dirty="0" smtClean="0">
                          <a:solidFill>
                            <a:schemeClr val="dk1"/>
                          </a:solidFill>
                          <a:latin typeface="Arial" pitchFamily="34" charset="0"/>
                          <a:ea typeface="+mn-ea"/>
                          <a:cs typeface="Arial" pitchFamily="34" charset="0"/>
                        </a:rPr>
                        <a:t>2007</a:t>
                      </a:r>
                      <a:endParaRPr lang="es-ES" sz="1200" dirty="0">
                        <a:latin typeface="Arial" pitchFamily="34" charset="0"/>
                        <a:ea typeface="Times New Roman"/>
                        <a:cs typeface="Arial" pitchFamily="34" charset="0"/>
                      </a:endParaRPr>
                    </a:p>
                  </a:txBody>
                  <a:tcPr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rgbClr val="E0F7FC"/>
                    </a:solidFill>
                  </a:tcPr>
                </a:tc>
                <a:tc>
                  <a:txBody>
                    <a:bodyPr/>
                    <a:lstStyle/>
                    <a:p>
                      <a:pPr algn="just">
                        <a:spcAft>
                          <a:spcPts val="0"/>
                        </a:spcAft>
                      </a:pPr>
                      <a:r>
                        <a:rPr lang="es-ES_tradnl" sz="1400" b="1" dirty="0" smtClean="0">
                          <a:latin typeface="Arial" pitchFamily="34" charset="0"/>
                          <a:ea typeface="Times New Roman"/>
                          <a:cs typeface="Arial" pitchFamily="34" charset="0"/>
                        </a:rPr>
                        <a:t>VALUE</a:t>
                      </a:r>
                      <a:r>
                        <a:rPr lang="es-ES_tradnl" sz="1400" b="1" baseline="0" dirty="0" smtClean="0">
                          <a:latin typeface="Arial" pitchFamily="34" charset="0"/>
                          <a:ea typeface="Times New Roman"/>
                          <a:cs typeface="Arial" pitchFamily="34" charset="0"/>
                        </a:rPr>
                        <a:t> ENGINEERING ON THE BASIC ENGINEERING OF THE </a:t>
                      </a:r>
                      <a:r>
                        <a:rPr lang="es-ES_tradnl" sz="1400" b="1" dirty="0" smtClean="0">
                          <a:latin typeface="Arial" pitchFamily="34" charset="0"/>
                          <a:ea typeface="Times New Roman"/>
                          <a:cs typeface="Arial" pitchFamily="34" charset="0"/>
                        </a:rPr>
                        <a:t>ETANCO LOT-X, PETROBRAS,</a:t>
                      </a:r>
                      <a:r>
                        <a:rPr lang="es-ES_tradnl" sz="1400" b="1" baseline="0" dirty="0" smtClean="0">
                          <a:latin typeface="Arial" pitchFamily="34" charset="0"/>
                          <a:ea typeface="Times New Roman"/>
                          <a:cs typeface="Arial" pitchFamily="34" charset="0"/>
                        </a:rPr>
                        <a:t> ´PERU. </a:t>
                      </a:r>
                      <a:r>
                        <a:rPr lang="en-US" sz="1400" noProof="0" dirty="0" smtClean="0">
                          <a:latin typeface="Arial" pitchFamily="34" charset="0"/>
                          <a:ea typeface="Times New Roman"/>
                          <a:cs typeface="Arial" pitchFamily="34" charset="0"/>
                        </a:rPr>
                        <a:t>Value Engineering</a:t>
                      </a:r>
                      <a:r>
                        <a:rPr lang="en-US" sz="1400" baseline="0" noProof="0" dirty="0" smtClean="0">
                          <a:latin typeface="Arial" pitchFamily="34" charset="0"/>
                          <a:ea typeface="Times New Roman"/>
                          <a:cs typeface="Arial" pitchFamily="34" charset="0"/>
                        </a:rPr>
                        <a:t> was aimed at determining optimization options in the design and reliability of the production surface facilities, which also involve potential saving in investments and operational costs.</a:t>
                      </a:r>
                      <a:endParaRPr lang="es-ES" sz="1400" dirty="0">
                        <a:latin typeface="Arial" pitchFamily="34" charset="0"/>
                        <a:ea typeface="Times New Roman"/>
                        <a:cs typeface="Arial" pitchFamily="34" charset="0"/>
                      </a:endParaRPr>
                    </a:p>
                  </a:txBody>
                  <a:tcPr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rgbClr val="E0F7FC"/>
                    </a:solidFill>
                  </a:tcPr>
                </a:tc>
              </a:tr>
              <a:tr h="696521">
                <a:tc vMerge="1">
                  <a:txBody>
                    <a:bodyPr/>
                    <a:lstStyle/>
                    <a:p>
                      <a:pPr algn="ctr">
                        <a:spcAft>
                          <a:spcPts val="0"/>
                        </a:spcAf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s-ES_tradnl" sz="1400" b="1" dirty="0" smtClean="0">
                          <a:latin typeface="Arial" pitchFamily="34" charset="0"/>
                          <a:ea typeface="Times New Roman"/>
                          <a:cs typeface="Arial" pitchFamily="34" charset="0"/>
                        </a:rPr>
                        <a:t>CONSTRUCTIBILITY STUDY OF THE </a:t>
                      </a:r>
                      <a:r>
                        <a:rPr lang="es-ES_tradnl" sz="1400" b="1" baseline="0" dirty="0" smtClean="0">
                          <a:latin typeface="Arial" pitchFamily="34" charset="0"/>
                          <a:ea typeface="Times New Roman"/>
                          <a:cs typeface="Arial" pitchFamily="34" charset="0"/>
                        </a:rPr>
                        <a:t>OF THE </a:t>
                      </a:r>
                      <a:r>
                        <a:rPr lang="es-ES_tradnl" sz="1400" b="1" dirty="0" smtClean="0">
                          <a:latin typeface="Arial" pitchFamily="34" charset="0"/>
                          <a:ea typeface="Times New Roman"/>
                          <a:cs typeface="Arial" pitchFamily="34" charset="0"/>
                        </a:rPr>
                        <a:t>ETANCO LOT-X PRODUCTION FACILITIES. </a:t>
                      </a:r>
                      <a:r>
                        <a:rPr lang="en-US" sz="1400" kern="1200" noProof="0" dirty="0" smtClean="0">
                          <a:solidFill>
                            <a:schemeClr val="dk1"/>
                          </a:solidFill>
                          <a:latin typeface="Arial" pitchFamily="34" charset="0"/>
                          <a:ea typeface="Times New Roman"/>
                          <a:cs typeface="Arial" pitchFamily="34" charset="0"/>
                        </a:rPr>
                        <a:t>The study was oriented to the identification of</a:t>
                      </a:r>
                      <a:r>
                        <a:rPr lang="en-US" sz="1400" kern="1200" baseline="0" noProof="0" dirty="0" smtClean="0">
                          <a:solidFill>
                            <a:schemeClr val="dk1"/>
                          </a:solidFill>
                          <a:latin typeface="Arial" pitchFamily="34" charset="0"/>
                          <a:ea typeface="Times New Roman"/>
                          <a:cs typeface="Arial" pitchFamily="34" charset="0"/>
                        </a:rPr>
                        <a:t> the construction improvement and optimization options.</a:t>
                      </a:r>
                      <a:endParaRPr lang="en-US" sz="1400" kern="1200" noProof="0" dirty="0">
                        <a:solidFill>
                          <a:schemeClr val="dk1"/>
                        </a:solidFill>
                        <a:latin typeface="Arial" pitchFamily="34" charset="0"/>
                        <a:ea typeface="Times New Roman"/>
                        <a:cs typeface="Arial" pitchFamily="34" charset="0"/>
                      </a:endParaRPr>
                    </a:p>
                  </a:txBody>
                  <a:tcPr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r>
              <a:tr h="1678676">
                <a:tc>
                  <a:txBody>
                    <a:bodyPr/>
                    <a:lstStyle/>
                    <a:p>
                      <a:pPr algn="ctr">
                        <a:spcAft>
                          <a:spcPts val="0"/>
                        </a:spcAft>
                      </a:pPr>
                      <a:r>
                        <a:rPr lang="es-VE" sz="1200" b="1" kern="1200" dirty="0" smtClean="0">
                          <a:solidFill>
                            <a:schemeClr val="dk1"/>
                          </a:solidFill>
                          <a:latin typeface="Arial" pitchFamily="34" charset="0"/>
                          <a:ea typeface="+mn-ea"/>
                          <a:cs typeface="Arial" pitchFamily="34" charset="0"/>
                        </a:rPr>
                        <a:t>PETROPERIJA</a:t>
                      </a:r>
                      <a:endParaRPr lang="es-ES" sz="1200" b="1" kern="1200" dirty="0" smtClean="0">
                        <a:solidFill>
                          <a:schemeClr val="dk1"/>
                        </a:solidFill>
                        <a:latin typeface="Arial" pitchFamily="34" charset="0"/>
                        <a:ea typeface="+mn-ea"/>
                        <a:cs typeface="Arial" pitchFamily="34" charset="0"/>
                      </a:endParaRPr>
                    </a:p>
                    <a:p>
                      <a:pPr algn="ctr">
                        <a:spcAft>
                          <a:spcPts val="0"/>
                        </a:spcAft>
                      </a:pPr>
                      <a:r>
                        <a:rPr lang="es-VE" sz="1200" b="1" kern="1200" dirty="0" smtClean="0">
                          <a:solidFill>
                            <a:schemeClr val="dk1"/>
                          </a:solidFill>
                          <a:latin typeface="Arial" pitchFamily="34" charset="0"/>
                          <a:ea typeface="+mn-ea"/>
                          <a:cs typeface="Arial" pitchFamily="34" charset="0"/>
                        </a:rPr>
                        <a:t>Venezuela</a:t>
                      </a:r>
                    </a:p>
                    <a:p>
                      <a:pPr algn="ctr">
                        <a:spcAft>
                          <a:spcPts val="0"/>
                        </a:spcAft>
                      </a:pPr>
                      <a:r>
                        <a:rPr lang="es-VE" sz="1200" b="1" kern="1200" dirty="0" smtClean="0">
                          <a:solidFill>
                            <a:schemeClr val="dk1"/>
                          </a:solidFill>
                          <a:latin typeface="Arial" pitchFamily="34" charset="0"/>
                          <a:ea typeface="+mn-ea"/>
                          <a:cs typeface="Arial" pitchFamily="34" charset="0"/>
                        </a:rPr>
                        <a:t>2007</a:t>
                      </a:r>
                      <a:endParaRPr lang="es-ES" sz="1200" b="1" kern="1200" dirty="0" smtClean="0">
                        <a:solidFill>
                          <a:schemeClr val="dk1"/>
                        </a:solidFill>
                        <a:latin typeface="Arial" pitchFamily="34" charset="0"/>
                        <a:ea typeface="+mn-ea"/>
                        <a:cs typeface="Arial" pitchFamily="34" charset="0"/>
                      </a:endParaRPr>
                    </a:p>
                  </a:txBody>
                  <a:tcPr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ES_tradnl" sz="1400" b="1" kern="1200" dirty="0" smtClean="0">
                          <a:solidFill>
                            <a:schemeClr val="dk1"/>
                          </a:solidFill>
                          <a:latin typeface="Arial" pitchFamily="34" charset="0"/>
                          <a:ea typeface="Times New Roman"/>
                          <a:cs typeface="Arial" pitchFamily="34" charset="0"/>
                        </a:rPr>
                        <a:t>DETAILED ENGINEERING FOR THE ADEQUATION OF THE OIL &amp; GAS CUSTODY TRANSFER SYSTEM AT THE DZO FIELD, AT NW-VENEZUELA. </a:t>
                      </a:r>
                      <a:r>
                        <a:rPr lang="en-US" sz="1400" kern="1200" noProof="0" dirty="0" smtClean="0">
                          <a:solidFill>
                            <a:schemeClr val="dk1"/>
                          </a:solidFill>
                          <a:latin typeface="Arial" pitchFamily="34" charset="0"/>
                          <a:ea typeface="Times New Roman"/>
                          <a:cs typeface="Arial" pitchFamily="34" charset="0"/>
                        </a:rPr>
                        <a:t>Elaboration of the technical</a:t>
                      </a:r>
                      <a:r>
                        <a:rPr lang="en-US" sz="1400" kern="1200" baseline="0" noProof="0" dirty="0" smtClean="0">
                          <a:solidFill>
                            <a:schemeClr val="dk1"/>
                          </a:solidFill>
                          <a:latin typeface="Arial" pitchFamily="34" charset="0"/>
                          <a:ea typeface="Times New Roman"/>
                          <a:cs typeface="Arial" pitchFamily="34" charset="0"/>
                        </a:rPr>
                        <a:t> specifications, the detailed engineering, design basis memorandum, technical and economical evaluation and cost estimate of the oil and gas custody transfer systems.</a:t>
                      </a:r>
                    </a:p>
                    <a:p>
                      <a:pPr marL="0" algn="just" defTabSz="914400" rtl="0" eaLnBrk="1" latinLnBrk="0" hangingPunct="1">
                        <a:spcAft>
                          <a:spcPts val="0"/>
                        </a:spcAft>
                      </a:pPr>
                      <a:r>
                        <a:rPr lang="en-US" sz="1400" kern="1200" noProof="0" dirty="0" smtClean="0">
                          <a:solidFill>
                            <a:schemeClr val="dk1"/>
                          </a:solidFill>
                          <a:latin typeface="Arial" pitchFamily="34" charset="0"/>
                          <a:ea typeface="Times New Roman"/>
                          <a:cs typeface="Arial" pitchFamily="34" charset="0"/>
                        </a:rPr>
                        <a:t>The detailed engineering considered all the variables to be measured at the measurement points required by  the Ministry of Petroleum regulations. The</a:t>
                      </a:r>
                      <a:r>
                        <a:rPr lang="en-US" sz="1400" kern="1200" baseline="0" noProof="0" dirty="0" smtClean="0">
                          <a:solidFill>
                            <a:schemeClr val="dk1"/>
                          </a:solidFill>
                          <a:latin typeface="Arial" pitchFamily="34" charset="0"/>
                          <a:ea typeface="Times New Roman"/>
                          <a:cs typeface="Arial" pitchFamily="34" charset="0"/>
                        </a:rPr>
                        <a:t> custody transfer facility included a SCADA that linked the field with the PETROPERIJA´s central control.</a:t>
                      </a:r>
                      <a:endParaRPr lang="en-US" sz="1400" kern="1200" noProof="0" dirty="0" smtClean="0">
                        <a:solidFill>
                          <a:schemeClr val="dk1"/>
                        </a:solidFill>
                        <a:latin typeface="Arial" pitchFamily="34" charset="0"/>
                        <a:ea typeface="Times New Roman"/>
                        <a:cs typeface="Arial" pitchFamily="34" charset="0"/>
                      </a:endParaRPr>
                    </a:p>
                  </a:txBody>
                  <a:tcPr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r>
              <a:tr h="1771765">
                <a:tc>
                  <a:txBody>
                    <a:bodyPr/>
                    <a:lstStyle/>
                    <a:p>
                      <a:pPr marL="0" algn="ctr" defTabSz="914400" rtl="0" eaLnBrk="1" latinLnBrk="0" hangingPunct="1">
                        <a:spcBef>
                          <a:spcPts val="0"/>
                        </a:spcBef>
                        <a:spcAft>
                          <a:spcPts val="0"/>
                        </a:spcAft>
                      </a:pPr>
                      <a:r>
                        <a:rPr lang="en-US" sz="1200" b="1" kern="1200" dirty="0" smtClean="0">
                          <a:solidFill>
                            <a:schemeClr val="dk1"/>
                          </a:solidFill>
                          <a:latin typeface="Arial" pitchFamily="34" charset="0"/>
                          <a:ea typeface="Times New Roman"/>
                          <a:cs typeface="Arial" pitchFamily="34" charset="0"/>
                        </a:rPr>
                        <a:t>NORWEST QUESTA ENGINEERING</a:t>
                      </a:r>
                      <a:endParaRPr lang="es-ES" sz="12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200" b="1" kern="1200" dirty="0" smtClean="0">
                          <a:solidFill>
                            <a:schemeClr val="dk1"/>
                          </a:solidFill>
                          <a:latin typeface="Arial" pitchFamily="34" charset="0"/>
                          <a:ea typeface="Times New Roman"/>
                          <a:cs typeface="Arial" pitchFamily="34" charset="0"/>
                        </a:rPr>
                        <a:t>2007</a:t>
                      </a:r>
                    </a:p>
                    <a:p>
                      <a:pPr marL="0" algn="ctr" defTabSz="914400" rtl="0" eaLnBrk="1" latinLnBrk="0" hangingPunct="1">
                        <a:spcBef>
                          <a:spcPts val="0"/>
                        </a:spcBef>
                        <a:spcAft>
                          <a:spcPts val="0"/>
                        </a:spcAft>
                      </a:pPr>
                      <a:endParaRPr lang="es-VE" sz="1200" b="1"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rgbClr val="E0F7FC"/>
                    </a:solidFill>
                  </a:tcPr>
                </a:tc>
                <a:tc>
                  <a:txBody>
                    <a:bodyPr/>
                    <a:lstStyle/>
                    <a:p>
                      <a:pPr marL="0" algn="just" defTabSz="914400" rtl="0" eaLnBrk="1" latinLnBrk="0" hangingPunct="1">
                        <a:spcAft>
                          <a:spcPts val="0"/>
                        </a:spcAft>
                      </a:pPr>
                      <a:r>
                        <a:rPr lang="es-ES_tradnl" sz="1400" b="1" kern="1200" dirty="0" smtClean="0">
                          <a:solidFill>
                            <a:schemeClr val="dk1"/>
                          </a:solidFill>
                          <a:latin typeface="Arial" pitchFamily="34" charset="0"/>
                          <a:ea typeface="Times New Roman"/>
                          <a:cs typeface="Arial" pitchFamily="34" charset="0"/>
                        </a:rPr>
                        <a:t>VISUALIZATION OF SURFACE FACILITIES FOR</a:t>
                      </a:r>
                      <a:r>
                        <a:rPr lang="es-ES_tradnl" sz="1400" b="1" kern="1200" baseline="0" dirty="0" smtClean="0">
                          <a:solidFill>
                            <a:schemeClr val="dk1"/>
                          </a:solidFill>
                          <a:latin typeface="Arial" pitchFamily="34" charset="0"/>
                          <a:ea typeface="Times New Roman"/>
                          <a:cs typeface="Arial" pitchFamily="34" charset="0"/>
                        </a:rPr>
                        <a:t> NATURAL GAS/CONDENSATE PRODUCTION TREATING AND HANDLING IN THE SARA-BOOMERANG BLOCK, REPSOL YPF, BOLIVIA. </a:t>
                      </a:r>
                      <a:r>
                        <a:rPr lang="en-US" sz="1400" kern="1200" noProof="0" dirty="0" smtClean="0">
                          <a:solidFill>
                            <a:schemeClr val="dk1"/>
                          </a:solidFill>
                          <a:latin typeface="Arial" pitchFamily="34" charset="0"/>
                          <a:ea typeface="Times New Roman"/>
                          <a:cs typeface="Arial" pitchFamily="34" charset="0"/>
                        </a:rPr>
                        <a:t>The</a:t>
                      </a:r>
                      <a:r>
                        <a:rPr lang="en-US" sz="1400" kern="1200" baseline="0" noProof="0" dirty="0" smtClean="0">
                          <a:solidFill>
                            <a:schemeClr val="dk1"/>
                          </a:solidFill>
                          <a:latin typeface="Arial" pitchFamily="34" charset="0"/>
                          <a:ea typeface="Times New Roman"/>
                          <a:cs typeface="Arial" pitchFamily="34" charset="0"/>
                        </a:rPr>
                        <a:t> study, requested by Repsol YPF to Norwest Questa Engineering (Golden , Colorado)  comprised the capacity evaluation of the existing facilities and determining new additional facilities and capacities and production facilities schemes required for handling the gas production for several production scenarios developed by Norwest Questa. Facilities included gas gathering lines, compressors, gas treating plants and pipelines in the gas fields of the block, which include the </a:t>
                      </a:r>
                      <a:r>
                        <a:rPr lang="en-US" sz="1400" kern="1200" baseline="0" noProof="0" dirty="0" err="1" smtClean="0">
                          <a:solidFill>
                            <a:schemeClr val="dk1"/>
                          </a:solidFill>
                          <a:latin typeface="Arial" pitchFamily="34" charset="0"/>
                          <a:ea typeface="Times New Roman"/>
                          <a:cs typeface="Arial" pitchFamily="34" charset="0"/>
                        </a:rPr>
                        <a:t>Vibora</a:t>
                      </a:r>
                      <a:r>
                        <a:rPr lang="en-US" sz="1400" kern="1200" baseline="0" noProof="0" dirty="0" smtClean="0">
                          <a:solidFill>
                            <a:schemeClr val="dk1"/>
                          </a:solidFill>
                          <a:latin typeface="Arial" pitchFamily="34" charset="0"/>
                          <a:ea typeface="Times New Roman"/>
                          <a:cs typeface="Arial" pitchFamily="34" charset="0"/>
                        </a:rPr>
                        <a:t>, </a:t>
                      </a:r>
                      <a:r>
                        <a:rPr lang="en-US" sz="1400" kern="1200" baseline="0" noProof="0" dirty="0" err="1" smtClean="0">
                          <a:solidFill>
                            <a:schemeClr val="dk1"/>
                          </a:solidFill>
                          <a:latin typeface="Arial" pitchFamily="34" charset="0"/>
                          <a:ea typeface="Times New Roman"/>
                          <a:cs typeface="Arial" pitchFamily="34" charset="0"/>
                        </a:rPr>
                        <a:t>Yapacani</a:t>
                      </a:r>
                      <a:r>
                        <a:rPr lang="en-US" sz="1400" kern="1200" baseline="0" noProof="0" dirty="0" smtClean="0">
                          <a:solidFill>
                            <a:schemeClr val="dk1"/>
                          </a:solidFill>
                          <a:latin typeface="Arial" pitchFamily="34" charset="0"/>
                          <a:ea typeface="Times New Roman"/>
                          <a:cs typeface="Arial" pitchFamily="34" charset="0"/>
                        </a:rPr>
                        <a:t> and </a:t>
                      </a:r>
                      <a:r>
                        <a:rPr lang="en-US" sz="1400" kern="1200" baseline="0" noProof="0" dirty="0" err="1" smtClean="0">
                          <a:solidFill>
                            <a:schemeClr val="dk1"/>
                          </a:solidFill>
                          <a:latin typeface="Arial" pitchFamily="34" charset="0"/>
                          <a:ea typeface="Times New Roman"/>
                          <a:cs typeface="Arial" pitchFamily="34" charset="0"/>
                        </a:rPr>
                        <a:t>Sirari</a:t>
                      </a:r>
                      <a:r>
                        <a:rPr lang="en-US" sz="1400" kern="1200" baseline="0" noProof="0" dirty="0" smtClean="0">
                          <a:solidFill>
                            <a:schemeClr val="dk1"/>
                          </a:solidFill>
                          <a:latin typeface="Arial" pitchFamily="34" charset="0"/>
                          <a:ea typeface="Times New Roman"/>
                          <a:cs typeface="Arial" pitchFamily="34" charset="0"/>
                        </a:rPr>
                        <a:t> fields.  The study included investment cost estimation for the different fields development scenarios.</a:t>
                      </a:r>
                      <a:endParaRPr lang="es-ES" sz="1400" kern="1200" dirty="0" smtClean="0">
                        <a:solidFill>
                          <a:schemeClr val="tx1"/>
                        </a:solidFill>
                        <a:latin typeface="Arial" pitchFamily="34" charset="0"/>
                        <a:ea typeface="Times New Roman"/>
                        <a:cs typeface="Arial" pitchFamily="34" charset="0"/>
                      </a:endParaRPr>
                    </a:p>
                  </a:txBody>
                  <a:tcPr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rgbClr val="E0F7FC"/>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39106" y="1048958"/>
          <a:ext cx="8668833" cy="5675692"/>
        </p:xfrm>
        <a:graphic>
          <a:graphicData uri="http://schemas.openxmlformats.org/drawingml/2006/table">
            <a:tbl>
              <a:tblPr firstRow="1" bandRow="1">
                <a:tableStyleId>{6E25E649-3F16-4E02-A733-19D2CDBF48F0}</a:tableStyleId>
              </a:tblPr>
              <a:tblGrid>
                <a:gridCol w="1901060"/>
                <a:gridCol w="6767773"/>
              </a:tblGrid>
              <a:tr h="413222">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197089">
                <a:tc>
                  <a:txBody>
                    <a:bodyPr/>
                    <a:lstStyle/>
                    <a:p>
                      <a:pPr algn="ctr">
                        <a:spcBef>
                          <a:spcPts val="0"/>
                        </a:spcBef>
                        <a:spcAft>
                          <a:spcPts val="0"/>
                        </a:spcAft>
                      </a:pPr>
                      <a:r>
                        <a:rPr lang="es-VE" sz="1200" b="1" dirty="0" smtClean="0">
                          <a:latin typeface="Arial" pitchFamily="34" charset="0"/>
                          <a:ea typeface="Times New Roman"/>
                          <a:cs typeface="Arial" pitchFamily="34" charset="0"/>
                        </a:rPr>
                        <a:t>HALLIBURTON</a:t>
                      </a:r>
                    </a:p>
                    <a:p>
                      <a:pPr algn="ctr">
                        <a:spcBef>
                          <a:spcPts val="0"/>
                        </a:spcBef>
                        <a:spcAft>
                          <a:spcPts val="0"/>
                        </a:spcAft>
                      </a:pPr>
                      <a:r>
                        <a:rPr lang="es-VE" sz="1200" b="1" dirty="0" smtClean="0">
                          <a:latin typeface="Arial" pitchFamily="34" charset="0"/>
                          <a:ea typeface="Times New Roman"/>
                          <a:cs typeface="Arial" pitchFamily="34" charset="0"/>
                        </a:rPr>
                        <a:t>2010</a:t>
                      </a:r>
                      <a:endParaRPr lang="es-ES" sz="12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c>
                  <a:txBody>
                    <a:bodyPr/>
                    <a:lstStyle/>
                    <a:p>
                      <a:pPr algn="just"/>
                      <a:r>
                        <a:rPr lang="es-ES_tradnl" sz="1400" b="1" dirty="0" smtClean="0"/>
                        <a:t>VISUALIZACIÓN DE LAS INSTALACIONES DE SUPERFICIE PARA EL MANEJO, TRATAMIENTO Y DISPOSICIÓN DE LOS FLUIDOS DE PRODUCCIÓN DEL BLOQUE CAÑO SUR. (En Progreso)</a:t>
                      </a:r>
                      <a:endParaRPr lang="es-ES" sz="1200" b="1"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r>
              <a:tr h="1925940">
                <a:tc>
                  <a:txBody>
                    <a:bodyPr/>
                    <a:lstStyle/>
                    <a:p>
                      <a:pPr marL="0" algn="ctr" defTabSz="914400" rtl="0" eaLnBrk="1" latinLnBrk="0" hangingPunct="1">
                        <a:spcBef>
                          <a:spcPts val="0"/>
                        </a:spcBef>
                        <a:spcAft>
                          <a:spcPts val="0"/>
                        </a:spcAft>
                      </a:pPr>
                      <a:r>
                        <a:rPr lang="es-ES_tradnl" sz="1200" b="1" kern="1200" noProof="0" dirty="0" smtClean="0">
                          <a:solidFill>
                            <a:schemeClr val="dk1"/>
                          </a:solidFill>
                          <a:latin typeface="Arial" pitchFamily="34" charset="0"/>
                          <a:ea typeface="Times New Roman"/>
                          <a:cs typeface="Arial" pitchFamily="34" charset="0"/>
                        </a:rPr>
                        <a:t>RLG &amp; Asociados</a:t>
                      </a:r>
                    </a:p>
                    <a:p>
                      <a:pPr marL="0" algn="ctr" defTabSz="914400" rtl="0" eaLnBrk="1" latinLnBrk="0" hangingPunct="1">
                        <a:spcBef>
                          <a:spcPts val="0"/>
                        </a:spcBef>
                        <a:spcAft>
                          <a:spcPts val="0"/>
                        </a:spcAft>
                      </a:pPr>
                      <a:r>
                        <a:rPr lang="es-ES_tradnl" sz="1200" b="1" kern="1200" noProof="0" dirty="0" smtClean="0">
                          <a:solidFill>
                            <a:schemeClr val="dk1"/>
                          </a:solidFill>
                          <a:latin typeface="Arial" pitchFamily="34" charset="0"/>
                          <a:ea typeface="Times New Roman"/>
                          <a:cs typeface="Arial" pitchFamily="34" charset="0"/>
                        </a:rPr>
                        <a:t>2010</a:t>
                      </a:r>
                      <a:endParaRPr lang="es-ES" sz="1200" b="1" kern="1200" noProof="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ES" sz="1400" b="1" kern="1200" dirty="0" smtClean="0">
                          <a:solidFill>
                            <a:schemeClr val="dk1"/>
                          </a:solidFill>
                          <a:latin typeface="+mn-lt"/>
                          <a:ea typeface="+mn-ea"/>
                          <a:cs typeface="+mn-cs"/>
                        </a:rPr>
                        <a:t>INGENIERÍA BÁSICA Y DE DETALLE  DE CINCO (5) TALLERES DE PROCESOS PARA UNA FÁBRICA DE TALADROS. (En Progreso)</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dirty="0" smtClean="0">
                          <a:solidFill>
                            <a:schemeClr val="dk1"/>
                          </a:solidFill>
                          <a:latin typeface="+mn-lt"/>
                          <a:ea typeface="+mn-ea"/>
                          <a:cs typeface="+mn-cs"/>
                        </a:rPr>
                        <a:t>Taller Materiales</a:t>
                      </a:r>
                      <a:r>
                        <a:rPr lang="es-ES_tradnl" sz="1400" kern="1200" baseline="0" dirty="0" smtClean="0">
                          <a:solidFill>
                            <a:schemeClr val="dk1"/>
                          </a:solidFill>
                          <a:latin typeface="+mn-lt"/>
                          <a:ea typeface="+mn-ea"/>
                          <a:cs typeface="+mn-cs"/>
                        </a:rPr>
                        <a:t> Ferroso</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baseline="0" dirty="0" smtClean="0">
                          <a:solidFill>
                            <a:schemeClr val="dk1"/>
                          </a:solidFill>
                          <a:latin typeface="+mn-lt"/>
                          <a:ea typeface="+mn-ea"/>
                          <a:cs typeface="+mn-cs"/>
                        </a:rPr>
                        <a:t>Tanque Control de Sólidos</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baseline="0" dirty="0" smtClean="0">
                          <a:solidFill>
                            <a:schemeClr val="dk1"/>
                          </a:solidFill>
                          <a:latin typeface="+mn-lt"/>
                          <a:ea typeface="+mn-ea"/>
                          <a:cs typeface="+mn-cs"/>
                        </a:rPr>
                        <a:t>Taller Mecanizado</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baseline="0" dirty="0" smtClean="0">
                          <a:solidFill>
                            <a:schemeClr val="dk1"/>
                          </a:solidFill>
                          <a:latin typeface="+mn-lt"/>
                          <a:ea typeface="+mn-ea"/>
                          <a:cs typeface="+mn-cs"/>
                        </a:rPr>
                        <a:t>Taller Granallado y Pintura</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baseline="0" dirty="0" smtClean="0">
                          <a:solidFill>
                            <a:schemeClr val="dk1"/>
                          </a:solidFill>
                          <a:latin typeface="+mn-lt"/>
                          <a:ea typeface="+mn-ea"/>
                          <a:cs typeface="+mn-cs"/>
                        </a:rPr>
                        <a:t>Taller Cabria y Sub-estructura</a:t>
                      </a:r>
                      <a:endParaRPr lang="es-ES" sz="1400" kern="1200" dirty="0">
                        <a:solidFill>
                          <a:schemeClr val="dk1"/>
                        </a:solidFill>
                        <a:latin typeface="+mn-lt"/>
                        <a:ea typeface="+mn-ea"/>
                        <a:cs typeface="+mn-cs"/>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r h="942352">
                <a:tc>
                  <a:txBody>
                    <a:bodyPr/>
                    <a:lstStyle/>
                    <a:p>
                      <a:pPr marL="0" algn="ctr" defTabSz="914400" rtl="0" eaLnBrk="1" latinLnBrk="0" hangingPunct="1">
                        <a:spcBef>
                          <a:spcPts val="0"/>
                        </a:spcBef>
                        <a:spcAft>
                          <a:spcPts val="0"/>
                        </a:spcAft>
                      </a:pPr>
                      <a:r>
                        <a:rPr lang="es-ES" sz="1200" b="1" kern="1200" noProof="0" dirty="0" err="1" smtClean="0">
                          <a:solidFill>
                            <a:schemeClr val="dk1"/>
                          </a:solidFill>
                          <a:latin typeface="Arial" pitchFamily="34" charset="0"/>
                          <a:ea typeface="Times New Roman"/>
                          <a:cs typeface="Arial" pitchFamily="34" charset="0"/>
                        </a:rPr>
                        <a:t>Alange</a:t>
                      </a:r>
                      <a:r>
                        <a:rPr lang="es-ES" sz="1200" b="1" kern="1200" noProof="0" dirty="0" smtClean="0">
                          <a:solidFill>
                            <a:schemeClr val="dk1"/>
                          </a:solidFill>
                          <a:latin typeface="Arial" pitchFamily="34" charset="0"/>
                          <a:ea typeface="Times New Roman"/>
                          <a:cs typeface="Arial" pitchFamily="34" charset="0"/>
                        </a:rPr>
                        <a:t> – IDS</a:t>
                      </a:r>
                    </a:p>
                    <a:p>
                      <a:pPr marL="0" algn="ctr" defTabSz="914400" rtl="0" eaLnBrk="1" latinLnBrk="0" hangingPunct="1">
                        <a:spcBef>
                          <a:spcPts val="0"/>
                        </a:spcBef>
                        <a:spcAft>
                          <a:spcPts val="0"/>
                        </a:spcAft>
                      </a:pPr>
                      <a:r>
                        <a:rPr lang="es-ES_tradnl" sz="1200" b="1" kern="1200" noProof="0" dirty="0" smtClean="0">
                          <a:solidFill>
                            <a:schemeClr val="dk1"/>
                          </a:solidFill>
                          <a:latin typeface="Arial" pitchFamily="34" charset="0"/>
                          <a:ea typeface="Times New Roman"/>
                          <a:cs typeface="Arial" pitchFamily="34" charset="0"/>
                        </a:rPr>
                        <a:t>2010</a:t>
                      </a:r>
                      <a:endParaRPr lang="es-ES" sz="1200" b="1" kern="1200" noProof="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c>
                  <a:txBody>
                    <a:bodyPr/>
                    <a:lstStyle/>
                    <a:p>
                      <a:pPr marL="0" algn="just" defTabSz="914400" rtl="0" eaLnBrk="1" latinLnBrk="0" hangingPunct="1">
                        <a:spcAft>
                          <a:spcPts val="0"/>
                        </a:spcAft>
                      </a:pPr>
                      <a:r>
                        <a:rPr lang="es-ES" sz="1400" b="1" kern="1200" dirty="0" smtClean="0">
                          <a:solidFill>
                            <a:schemeClr val="dk1"/>
                          </a:solidFill>
                          <a:latin typeface="+mn-lt"/>
                          <a:ea typeface="+mn-ea"/>
                          <a:cs typeface="+mn-cs"/>
                          <a:hlinkClick r:id="rId2"/>
                        </a:rPr>
                        <a:t>INGENIERÍA CONCEPTUAL FACILIDADES DE PRODUCCIÓN – BLOQUE CUBIRO - COLOMBIA</a:t>
                      </a:r>
                      <a:endParaRPr lang="es-ES" sz="1400" b="1" kern="1200" dirty="0">
                        <a:solidFill>
                          <a:schemeClr val="dk1"/>
                        </a:solidFill>
                        <a:latin typeface="+mn-lt"/>
                        <a:ea typeface="+mn-ea"/>
                        <a:cs typeface="+mn-cs"/>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r>
              <a:tr h="1197089">
                <a:tc>
                  <a:txBody>
                    <a:bodyPr/>
                    <a:lstStyle/>
                    <a:p>
                      <a:pPr marL="0" algn="ctr" defTabSz="914400" rtl="0" eaLnBrk="1" latinLnBrk="0" hangingPunct="1">
                        <a:spcBef>
                          <a:spcPts val="0"/>
                        </a:spcBef>
                        <a:spcAft>
                          <a:spcPts val="0"/>
                        </a:spcAft>
                      </a:pPr>
                      <a:r>
                        <a:rPr lang="es-ES" sz="1200" b="1" kern="1200" dirty="0" err="1" smtClean="0">
                          <a:solidFill>
                            <a:schemeClr val="dk1"/>
                          </a:solidFill>
                          <a:latin typeface="Arial" pitchFamily="34" charset="0"/>
                          <a:ea typeface="Times New Roman"/>
                          <a:cs typeface="Arial" pitchFamily="34" charset="0"/>
                        </a:rPr>
                        <a:t>Petroleum</a:t>
                      </a:r>
                      <a:r>
                        <a:rPr lang="es-ES" sz="1200" b="1" kern="1200" dirty="0" smtClean="0">
                          <a:solidFill>
                            <a:schemeClr val="dk1"/>
                          </a:solidFill>
                          <a:latin typeface="Arial" pitchFamily="34" charset="0"/>
                          <a:ea typeface="Times New Roman"/>
                          <a:cs typeface="Arial" pitchFamily="34" charset="0"/>
                        </a:rPr>
                        <a:t> </a:t>
                      </a:r>
                      <a:r>
                        <a:rPr lang="es-ES" sz="1200" b="1" kern="1200" dirty="0" err="1" smtClean="0">
                          <a:solidFill>
                            <a:schemeClr val="dk1"/>
                          </a:solidFill>
                          <a:latin typeface="Arial" pitchFamily="34" charset="0"/>
                          <a:ea typeface="Times New Roman"/>
                          <a:cs typeface="Arial" pitchFamily="34" charset="0"/>
                        </a:rPr>
                        <a:t>Corporation</a:t>
                      </a:r>
                      <a:r>
                        <a:rPr lang="es-ES" sz="1200" b="1" kern="1200" dirty="0" smtClean="0">
                          <a:solidFill>
                            <a:schemeClr val="dk1"/>
                          </a:solidFill>
                          <a:latin typeface="Arial" pitchFamily="34" charset="0"/>
                          <a:ea typeface="Times New Roman"/>
                          <a:cs typeface="Arial" pitchFamily="34" charset="0"/>
                        </a:rPr>
                        <a:t> of Jamaica</a:t>
                      </a:r>
                    </a:p>
                    <a:p>
                      <a:pPr marL="0" algn="ctr" defTabSz="914400" rtl="0" eaLnBrk="1" latinLnBrk="0" hangingPunct="1">
                        <a:spcBef>
                          <a:spcPts val="0"/>
                        </a:spcBef>
                        <a:spcAft>
                          <a:spcPts val="0"/>
                        </a:spcAft>
                      </a:pPr>
                      <a:r>
                        <a:rPr lang="es-ES_tradnl" sz="1200" b="1" kern="1200" dirty="0" smtClean="0">
                          <a:solidFill>
                            <a:schemeClr val="dk1"/>
                          </a:solidFill>
                          <a:latin typeface="Arial" pitchFamily="34" charset="0"/>
                          <a:ea typeface="Times New Roman"/>
                          <a:cs typeface="Arial" pitchFamily="34" charset="0"/>
                        </a:rPr>
                        <a:t>2010</a:t>
                      </a:r>
                      <a:endParaRPr lang="es-ES" sz="1200" b="1"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c>
                  <a:txBody>
                    <a:bodyPr/>
                    <a:lstStyle/>
                    <a:p>
                      <a:pPr marL="0" algn="just" defTabSz="914400" rtl="0" eaLnBrk="1" latinLnBrk="0" hangingPunct="1">
                        <a:spcAft>
                          <a:spcPts val="0"/>
                        </a:spcAft>
                      </a:pPr>
                      <a:r>
                        <a:rPr lang="es-ES" sz="1400" b="1" kern="1200" dirty="0" smtClean="0">
                          <a:solidFill>
                            <a:schemeClr val="dk1"/>
                          </a:solidFill>
                          <a:latin typeface="+mn-lt"/>
                          <a:ea typeface="+mn-ea"/>
                          <a:cs typeface="+mn-cs"/>
                          <a:hlinkClick r:id="rId2"/>
                        </a:rPr>
                        <a:t>ESTUDIO DE FACTIBILIDAD PARA EL DESARROLLO DE UN “HUB” PARA GNC, GNL Y GN EN JAMAICA</a:t>
                      </a:r>
                      <a:endParaRPr lang="es-ES" sz="1400" b="1" kern="1200" dirty="0">
                        <a:solidFill>
                          <a:schemeClr val="dk1"/>
                        </a:solidFill>
                        <a:latin typeface="+mn-lt"/>
                        <a:ea typeface="+mn-ea"/>
                        <a:cs typeface="+mn-cs"/>
                        <a:hlinkClick r:id="rId2"/>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68237" y="1058440"/>
          <a:ext cx="8993875" cy="5666268"/>
        </p:xfrm>
        <a:graphic>
          <a:graphicData uri="http://schemas.openxmlformats.org/drawingml/2006/table">
            <a:tbl>
              <a:tblPr firstRow="1" bandRow="1">
                <a:tableStyleId>{6E25E649-3F16-4E02-A733-19D2CDBF48F0}</a:tableStyleId>
              </a:tblPr>
              <a:tblGrid>
                <a:gridCol w="1594852"/>
                <a:gridCol w="7399023"/>
              </a:tblGrid>
              <a:tr h="545628">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1460734">
                <a:tc>
                  <a:txBody>
                    <a:bodyPr/>
                    <a:lstStyle/>
                    <a:p>
                      <a:pPr lvl="1" algn="ctr">
                        <a:spcAft>
                          <a:spcPts val="0"/>
                        </a:spcAft>
                      </a:pPr>
                      <a:endParaRPr lang="es-VE" sz="1400" b="1" dirty="0" smtClean="0">
                        <a:latin typeface="Arial" pitchFamily="34" charset="0"/>
                        <a:ea typeface="Times New Roman"/>
                        <a:cs typeface="Arial" pitchFamily="34" charset="0"/>
                      </a:endParaRPr>
                    </a:p>
                    <a:p>
                      <a:pPr marL="88900" lvl="1" indent="0" algn="ctr">
                        <a:spcAft>
                          <a:spcPts val="600"/>
                        </a:spcAft>
                      </a:pPr>
                      <a:r>
                        <a:rPr lang="es-VE" sz="1400" b="1" dirty="0" smtClean="0">
                          <a:latin typeface="Arial" pitchFamily="34" charset="0"/>
                          <a:ea typeface="Times New Roman"/>
                          <a:cs typeface="Arial" pitchFamily="34" charset="0"/>
                        </a:rPr>
                        <a:t>ENERGY SOLUTION GROUP / TRINMAR Trinidad - 2005</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40000"/>
                          <a:lumOff val="60000"/>
                        </a:schemeClr>
                      </a:solidFill>
                      <a:prstDash val="solid"/>
                      <a:round/>
                      <a:headEnd type="none" w="med" len="med"/>
                      <a:tailEnd type="none" w="med" len="med"/>
                    </a:lnB>
                    <a:solidFill>
                      <a:srgbClr val="E0F7FC"/>
                    </a:solidFill>
                  </a:tcPr>
                </a:tc>
                <a:tc>
                  <a:txBody>
                    <a:bodyPr/>
                    <a:lstStyle/>
                    <a:p>
                      <a:pPr marL="88900" lvl="1" indent="0" algn="just">
                        <a:spcAft>
                          <a:spcPts val="0"/>
                        </a:spcAft>
                        <a:tabLst>
                          <a:tab pos="88900" algn="l"/>
                        </a:tabLst>
                      </a:pPr>
                      <a:r>
                        <a:rPr lang="es-ES_tradnl" sz="1400" b="1" dirty="0" smtClean="0">
                          <a:latin typeface="Arial" pitchFamily="34" charset="0"/>
                          <a:ea typeface="Times New Roman"/>
                          <a:cs typeface="Arial" pitchFamily="34" charset="0"/>
                        </a:rPr>
                        <a:t>CONCEPTUAL AND BASIC ENGINEERING FOR THE </a:t>
                      </a:r>
                      <a:r>
                        <a:rPr lang="es-VE" sz="1400" b="1" dirty="0" smtClean="0">
                          <a:latin typeface="Arial" pitchFamily="34" charset="0"/>
                          <a:ea typeface="Times New Roman"/>
                          <a:cs typeface="Arial" pitchFamily="34" charset="0"/>
                        </a:rPr>
                        <a:t>SOUTHWEST SOLDADO FIELD DEVELOPMENT. </a:t>
                      </a:r>
                      <a:r>
                        <a:rPr lang="en-US" sz="1400" noProof="0" dirty="0" smtClean="0">
                          <a:latin typeface="Arial" pitchFamily="34" charset="0"/>
                          <a:ea typeface="Times New Roman"/>
                          <a:cs typeface="Arial" pitchFamily="34" charset="0"/>
                        </a:rPr>
                        <a:t>The scope of work was divided as follows: a)</a:t>
                      </a:r>
                      <a:r>
                        <a:rPr lang="en-US" sz="1400" baseline="0" noProof="0" dirty="0" smtClean="0">
                          <a:latin typeface="Arial" pitchFamily="34" charset="0"/>
                          <a:ea typeface="Times New Roman"/>
                          <a:cs typeface="Arial" pitchFamily="34" charset="0"/>
                        </a:rPr>
                        <a:t> The conceptual engineering of the best facilities scheme option determined from the evaluation of three probable production scenarios (P10, P50 and P90); b) Basic engineering of the surface facilities for the field production handling in the Southwest Soldado Field, operated by Petrotrim. This work was sub-contracted by Energy Solution Group, an engineering company based on Trinidad.</a:t>
                      </a:r>
                      <a:r>
                        <a:rPr lang="es-VE" sz="1400" baseline="0" dirty="0" smtClean="0">
                          <a:latin typeface="Arial" pitchFamily="34" charset="0"/>
                          <a:ea typeface="Times New Roman"/>
                          <a:cs typeface="Arial" pitchFamily="34" charset="0"/>
                        </a:rPr>
                        <a:t> </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r h="1882238">
                <a:tc rowSpan="2">
                  <a:txBody>
                    <a:bodyPr/>
                    <a:lstStyle/>
                    <a:p>
                      <a:pPr marL="177800" lvl="1" indent="0" algn="ctr">
                        <a:spcBef>
                          <a:spcPts val="600"/>
                        </a:spcBef>
                        <a:spcAft>
                          <a:spcPts val="0"/>
                        </a:spcAft>
                        <a:tabLst>
                          <a:tab pos="177800" algn="l"/>
                        </a:tabLst>
                      </a:pPr>
                      <a:r>
                        <a:rPr lang="en-US" sz="1400" b="1" dirty="0" smtClean="0">
                          <a:latin typeface="Arial"/>
                          <a:ea typeface="Times New Roman"/>
                        </a:rPr>
                        <a:t>CHINA PETROLEUM CO</a:t>
                      </a:r>
                    </a:p>
                    <a:p>
                      <a:pPr marL="177800" lvl="1" indent="0" algn="ctr">
                        <a:spcBef>
                          <a:spcPts val="600"/>
                        </a:spcBef>
                        <a:spcAft>
                          <a:spcPts val="0"/>
                        </a:spcAft>
                        <a:tabLst>
                          <a:tab pos="177800" algn="l"/>
                        </a:tabLst>
                      </a:pPr>
                      <a:r>
                        <a:rPr lang="en-US" sz="1400" b="1" dirty="0" smtClean="0">
                          <a:latin typeface="Arial"/>
                          <a:ea typeface="Times New Roman"/>
                        </a:rPr>
                        <a:t>Venezuela </a:t>
                      </a:r>
                    </a:p>
                    <a:p>
                      <a:pPr marL="177800" lvl="1" indent="0" algn="ctr">
                        <a:spcBef>
                          <a:spcPts val="600"/>
                        </a:spcBef>
                        <a:spcAft>
                          <a:spcPts val="0"/>
                        </a:spcAft>
                        <a:tabLst>
                          <a:tab pos="177800" algn="l"/>
                        </a:tabLst>
                      </a:pPr>
                      <a:r>
                        <a:rPr lang="en-US" sz="1400" b="1" dirty="0" smtClean="0">
                          <a:latin typeface="Arial"/>
                          <a:ea typeface="Times New Roman"/>
                        </a:rPr>
                        <a:t>2004 - 2005</a:t>
                      </a:r>
                      <a:endParaRPr lang="es-ES" sz="1400" dirty="0">
                        <a:latin typeface="Times New Roman"/>
                        <a:ea typeface="Times New Roman"/>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40000"/>
                          <a:lumOff val="6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88900" lvl="1" indent="0" algn="just" defTabSz="914400" rtl="0" eaLnBrk="1" latinLnBrk="0" hangingPunct="1">
                        <a:spcAft>
                          <a:spcPts val="0"/>
                        </a:spcAft>
                        <a:tabLst>
                          <a:tab pos="88900" algn="l"/>
                        </a:tabLst>
                      </a:pPr>
                      <a:r>
                        <a:rPr lang="es-VE" sz="1400" b="1" kern="1200" dirty="0" smtClean="0">
                          <a:solidFill>
                            <a:schemeClr val="dk1"/>
                          </a:solidFill>
                          <a:latin typeface="Arial" pitchFamily="34" charset="0"/>
                          <a:ea typeface="Times New Roman"/>
                          <a:cs typeface="Arial" pitchFamily="34" charset="0"/>
                        </a:rPr>
                        <a:t>CONCEPTUAL ENGINEERING OF THE GAS COMPRESION SYSTEMS FOR THE GAS-LIFT SYSTEM AT THE INTERCAMPO NORTE FIELD IN LAKE OF MARACAIBO (2005). </a:t>
                      </a:r>
                      <a:r>
                        <a:rPr lang="en-US" sz="1400" b="0" kern="1200" noProof="0" dirty="0" smtClean="0">
                          <a:solidFill>
                            <a:schemeClr val="dk1"/>
                          </a:solidFill>
                          <a:latin typeface="Arial" pitchFamily="34" charset="0"/>
                          <a:ea typeface="Times New Roman"/>
                          <a:cs typeface="Arial" pitchFamily="34" charset="0"/>
                        </a:rPr>
                        <a:t>The scope of the work comprised the Conceptual Study on the Gas Compression System to fulfill the natural gas requirement of the Gas Lift System at the Intercampo Norte Field, Lake of Maracaibo, Venezuela. Different technological options, costs and operating schemes were evaluated. </a:t>
                      </a:r>
                    </a:p>
                    <a:p>
                      <a:pPr marL="88900" lvl="1" indent="0" algn="just" defTabSz="914400" rtl="0" eaLnBrk="1" latinLnBrk="0" hangingPunct="1">
                        <a:spcAft>
                          <a:spcPts val="0"/>
                        </a:spcAft>
                        <a:tabLst>
                          <a:tab pos="88900" algn="l"/>
                        </a:tabLst>
                      </a:pPr>
                      <a:r>
                        <a:rPr lang="en-US" sz="1400" b="0" kern="1200" noProof="0" dirty="0" smtClean="0">
                          <a:solidFill>
                            <a:schemeClr val="dk1"/>
                          </a:solidFill>
                          <a:latin typeface="Arial" pitchFamily="34" charset="0"/>
                          <a:ea typeface="Times New Roman"/>
                          <a:cs typeface="Arial" pitchFamily="34" charset="0"/>
                        </a:rPr>
                        <a:t>An analysis of the gas gathering, gas compression and distribution systems was performed for the current and three probable production scenarios (40, 48 and 78 MBD) and 14 years economical horizon. The best option  for gas supply to the gas-lift system was recommended from this analysis.</a:t>
                      </a:r>
                      <a:endParaRPr lang="es-ES" sz="1400" kern="1200" dirty="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479853">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88900" lvl="1" indent="0" algn="just" defTabSz="914400" rtl="0" eaLnBrk="1" latinLnBrk="0" hangingPunct="1">
                        <a:spcAft>
                          <a:spcPts val="0"/>
                        </a:spcAft>
                      </a:pPr>
                      <a:r>
                        <a:rPr lang="es-VE" sz="1400" b="1" kern="1200" dirty="0" smtClean="0">
                          <a:solidFill>
                            <a:schemeClr val="dk1"/>
                          </a:solidFill>
                          <a:latin typeface="Arial" pitchFamily="34" charset="0"/>
                          <a:ea typeface="Times New Roman"/>
                          <a:cs typeface="Arial" pitchFamily="34" charset="0"/>
                        </a:rPr>
                        <a:t>CONCEPTUAL</a:t>
                      </a:r>
                      <a:r>
                        <a:rPr lang="es-VE" sz="1400" b="1" kern="1200" baseline="0" dirty="0" smtClean="0">
                          <a:solidFill>
                            <a:schemeClr val="dk1"/>
                          </a:solidFill>
                          <a:latin typeface="Arial" pitchFamily="34" charset="0"/>
                          <a:ea typeface="Times New Roman"/>
                          <a:cs typeface="Arial" pitchFamily="34" charset="0"/>
                        </a:rPr>
                        <a:t> ENGINEERING OF THE CRUDE OIL AND WATER TREATMENT FACILITIES AT THE INTERCAMPO NORTE FIELD, LAKE OF MARACAIBO (2004)</a:t>
                      </a:r>
                    </a:p>
                    <a:p>
                      <a:pPr marL="88900" marR="0" lvl="1" indent="0" algn="just"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Arial" pitchFamily="34" charset="0"/>
                          <a:ea typeface="Times New Roman"/>
                          <a:cs typeface="Arial" pitchFamily="34" charset="0"/>
                        </a:rPr>
                        <a:t>Conceptual study on facilities for the treatment of 40,000 BPD of crude oil and 60,000 BPD</a:t>
                      </a:r>
                      <a:r>
                        <a:rPr lang="en-US" sz="1400" kern="1200" baseline="0" dirty="0" smtClean="0">
                          <a:solidFill>
                            <a:schemeClr val="dk1"/>
                          </a:solidFill>
                          <a:latin typeface="Arial" pitchFamily="34" charset="0"/>
                          <a:ea typeface="Times New Roman"/>
                          <a:cs typeface="Arial" pitchFamily="34" charset="0"/>
                        </a:rPr>
                        <a:t> of </a:t>
                      </a:r>
                      <a:r>
                        <a:rPr lang="en-US" sz="1400" kern="1200" dirty="0" smtClean="0">
                          <a:solidFill>
                            <a:schemeClr val="dk1"/>
                          </a:solidFill>
                          <a:latin typeface="Arial" pitchFamily="34" charset="0"/>
                          <a:ea typeface="Times New Roman"/>
                          <a:cs typeface="Arial" pitchFamily="34" charset="0"/>
                        </a:rPr>
                        <a:t>associated produced water in the Intercampo Norte Field at Lake Maracaibo, Venezuela. Different options for crude oil dehydration and water treatment and handling were considered and evaluated. This study l</a:t>
                      </a:r>
                      <a:r>
                        <a:rPr lang="en-US" sz="1400" kern="1200" baseline="0" dirty="0" smtClean="0">
                          <a:solidFill>
                            <a:schemeClr val="dk1"/>
                          </a:solidFill>
                          <a:latin typeface="Arial" pitchFamily="34" charset="0"/>
                          <a:ea typeface="Times New Roman"/>
                          <a:cs typeface="Arial" pitchFamily="34" charset="0"/>
                        </a:rPr>
                        <a:t> allowed the determination of the </a:t>
                      </a:r>
                      <a:r>
                        <a:rPr lang="en-US" sz="1400" kern="1200" dirty="0" smtClean="0">
                          <a:solidFill>
                            <a:schemeClr val="dk1"/>
                          </a:solidFill>
                          <a:latin typeface="Arial" pitchFamily="34" charset="0"/>
                          <a:ea typeface="Times New Roman"/>
                          <a:cs typeface="Arial" pitchFamily="34" charset="0"/>
                        </a:rPr>
                        <a:t> best scheme for the crude and water treatment.</a:t>
                      </a:r>
                      <a:endParaRPr lang="es-ES" sz="1400" dirty="0">
                        <a:latin typeface="Times New Roman"/>
                        <a:ea typeface="Times New Roman"/>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81889" y="1056085"/>
          <a:ext cx="9017000" cy="5540236"/>
        </p:xfrm>
        <a:graphic>
          <a:graphicData uri="http://schemas.openxmlformats.org/drawingml/2006/table">
            <a:tbl>
              <a:tblPr firstRow="1" bandRow="1">
                <a:tableStyleId>{6E25E649-3F16-4E02-A733-19D2CDBF48F0}</a:tableStyleId>
              </a:tblPr>
              <a:tblGrid>
                <a:gridCol w="1498771"/>
                <a:gridCol w="7518229"/>
              </a:tblGrid>
              <a:tr h="428628">
                <a:tc>
                  <a:txBody>
                    <a:bodyPr/>
                    <a:lstStyle/>
                    <a:p>
                      <a:pPr marL="0" algn="ctr" defTabSz="914400" rtl="0" eaLnBrk="1" latinLnBrk="0" hangingPunct="1">
                        <a:spcBef>
                          <a:spcPts val="600"/>
                        </a:spcBef>
                        <a:spcAft>
                          <a:spcPts val="600"/>
                        </a:spcAft>
                        <a:tabLst>
                          <a:tab pos="914400" algn="l"/>
                        </a:tabLst>
                      </a:pPr>
                      <a:r>
                        <a:rPr lang="en-US" sz="12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200" b="1" kern="1200" noProof="0" dirty="0" smtClean="0">
                          <a:solidFill>
                            <a:schemeClr val="tx1"/>
                          </a:solidFill>
                          <a:latin typeface="Arial" pitchFamily="34" charset="0"/>
                          <a:ea typeface="+mn-ea"/>
                          <a:cs typeface="Arial" pitchFamily="34" charset="0"/>
                        </a:rPr>
                        <a:t>Project</a:t>
                      </a:r>
                      <a:r>
                        <a:rPr lang="en-US" sz="1200" b="1" kern="1200" baseline="0" noProof="0" dirty="0" smtClean="0">
                          <a:solidFill>
                            <a:schemeClr val="tx1"/>
                          </a:solidFill>
                          <a:latin typeface="Arial" pitchFamily="34" charset="0"/>
                          <a:ea typeface="+mn-ea"/>
                          <a:cs typeface="Arial" pitchFamily="34" charset="0"/>
                        </a:rPr>
                        <a:t> / Scope</a:t>
                      </a:r>
                      <a:endParaRPr lang="en-US" sz="12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835827">
                <a:tc rowSpan="4">
                  <a:txBody>
                    <a:bodyPr/>
                    <a:lstStyle/>
                    <a:p>
                      <a:pPr algn="ctr">
                        <a:spcBef>
                          <a:spcPts val="0"/>
                        </a:spcBef>
                        <a:spcAft>
                          <a:spcPts val="0"/>
                        </a:spcAft>
                      </a:pPr>
                      <a:r>
                        <a:rPr lang="es-VE" sz="1200" b="1" dirty="0" smtClean="0">
                          <a:latin typeface="Arial" pitchFamily="34" charset="0"/>
                          <a:ea typeface="Times New Roman"/>
                          <a:cs typeface="Arial" pitchFamily="34" charset="0"/>
                        </a:rPr>
                        <a:t>RLG Y ASOCIADOS</a:t>
                      </a:r>
                    </a:p>
                    <a:p>
                      <a:pPr algn="ctr">
                        <a:spcBef>
                          <a:spcPts val="0"/>
                        </a:spcBef>
                        <a:spcAft>
                          <a:spcPts val="0"/>
                        </a:spcAft>
                      </a:pPr>
                      <a:r>
                        <a:rPr lang="es-VE" sz="1200" b="1" dirty="0" smtClean="0">
                          <a:latin typeface="Arial" pitchFamily="34" charset="0"/>
                          <a:ea typeface="Times New Roman"/>
                          <a:cs typeface="Arial" pitchFamily="34" charset="0"/>
                        </a:rPr>
                        <a:t>VENEZUELA</a:t>
                      </a:r>
                    </a:p>
                    <a:p>
                      <a:pPr algn="ctr">
                        <a:spcBef>
                          <a:spcPts val="0"/>
                        </a:spcBef>
                        <a:spcAft>
                          <a:spcPts val="0"/>
                        </a:spcAft>
                      </a:pPr>
                      <a:endParaRPr lang="es-VE" sz="1200" b="1" dirty="0" smtClean="0">
                        <a:latin typeface="Arial" pitchFamily="34" charset="0"/>
                        <a:ea typeface="Times New Roman"/>
                        <a:cs typeface="Arial" pitchFamily="34" charset="0"/>
                      </a:endParaRPr>
                    </a:p>
                    <a:p>
                      <a:pPr algn="ctr">
                        <a:spcBef>
                          <a:spcPts val="0"/>
                        </a:spcBef>
                        <a:spcAft>
                          <a:spcPts val="0"/>
                        </a:spcAft>
                      </a:pPr>
                      <a:r>
                        <a:rPr lang="es-VE" sz="1200" b="1" dirty="0" smtClean="0">
                          <a:latin typeface="Arial" pitchFamily="34" charset="0"/>
                          <a:ea typeface="Times New Roman"/>
                          <a:cs typeface="Arial" pitchFamily="34" charset="0"/>
                        </a:rPr>
                        <a:t>2008-2010</a:t>
                      </a:r>
                      <a:endParaRPr lang="es-ES" sz="12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Bef>
                          <a:spcPts val="0"/>
                        </a:spcBef>
                        <a:spcAft>
                          <a:spcPts val="600"/>
                        </a:spcAft>
                      </a:pPr>
                      <a:r>
                        <a:rPr lang="en-US" sz="1200" b="1" noProof="0" dirty="0" smtClean="0">
                          <a:latin typeface="Arial" pitchFamily="34" charset="0"/>
                          <a:ea typeface="Times New Roman"/>
                          <a:cs typeface="Arial" pitchFamily="34" charset="0"/>
                        </a:rPr>
                        <a:t>BASIC AND DETAILED ENGINEERING FOR</a:t>
                      </a:r>
                      <a:r>
                        <a:rPr lang="en-US" sz="1200" b="1" baseline="0" noProof="0" dirty="0" smtClean="0">
                          <a:latin typeface="Arial" pitchFamily="34" charset="0"/>
                          <a:ea typeface="Times New Roman"/>
                          <a:cs typeface="Arial" pitchFamily="34" charset="0"/>
                        </a:rPr>
                        <a:t> FIVE INDUSTRIAL PROCESS SHOPS OF DIFFERENT MANUFACTURING PROCESSESS</a:t>
                      </a:r>
                      <a:r>
                        <a:rPr lang="en-US" sz="1200" b="1" noProof="0" dirty="0" smtClean="0">
                          <a:latin typeface="Arial" pitchFamily="34" charset="0"/>
                          <a:ea typeface="Times New Roman"/>
                          <a:cs typeface="Arial" pitchFamily="34" charset="0"/>
                        </a:rPr>
                        <a:t> </a:t>
                      </a:r>
                      <a:r>
                        <a:rPr lang="en-US" sz="1200" b="1" baseline="0" noProof="0" dirty="0" smtClean="0">
                          <a:latin typeface="Arial" pitchFamily="34" charset="0"/>
                          <a:ea typeface="Times New Roman"/>
                          <a:cs typeface="Arial" pitchFamily="34" charset="0"/>
                        </a:rPr>
                        <a:t>OF AN OIL WELLS DRILLING RIGS MANUFACTURING PLANT. </a:t>
                      </a:r>
                      <a:r>
                        <a:rPr lang="en-US" sz="1200" noProof="0" dirty="0" smtClean="0">
                          <a:latin typeface="Arial" pitchFamily="34" charset="0"/>
                          <a:ea typeface="Times New Roman"/>
                          <a:cs typeface="Arial" pitchFamily="34" charset="0"/>
                        </a:rPr>
                        <a:t>Basic and Detailed Engineering</a:t>
                      </a:r>
                      <a:r>
                        <a:rPr lang="en-US" sz="1200" baseline="0" noProof="0" dirty="0" smtClean="0">
                          <a:latin typeface="Arial" pitchFamily="34" charset="0"/>
                          <a:ea typeface="Times New Roman"/>
                          <a:cs typeface="Arial" pitchFamily="34" charset="0"/>
                        </a:rPr>
                        <a:t> for five industrial shops: Sandblasting and Paint Shop; Ferrous Material Storehouse, Mechanized Process Shop, Derrick and Sub-structure shop and Solids Control Tanks Shops. These facilities will be part of a PDVSA Industrial´s oil wells drilling rigs manufacturing plant  , to be located in an steel industrial park at the Eastern Region of Venezuela. This project is in progress and it is being developed by a RLG-PROYNCA Team integrated with 90 % of PROYNCA´s personnel.</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5"/>
                    </a:solidFill>
                  </a:tcPr>
                </a:tc>
              </a:tr>
              <a:tr h="835827">
                <a:tc vMerge="1">
                  <a:txBody>
                    <a:bodyPr/>
                    <a:lstStyle/>
                    <a:p>
                      <a:pPr algn="ctr">
                        <a:spcBef>
                          <a:spcPts val="0"/>
                        </a:spcBef>
                        <a:spcAft>
                          <a:spcPts val="0"/>
                        </a:spcAft>
                      </a:pP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Aft>
                          <a:spcPts val="0"/>
                        </a:spcAft>
                      </a:pPr>
                      <a:r>
                        <a:rPr lang="en-US" sz="1200" b="1" noProof="0" dirty="0" smtClean="0">
                          <a:latin typeface="Arial" pitchFamily="34" charset="0"/>
                          <a:ea typeface="Times New Roman"/>
                          <a:cs typeface="Arial" pitchFamily="34" charset="0"/>
                        </a:rPr>
                        <a:t>CONCEPTUAL ENGINEERING FOR A HIGH DENSITY POLYETHYLENE (HDPE</a:t>
                      </a:r>
                      <a:r>
                        <a:rPr lang="en-US" sz="1200" b="1" baseline="0" noProof="0" dirty="0" smtClean="0">
                          <a:latin typeface="Arial" pitchFamily="34" charset="0"/>
                          <a:ea typeface="Times New Roman"/>
                          <a:cs typeface="Arial" pitchFamily="34" charset="0"/>
                        </a:rPr>
                        <a:t>)</a:t>
                      </a:r>
                      <a:r>
                        <a:rPr lang="en-US" sz="1200" b="1" noProof="0" dirty="0" smtClean="0">
                          <a:latin typeface="Arial" pitchFamily="34" charset="0"/>
                          <a:ea typeface="Times New Roman"/>
                          <a:cs typeface="Arial" pitchFamily="34" charset="0"/>
                        </a:rPr>
                        <a:t> ACCESORIES AND DEVICES MANUFACTURING PLANT.</a:t>
                      </a:r>
                      <a:r>
                        <a:rPr lang="en-US" sz="1200" b="1" baseline="0" noProof="0" dirty="0" smtClean="0">
                          <a:latin typeface="Arial" pitchFamily="34" charset="0"/>
                          <a:ea typeface="Times New Roman"/>
                          <a:cs typeface="Arial" pitchFamily="34" charset="0"/>
                        </a:rPr>
                        <a:t> </a:t>
                      </a:r>
                      <a:r>
                        <a:rPr lang="en-US" sz="1200" noProof="0" dirty="0" smtClean="0">
                          <a:latin typeface="Arial" pitchFamily="34" charset="0"/>
                          <a:ea typeface="Times New Roman"/>
                          <a:cs typeface="Arial" pitchFamily="34" charset="0"/>
                        </a:rPr>
                        <a:t>Conceptual</a:t>
                      </a:r>
                      <a:r>
                        <a:rPr lang="en-US" sz="1200" baseline="0" noProof="0" dirty="0" smtClean="0">
                          <a:latin typeface="Arial" pitchFamily="34" charset="0"/>
                          <a:ea typeface="Times New Roman"/>
                          <a:cs typeface="Arial" pitchFamily="34" charset="0"/>
                        </a:rPr>
                        <a:t> design of a HDPE devices and pieces manufacturing plant to be installed in Venezuela by PDVSA Industrial and aimed at supplying the natural gas industry</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393041">
                <a:tc vMerge="1">
                  <a:txBody>
                    <a:bodyPr/>
                    <a:lstStyle/>
                    <a:p>
                      <a:endParaRPr lang="es-ES" noProof="0" dirty="0"/>
                    </a:p>
                  </a:txBody>
                  <a:tcP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c>
                  <a:txBody>
                    <a:bodyPr/>
                    <a:lstStyle/>
                    <a:p>
                      <a:pPr algn="just">
                        <a:spcAft>
                          <a:spcPts val="0"/>
                        </a:spcAft>
                      </a:pPr>
                      <a:r>
                        <a:rPr lang="en-US" sz="1200" b="1" noProof="0" dirty="0" smtClean="0">
                          <a:latin typeface="Arial" pitchFamily="34" charset="0"/>
                          <a:ea typeface="Times New Roman"/>
                          <a:cs typeface="Arial" pitchFamily="34" charset="0"/>
                        </a:rPr>
                        <a:t>BASIC AND DETAILED ENGINEERING FOR THE OPERATIONAL BUILDNG</a:t>
                      </a:r>
                      <a:r>
                        <a:rPr lang="en-US" sz="1200" b="1" baseline="0" noProof="0" dirty="0" smtClean="0">
                          <a:latin typeface="Arial" pitchFamily="34" charset="0"/>
                          <a:ea typeface="Times New Roman"/>
                          <a:cs typeface="Arial" pitchFamily="34" charset="0"/>
                        </a:rPr>
                        <a:t> AND TWO STOREHOUSES OF AN OIL WELLS DRILLING RIGS MANUFACTURING PLANT</a:t>
                      </a:r>
                    </a:p>
                    <a:p>
                      <a:pPr algn="just">
                        <a:spcAft>
                          <a:spcPts val="0"/>
                        </a:spcAft>
                      </a:pPr>
                      <a:r>
                        <a:rPr lang="en-US" sz="1200" noProof="0" dirty="0" smtClean="0">
                          <a:latin typeface="Arial" pitchFamily="34" charset="0"/>
                          <a:ea typeface="Times New Roman"/>
                          <a:cs typeface="Arial" pitchFamily="34" charset="0"/>
                        </a:rPr>
                        <a:t>Basic and Detailed Engineering</a:t>
                      </a:r>
                      <a:r>
                        <a:rPr lang="en-US" sz="1200" baseline="0" noProof="0" dirty="0" smtClean="0">
                          <a:latin typeface="Arial" pitchFamily="34" charset="0"/>
                          <a:ea typeface="Times New Roman"/>
                          <a:cs typeface="Arial" pitchFamily="34" charset="0"/>
                        </a:rPr>
                        <a:t> for an Operational Building and two industrial storehouses that will be part of a PDVSA Industrial´s oil wells drilling rigs manufacturing plant  , to be located in an steel industrial park at the Eastern Region of Venezuela. This project, finished on May 2010, was developed by a RLG-PROYNCA Team integrated with 70 % of PROYNCA´s personnel.</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r>
              <a:tr h="801290">
                <a:tc vMerge="1">
                  <a:txBody>
                    <a:bodyPr/>
                    <a:lstStyle/>
                    <a:p>
                      <a:pPr algn="ctr">
                        <a:spcBef>
                          <a:spcPts val="0"/>
                        </a:spcBef>
                        <a:spcAft>
                          <a:spcPts val="0"/>
                        </a:spcAft>
                      </a:pPr>
                      <a:endParaRPr lang="es-ES" sz="1200" dirty="0">
                        <a:latin typeface="Times New Roman"/>
                        <a:ea typeface="Times New Roman"/>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c>
                  <a:txBody>
                    <a:bodyPr/>
                    <a:lstStyle/>
                    <a:p>
                      <a:pPr algn="just">
                        <a:spcAft>
                          <a:spcPts val="0"/>
                        </a:spcAft>
                      </a:pPr>
                      <a:r>
                        <a:rPr lang="es-VE" sz="1200" b="1" kern="1200" dirty="0" smtClean="0">
                          <a:solidFill>
                            <a:schemeClr val="dk1"/>
                          </a:solidFill>
                          <a:latin typeface="Arial" pitchFamily="34" charset="0"/>
                          <a:ea typeface="Times New Roman"/>
                          <a:cs typeface="Arial" pitchFamily="34" charset="0"/>
                        </a:rPr>
                        <a:t>CONCEPTUAL ENGINEERING OF A SPECIAL STEELS</a:t>
                      </a:r>
                      <a:r>
                        <a:rPr lang="es-VE" sz="1200" b="1" kern="1200" baseline="0" dirty="0" smtClean="0">
                          <a:solidFill>
                            <a:schemeClr val="dk1"/>
                          </a:solidFill>
                          <a:latin typeface="Arial" pitchFamily="34" charset="0"/>
                          <a:ea typeface="Times New Roman"/>
                          <a:cs typeface="Arial" pitchFamily="34" charset="0"/>
                        </a:rPr>
                        <a:t> MANUFACTURING</a:t>
                      </a:r>
                      <a:r>
                        <a:rPr lang="es-VE" sz="1200" b="1" kern="1200" dirty="0" smtClean="0">
                          <a:solidFill>
                            <a:schemeClr val="dk1"/>
                          </a:solidFill>
                          <a:latin typeface="Arial" pitchFamily="34" charset="0"/>
                          <a:ea typeface="Times New Roman"/>
                          <a:cs typeface="Arial" pitchFamily="34" charset="0"/>
                        </a:rPr>
                        <a:t> PLANT</a:t>
                      </a:r>
                    </a:p>
                    <a:p>
                      <a:pPr marL="0" algn="just" defTabSz="914400" rtl="0" eaLnBrk="1" latinLnBrk="0" hangingPunct="1">
                        <a:spcAft>
                          <a:spcPts val="0"/>
                        </a:spcAft>
                      </a:pPr>
                      <a:r>
                        <a:rPr lang="en-US" sz="1200" kern="1200" noProof="0" dirty="0" smtClean="0">
                          <a:solidFill>
                            <a:schemeClr val="dk1"/>
                          </a:solidFill>
                          <a:latin typeface="Arial" pitchFamily="34" charset="0"/>
                          <a:ea typeface="Times New Roman"/>
                          <a:cs typeface="Arial" pitchFamily="34" charset="0"/>
                        </a:rPr>
                        <a:t>This work was carried out</a:t>
                      </a:r>
                      <a:r>
                        <a:rPr lang="en-US" sz="1200" kern="1200" baseline="0" noProof="0" dirty="0" smtClean="0">
                          <a:solidFill>
                            <a:schemeClr val="dk1"/>
                          </a:solidFill>
                          <a:latin typeface="Arial" pitchFamily="34" charset="0"/>
                          <a:ea typeface="Times New Roman"/>
                          <a:cs typeface="Arial" pitchFamily="34" charset="0"/>
                        </a:rPr>
                        <a:t> for PDVSA Industrial which is planning to install the referred plant as part of an steel industrial park at Eastern Venezuela. Project team was integrated by RLG and PROYNCA personnel.</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r h="801290">
                <a:tc>
                  <a:txBody>
                    <a:bodyPr/>
                    <a:lstStyle/>
                    <a:p>
                      <a:pPr marL="0" algn="ctr" defTabSz="914400" rtl="0" eaLnBrk="1" latinLnBrk="0" hangingPunct="1">
                        <a:spcBef>
                          <a:spcPts val="0"/>
                        </a:spcBef>
                        <a:spcAft>
                          <a:spcPts val="0"/>
                        </a:spcAft>
                      </a:pPr>
                      <a:r>
                        <a:rPr lang="es-VE" sz="1200" b="1" kern="1200" dirty="0" smtClean="0">
                          <a:solidFill>
                            <a:schemeClr val="dk1"/>
                          </a:solidFill>
                          <a:latin typeface="Arial" pitchFamily="34" charset="0"/>
                          <a:ea typeface="Times New Roman"/>
                          <a:cs typeface="Arial" pitchFamily="34" charset="0"/>
                        </a:rPr>
                        <a:t>EXCELTEC</a:t>
                      </a:r>
                      <a:endParaRPr lang="es-ES" sz="1200" b="1" kern="1200" dirty="0">
                        <a:solidFill>
                          <a:schemeClr val="dk1"/>
                        </a:solidFill>
                        <a:latin typeface="Arial" pitchFamily="34" charset="0"/>
                        <a:ea typeface="Times New Roman"/>
                        <a:cs typeface="Arial" pitchFamily="34" charset="0"/>
                      </a:endParaRPr>
                    </a:p>
                    <a:p>
                      <a:pPr algn="ctr">
                        <a:spcBef>
                          <a:spcPts val="0"/>
                        </a:spcBef>
                        <a:spcAft>
                          <a:spcPts val="0"/>
                        </a:spcAft>
                      </a:pPr>
                      <a:r>
                        <a:rPr lang="es-VE" sz="1200" b="1" dirty="0" smtClean="0">
                          <a:latin typeface="Arial" pitchFamily="34" charset="0"/>
                          <a:ea typeface="Times New Roman"/>
                          <a:cs typeface="Arial" pitchFamily="34" charset="0"/>
                        </a:rPr>
                        <a:t>Venezuela</a:t>
                      </a:r>
                    </a:p>
                    <a:p>
                      <a:pPr algn="ctr">
                        <a:spcBef>
                          <a:spcPts val="0"/>
                        </a:spcBef>
                        <a:spcAft>
                          <a:spcPts val="0"/>
                        </a:spcAft>
                      </a:pPr>
                      <a:r>
                        <a:rPr lang="es-VE" sz="1200" b="1" dirty="0" smtClean="0">
                          <a:latin typeface="Arial" pitchFamily="34" charset="0"/>
                          <a:ea typeface="Times New Roman"/>
                          <a:cs typeface="Arial" pitchFamily="34" charset="0"/>
                        </a:rPr>
                        <a:t>2009</a:t>
                      </a:r>
                      <a:endParaRPr lang="es-ES" sz="12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c>
                  <a:txBody>
                    <a:bodyPr/>
                    <a:lstStyle/>
                    <a:p>
                      <a:pPr marL="0" algn="just" defTabSz="914400" rtl="0" eaLnBrk="1" latinLnBrk="0" hangingPunct="1">
                        <a:spcAft>
                          <a:spcPts val="0"/>
                        </a:spcAft>
                      </a:pPr>
                      <a:r>
                        <a:rPr lang="en-US" sz="1200" b="1" kern="1200" noProof="0" dirty="0" smtClean="0">
                          <a:solidFill>
                            <a:schemeClr val="dk1"/>
                          </a:solidFill>
                          <a:latin typeface="Arial" pitchFamily="34" charset="0"/>
                          <a:ea typeface="Times New Roman"/>
                          <a:cs typeface="Arial" pitchFamily="34" charset="0"/>
                        </a:rPr>
                        <a:t>BASIC AND DETAILED ENGINEERING OF NATURAL GAS FOR VEHICLES (NGV)</a:t>
                      </a:r>
                      <a:r>
                        <a:rPr lang="en-US" sz="1200" b="1" kern="1200" baseline="0" noProof="0" dirty="0" smtClean="0">
                          <a:solidFill>
                            <a:schemeClr val="dk1"/>
                          </a:solidFill>
                          <a:latin typeface="Arial" pitchFamily="34" charset="0"/>
                          <a:ea typeface="Times New Roman"/>
                          <a:cs typeface="Arial" pitchFamily="34" charset="0"/>
                        </a:rPr>
                        <a:t> STATIONS. </a:t>
                      </a:r>
                      <a:r>
                        <a:rPr lang="en-US" sz="1200" kern="1200" noProof="0" dirty="0" smtClean="0">
                          <a:solidFill>
                            <a:schemeClr val="dk1"/>
                          </a:solidFill>
                          <a:latin typeface="Arial" pitchFamily="34" charset="0"/>
                          <a:ea typeface="Times New Roman"/>
                          <a:cs typeface="Arial" pitchFamily="34" charset="0"/>
                        </a:rPr>
                        <a:t>Development</a:t>
                      </a:r>
                      <a:r>
                        <a:rPr lang="en-US" sz="1200" kern="1200" baseline="0" noProof="0" dirty="0" smtClean="0">
                          <a:solidFill>
                            <a:schemeClr val="dk1"/>
                          </a:solidFill>
                          <a:latin typeface="Arial" pitchFamily="34" charset="0"/>
                          <a:ea typeface="Times New Roman"/>
                          <a:cs typeface="Arial" pitchFamily="34" charset="0"/>
                        </a:rPr>
                        <a:t> of the basic and detailed engineering of 8-NGV supply stations</a:t>
                      </a:r>
                      <a:endParaRPr lang="es-ES" sz="1200" kern="1200" dirty="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54592" y="1033643"/>
          <a:ext cx="8952931" cy="5738933"/>
        </p:xfrm>
        <a:graphic>
          <a:graphicData uri="http://schemas.openxmlformats.org/drawingml/2006/table">
            <a:tbl>
              <a:tblPr firstRow="1" bandRow="1">
                <a:tableStyleId>{6E25E649-3F16-4E02-A733-19D2CDBF48F0}</a:tableStyleId>
              </a:tblPr>
              <a:tblGrid>
                <a:gridCol w="1378424"/>
                <a:gridCol w="7574507"/>
              </a:tblGrid>
              <a:tr h="507320">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885722">
                <a:tc rowSpan="3">
                  <a:txBody>
                    <a:bodyPr/>
                    <a:lstStyle/>
                    <a:p>
                      <a:pPr algn="ctr">
                        <a:spcBef>
                          <a:spcPts val="0"/>
                        </a:spcBef>
                        <a:spcAft>
                          <a:spcPts val="600"/>
                        </a:spcAft>
                      </a:pPr>
                      <a:r>
                        <a:rPr lang="es-VE" sz="1400" b="1" kern="1200" dirty="0" smtClean="0">
                          <a:solidFill>
                            <a:schemeClr val="dk1"/>
                          </a:solidFill>
                          <a:latin typeface="Arial" pitchFamily="34" charset="0"/>
                          <a:ea typeface="Times New Roman"/>
                          <a:cs typeface="Arial" pitchFamily="34" charset="0"/>
                        </a:rPr>
                        <a:t>RLG Y ASOCIADOS</a:t>
                      </a:r>
                    </a:p>
                    <a:p>
                      <a:pPr marL="0" algn="ctr" defTabSz="914400" rtl="0" eaLnBrk="1" latinLnBrk="0" hangingPunct="1">
                        <a:spcBef>
                          <a:spcPts val="0"/>
                        </a:spcBef>
                        <a:spcAft>
                          <a:spcPts val="600"/>
                        </a:spcAft>
                      </a:pPr>
                      <a:r>
                        <a:rPr lang="es-VE" sz="1400" b="1" kern="1200" dirty="0" smtClean="0">
                          <a:solidFill>
                            <a:schemeClr val="dk1"/>
                          </a:solidFill>
                          <a:latin typeface="Arial" pitchFamily="34" charset="0"/>
                          <a:ea typeface="Times New Roman"/>
                          <a:cs typeface="Arial" pitchFamily="34" charset="0"/>
                        </a:rPr>
                        <a:t>VENEZUELA</a:t>
                      </a:r>
                    </a:p>
                    <a:p>
                      <a:pPr marL="0" algn="ctr" defTabSz="914400" rtl="0" eaLnBrk="1" latinLnBrk="0" hangingPunct="1">
                        <a:spcBef>
                          <a:spcPts val="0"/>
                        </a:spcBef>
                        <a:spcAft>
                          <a:spcPts val="0"/>
                        </a:spcAft>
                      </a:pPr>
                      <a:r>
                        <a:rPr lang="es-VE" sz="1400" b="1" kern="1200" dirty="0" smtClean="0">
                          <a:solidFill>
                            <a:schemeClr val="dk1"/>
                          </a:solidFill>
                          <a:latin typeface="Arial" pitchFamily="34" charset="0"/>
                          <a:ea typeface="Times New Roman"/>
                          <a:cs typeface="Arial" pitchFamily="34" charset="0"/>
                        </a:rPr>
                        <a:t>2008</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c>
                  <a:txBody>
                    <a:bodyPr/>
                    <a:lstStyle/>
                    <a:p>
                      <a:pPr algn="just">
                        <a:spcAft>
                          <a:spcPts val="0"/>
                        </a:spcAft>
                      </a:pPr>
                      <a:r>
                        <a:rPr lang="es-VE" sz="1400" b="1" kern="1200" dirty="0" smtClean="0">
                          <a:solidFill>
                            <a:schemeClr val="dk1"/>
                          </a:solidFill>
                          <a:latin typeface="Arial" pitchFamily="34" charset="0"/>
                          <a:ea typeface="Times New Roman"/>
                          <a:cs typeface="Arial" pitchFamily="34" charset="0"/>
                        </a:rPr>
                        <a:t>CONCEPTUAL ENGINEERING OF AN</a:t>
                      </a:r>
                      <a:r>
                        <a:rPr lang="es-VE" sz="1400" b="1" kern="1200" baseline="0" dirty="0" smtClean="0">
                          <a:solidFill>
                            <a:schemeClr val="dk1"/>
                          </a:solidFill>
                          <a:latin typeface="Arial" pitchFamily="34" charset="0"/>
                          <a:ea typeface="Times New Roman"/>
                          <a:cs typeface="Arial" pitchFamily="34" charset="0"/>
                        </a:rPr>
                        <a:t> OIL WELLS SUCKER RODS MANUFACTURING</a:t>
                      </a:r>
                      <a:r>
                        <a:rPr lang="es-VE" sz="1400" b="1" kern="1200" dirty="0" smtClean="0">
                          <a:solidFill>
                            <a:schemeClr val="dk1"/>
                          </a:solidFill>
                          <a:latin typeface="Arial" pitchFamily="34" charset="0"/>
                          <a:ea typeface="Times New Roman"/>
                          <a:cs typeface="Arial" pitchFamily="34" charset="0"/>
                        </a:rPr>
                        <a:t> PLANT</a:t>
                      </a:r>
                    </a:p>
                    <a:p>
                      <a:pPr marL="0" algn="just" defTabSz="914400" rtl="0" eaLnBrk="1" latinLnBrk="0" hangingPunct="1">
                        <a:spcAft>
                          <a:spcPts val="0"/>
                        </a:spcAft>
                      </a:pPr>
                      <a:r>
                        <a:rPr lang="en-US" sz="1400" kern="1200" noProof="0" dirty="0" smtClean="0">
                          <a:solidFill>
                            <a:schemeClr val="dk1"/>
                          </a:solidFill>
                          <a:latin typeface="Arial" pitchFamily="34" charset="0"/>
                          <a:ea typeface="Times New Roman"/>
                          <a:cs typeface="Arial" pitchFamily="34" charset="0"/>
                        </a:rPr>
                        <a:t>This work was carried out</a:t>
                      </a:r>
                      <a:r>
                        <a:rPr lang="en-US" sz="1400" kern="1200" baseline="0" noProof="0" dirty="0" smtClean="0">
                          <a:solidFill>
                            <a:schemeClr val="dk1"/>
                          </a:solidFill>
                          <a:latin typeface="Arial" pitchFamily="34" charset="0"/>
                          <a:ea typeface="Times New Roman"/>
                          <a:cs typeface="Arial" pitchFamily="34" charset="0"/>
                        </a:rPr>
                        <a:t> for PDVSA Industrial which is planning to install the referred plant as part of an steel industrial park at Eastern Venezuela. Project team was integrated by RLG and PROYNCA personnel.</a:t>
                      </a:r>
                      <a:endParaRPr lang="es-ES" sz="1400" kern="1200" dirty="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r h="964413">
                <a:tc vMerge="1">
                  <a:txBody>
                    <a:bodyPr/>
                    <a:lstStyle/>
                    <a:p>
                      <a:pPr marL="228600" indent="-228600" algn="ctr">
                        <a:spcBef>
                          <a:spcPts val="0"/>
                        </a:spcBef>
                        <a:spcAft>
                          <a:spcPts val="0"/>
                        </a:spcAft>
                        <a:buAutoNum type="arabicPlain" startAt="2008"/>
                      </a:pPr>
                      <a:endParaRPr lang="es-ES" sz="1000" dirty="0">
                        <a:latin typeface="Times New Roman"/>
                        <a:ea typeface="Times New Roman"/>
                      </a:endParaRPr>
                    </a:p>
                  </a:txBody>
                  <a:tcPr marL="68580" marR="68580" marT="0" marB="0" anchor="b">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s-VE" sz="1400" b="1" kern="1200" dirty="0" smtClean="0">
                          <a:solidFill>
                            <a:schemeClr val="dk1"/>
                          </a:solidFill>
                          <a:latin typeface="Arial" pitchFamily="34" charset="0"/>
                          <a:ea typeface="Times New Roman"/>
                          <a:cs typeface="Arial" pitchFamily="34" charset="0"/>
                        </a:rPr>
                        <a:t>CONCEPTUAL ENGINEERING OF AN</a:t>
                      </a:r>
                      <a:r>
                        <a:rPr lang="es-VE" sz="1400" b="1" kern="1200" baseline="0" dirty="0" smtClean="0">
                          <a:solidFill>
                            <a:schemeClr val="dk1"/>
                          </a:solidFill>
                          <a:latin typeface="Arial" pitchFamily="34" charset="0"/>
                          <a:ea typeface="Times New Roman"/>
                          <a:cs typeface="Arial" pitchFamily="34" charset="0"/>
                        </a:rPr>
                        <a:t> OIL WELLS DRILLING MANUFACTURING</a:t>
                      </a:r>
                      <a:r>
                        <a:rPr lang="es-VE" sz="1400" b="1" kern="1200" dirty="0" smtClean="0">
                          <a:solidFill>
                            <a:schemeClr val="dk1"/>
                          </a:solidFill>
                          <a:latin typeface="Arial" pitchFamily="34" charset="0"/>
                          <a:ea typeface="Times New Roman"/>
                          <a:cs typeface="Arial" pitchFamily="34" charset="0"/>
                        </a:rPr>
                        <a:t> PLANT</a:t>
                      </a:r>
                    </a:p>
                    <a:p>
                      <a:pPr marL="0" algn="just" defTabSz="914400" rtl="0" eaLnBrk="1" latinLnBrk="0" hangingPunct="1">
                        <a:spcAft>
                          <a:spcPts val="0"/>
                        </a:spcAft>
                      </a:pPr>
                      <a:r>
                        <a:rPr lang="en-US" sz="1400" kern="1200" noProof="0" dirty="0" smtClean="0">
                          <a:solidFill>
                            <a:schemeClr val="dk1"/>
                          </a:solidFill>
                          <a:latin typeface="Arial" pitchFamily="34" charset="0"/>
                          <a:ea typeface="Times New Roman"/>
                          <a:cs typeface="Arial" pitchFamily="34" charset="0"/>
                        </a:rPr>
                        <a:t>This work was carried out</a:t>
                      </a:r>
                      <a:r>
                        <a:rPr lang="en-US" sz="1400" kern="1200" baseline="0" noProof="0" dirty="0" smtClean="0">
                          <a:solidFill>
                            <a:schemeClr val="dk1"/>
                          </a:solidFill>
                          <a:latin typeface="Arial" pitchFamily="34" charset="0"/>
                          <a:ea typeface="Times New Roman"/>
                          <a:cs typeface="Arial" pitchFamily="34" charset="0"/>
                        </a:rPr>
                        <a:t> for PDVSA Industrial which is planning to install the referred plant as part of an steel industrial park at Eastern Venezuela. Project team was integrated by RLG and PROYNCA personnel.</a:t>
                      </a:r>
                      <a:endParaRPr lang="es-ES" sz="1400"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375684">
                <a:tc vMerge="1">
                  <a:txBody>
                    <a:bodyPr/>
                    <a:lstStyle/>
                    <a:p>
                      <a:pPr marL="0" algn="ctr" defTabSz="914400" rtl="0" eaLnBrk="1" latinLnBrk="0" hangingPunct="1">
                        <a:spcBef>
                          <a:spcPts val="0"/>
                        </a:spcBef>
                        <a:spcAft>
                          <a:spcPts val="600"/>
                        </a:spcAft>
                      </a:pPr>
                      <a:endParaRPr lang="es-ES" sz="1000" b="1" kern="1200" dirty="0" smtClean="0">
                        <a:solidFill>
                          <a:schemeClr val="dk1"/>
                        </a:solidFill>
                        <a:latin typeface="Arial" pitchFamily="34" charset="0"/>
                        <a:ea typeface="Times New Roman"/>
                        <a:cs typeface="Arial" pitchFamily="34" charset="0"/>
                      </a:endParaRPr>
                    </a:p>
                  </a:txBody>
                  <a:tcPr marL="68580" marR="68580" marT="0" marB="0" anchor="b">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c>
                  <a:txBody>
                    <a:bodyPr/>
                    <a:lstStyle/>
                    <a:p>
                      <a:pPr algn="just">
                        <a:spcAft>
                          <a:spcPts val="0"/>
                        </a:spcAft>
                      </a:pPr>
                      <a:r>
                        <a:rPr lang="es-VE" sz="1400" b="1" kern="1200" dirty="0" smtClean="0">
                          <a:solidFill>
                            <a:schemeClr val="dk1"/>
                          </a:solidFill>
                          <a:latin typeface="Arial" pitchFamily="34" charset="0"/>
                          <a:ea typeface="Times New Roman"/>
                          <a:cs typeface="Arial" pitchFamily="34" charset="0"/>
                        </a:rPr>
                        <a:t>CONCEPTUAL ENGINEERING OF AN</a:t>
                      </a:r>
                      <a:r>
                        <a:rPr lang="es-VE" sz="1400" b="1" kern="1200" baseline="0" dirty="0" smtClean="0">
                          <a:solidFill>
                            <a:schemeClr val="dk1"/>
                          </a:solidFill>
                          <a:latin typeface="Arial" pitchFamily="34" charset="0"/>
                          <a:ea typeface="Times New Roman"/>
                          <a:cs typeface="Arial" pitchFamily="34" charset="0"/>
                        </a:rPr>
                        <a:t> STEEL PIECES MANUFACTURING PLANT</a:t>
                      </a:r>
                    </a:p>
                    <a:p>
                      <a:pPr marL="0" algn="just" defTabSz="914400" rtl="0" eaLnBrk="1" latinLnBrk="0" hangingPunct="1">
                        <a:spcAft>
                          <a:spcPts val="0"/>
                        </a:spcAft>
                      </a:pPr>
                      <a:r>
                        <a:rPr lang="en-US" sz="1400" kern="1200" noProof="0" dirty="0" smtClean="0">
                          <a:solidFill>
                            <a:schemeClr val="dk1"/>
                          </a:solidFill>
                          <a:latin typeface="Arial" pitchFamily="34" charset="0"/>
                          <a:ea typeface="Times New Roman"/>
                          <a:cs typeface="Arial" pitchFamily="34" charset="0"/>
                        </a:rPr>
                        <a:t>This work was carried out</a:t>
                      </a:r>
                      <a:r>
                        <a:rPr lang="en-US" sz="1400" kern="1200" baseline="0" noProof="0" dirty="0" smtClean="0">
                          <a:solidFill>
                            <a:schemeClr val="dk1"/>
                          </a:solidFill>
                          <a:latin typeface="Arial" pitchFamily="34" charset="0"/>
                          <a:ea typeface="Times New Roman"/>
                          <a:cs typeface="Arial" pitchFamily="34" charset="0"/>
                        </a:rPr>
                        <a:t> for PDVSA Industrial which is planning to install the referred plant as part of an steel industrial park at Eastern Venezuela. The Project scope included the manufacturing chain based upon steel smelting,  forging and thermal treating processes; also a market study was conducted. The project team was integrated by RLG and PROYNCA personnel.</a:t>
                      </a:r>
                      <a:endParaRPr lang="es-ES" sz="1400"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r h="1446620">
                <a:tc>
                  <a:txBody>
                    <a:bodyPr/>
                    <a:lstStyle/>
                    <a:p>
                      <a:pPr algn="ctr">
                        <a:spcAft>
                          <a:spcPts val="600"/>
                        </a:spcAft>
                      </a:pPr>
                      <a:r>
                        <a:rPr lang="es-VE" sz="1400" b="1" dirty="0" smtClean="0">
                          <a:latin typeface="Arial" pitchFamily="34" charset="0"/>
                          <a:ea typeface="Times New Roman"/>
                          <a:cs typeface="Arial" pitchFamily="34" charset="0"/>
                        </a:rPr>
                        <a:t>TERNIUM</a:t>
                      </a:r>
                      <a:endParaRPr lang="es-ES" sz="1400" dirty="0">
                        <a:latin typeface="Arial" pitchFamily="34" charset="0"/>
                        <a:ea typeface="Times New Roman"/>
                        <a:cs typeface="Arial" pitchFamily="34" charset="0"/>
                      </a:endParaRPr>
                    </a:p>
                    <a:p>
                      <a:pPr algn="ctr">
                        <a:spcAft>
                          <a:spcPts val="0"/>
                        </a:spcAft>
                      </a:pPr>
                      <a:r>
                        <a:rPr lang="es-VE" sz="1400" b="1" dirty="0" smtClean="0">
                          <a:latin typeface="Arial" pitchFamily="34" charset="0"/>
                          <a:ea typeface="Times New Roman"/>
                          <a:cs typeface="Arial" pitchFamily="34" charset="0"/>
                        </a:rPr>
                        <a:t>México</a:t>
                      </a:r>
                    </a:p>
                    <a:p>
                      <a:pPr algn="ctr">
                        <a:spcAft>
                          <a:spcPts val="0"/>
                        </a:spcAft>
                      </a:pPr>
                      <a:r>
                        <a:rPr lang="es-VE" sz="1400" b="1" dirty="0" smtClean="0">
                          <a:latin typeface="Arial" pitchFamily="34" charset="0"/>
                          <a:ea typeface="Times New Roman"/>
                          <a:cs typeface="Arial" pitchFamily="34" charset="0"/>
                        </a:rPr>
                        <a:t>2008</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Bef>
                          <a:spcPts val="0"/>
                        </a:spcBef>
                        <a:spcAft>
                          <a:spcPts val="0"/>
                        </a:spcAft>
                      </a:pPr>
                      <a:r>
                        <a:rPr lang="en-US" sz="1400" b="1" noProof="0" dirty="0" smtClean="0">
                          <a:latin typeface="Arial" pitchFamily="34" charset="0"/>
                          <a:ea typeface="Times New Roman"/>
                          <a:cs typeface="Arial" pitchFamily="34" charset="0"/>
                        </a:rPr>
                        <a:t>INTEGRAL</a:t>
                      </a:r>
                      <a:r>
                        <a:rPr lang="en-US" sz="1400" b="1" baseline="0" noProof="0" dirty="0" smtClean="0">
                          <a:latin typeface="Arial" pitchFamily="34" charset="0"/>
                          <a:ea typeface="Times New Roman"/>
                          <a:cs typeface="Arial" pitchFamily="34" charset="0"/>
                        </a:rPr>
                        <a:t> </a:t>
                      </a:r>
                      <a:r>
                        <a:rPr lang="en-US" sz="1400" b="1" noProof="0" dirty="0" smtClean="0">
                          <a:latin typeface="Arial" pitchFamily="34" charset="0"/>
                          <a:ea typeface="Times New Roman"/>
                          <a:cs typeface="Arial" pitchFamily="34" charset="0"/>
                        </a:rPr>
                        <a:t>SAFETY TECHNICAL SUPPORT DURING</a:t>
                      </a:r>
                      <a:r>
                        <a:rPr lang="en-US" sz="1400" b="1" baseline="0" noProof="0" dirty="0" smtClean="0">
                          <a:latin typeface="Arial" pitchFamily="34" charset="0"/>
                          <a:ea typeface="Times New Roman"/>
                          <a:cs typeface="Arial" pitchFamily="34" charset="0"/>
                        </a:rPr>
                        <a:t> STEEL MANUFACTURING PLANTS OVERHAUL. </a:t>
                      </a:r>
                    </a:p>
                    <a:p>
                      <a:pPr algn="just">
                        <a:spcBef>
                          <a:spcPts val="0"/>
                        </a:spcBef>
                        <a:spcAft>
                          <a:spcPts val="0"/>
                        </a:spcAft>
                      </a:pPr>
                      <a:r>
                        <a:rPr lang="en-US" sz="1400" noProof="0" dirty="0" smtClean="0">
                          <a:latin typeface="Arial" pitchFamily="34" charset="0"/>
                          <a:ea typeface="Times New Roman"/>
                          <a:cs typeface="Arial" pitchFamily="34" charset="0"/>
                        </a:rPr>
                        <a:t>Technical Assistance included the Safety Plan coordination</a:t>
                      </a:r>
                      <a:r>
                        <a:rPr lang="en-US" sz="1400" baseline="0" noProof="0" dirty="0" smtClean="0">
                          <a:latin typeface="Arial" pitchFamily="34" charset="0"/>
                          <a:ea typeface="Times New Roman"/>
                          <a:cs typeface="Arial" pitchFamily="34" charset="0"/>
                        </a:rPr>
                        <a:t> and implementation during plants overhaul, aimed at minimizing undesirable and impacts, focusing on four action axis:</a:t>
                      </a:r>
                    </a:p>
                    <a:p>
                      <a:pPr marL="95250" lvl="0" indent="-95250" algn="just">
                        <a:spcBef>
                          <a:spcPts val="0"/>
                        </a:spcBef>
                        <a:spcAft>
                          <a:spcPts val="0"/>
                        </a:spcAft>
                        <a:buClr>
                          <a:srgbClr val="000066"/>
                        </a:buClr>
                        <a:buFont typeface="Wingdings" pitchFamily="2" charset="2"/>
                        <a:buChar char="§"/>
                        <a:tabLst>
                          <a:tab pos="95250" algn="l"/>
                        </a:tabLst>
                      </a:pPr>
                      <a:r>
                        <a:rPr lang="en-US" sz="1400" noProof="0" dirty="0" smtClean="0">
                          <a:latin typeface="Arial" pitchFamily="34" charset="0"/>
                          <a:ea typeface="Times New Roman"/>
                          <a:cs typeface="Arial" pitchFamily="34" charset="0"/>
                        </a:rPr>
                        <a:t>Potential Dangers/Risks</a:t>
                      </a:r>
                      <a:r>
                        <a:rPr lang="en-US" sz="1400" baseline="0" noProof="0" dirty="0" smtClean="0">
                          <a:latin typeface="Arial" pitchFamily="34" charset="0"/>
                          <a:ea typeface="Times New Roman"/>
                          <a:cs typeface="Arial" pitchFamily="34" charset="0"/>
                        </a:rPr>
                        <a:t> related to each task and activity.</a:t>
                      </a:r>
                    </a:p>
                    <a:p>
                      <a:pPr marL="95250" lvl="0" indent="-95250" algn="just">
                        <a:spcBef>
                          <a:spcPts val="0"/>
                        </a:spcBef>
                        <a:spcAft>
                          <a:spcPts val="0"/>
                        </a:spcAft>
                        <a:buClr>
                          <a:srgbClr val="000066"/>
                        </a:buClr>
                        <a:buFont typeface="Wingdings" pitchFamily="2" charset="2"/>
                        <a:buChar char="§"/>
                        <a:tabLst>
                          <a:tab pos="95250" algn="l"/>
                        </a:tabLst>
                      </a:pPr>
                      <a:r>
                        <a:rPr lang="en-US" sz="1400" noProof="0" dirty="0" smtClean="0">
                          <a:latin typeface="Arial" pitchFamily="34" charset="0"/>
                          <a:ea typeface="Times New Roman"/>
                          <a:cs typeface="Arial" pitchFamily="34" charset="0"/>
                        </a:rPr>
                        <a:t>Continuous</a:t>
                      </a:r>
                      <a:r>
                        <a:rPr lang="en-US" sz="1400" baseline="0" noProof="0" dirty="0" smtClean="0">
                          <a:latin typeface="Arial" pitchFamily="34" charset="0"/>
                          <a:ea typeface="Times New Roman"/>
                          <a:cs typeface="Arial" pitchFamily="34" charset="0"/>
                        </a:rPr>
                        <a:t> audits or follow-up to detect unsafe conditions or actions with immediate feedback for implementing risk control measures.</a:t>
                      </a:r>
                    </a:p>
                    <a:p>
                      <a:pPr marL="95250" lvl="0" indent="-95250" algn="just">
                        <a:spcBef>
                          <a:spcPts val="0"/>
                        </a:spcBef>
                        <a:spcAft>
                          <a:spcPts val="0"/>
                        </a:spcAft>
                        <a:buClr>
                          <a:srgbClr val="000066"/>
                        </a:buClr>
                        <a:buFont typeface="Wingdings" pitchFamily="2" charset="2"/>
                        <a:buChar char="§"/>
                        <a:tabLst>
                          <a:tab pos="95250" algn="l"/>
                        </a:tabLst>
                      </a:pPr>
                      <a:r>
                        <a:rPr lang="en-US" sz="1400" noProof="0" dirty="0" smtClean="0">
                          <a:latin typeface="Arial" pitchFamily="34" charset="0"/>
                          <a:ea typeface="Times New Roman"/>
                          <a:cs typeface="Arial" pitchFamily="34" charset="0"/>
                        </a:rPr>
                        <a:t>Safety meetings for evaluating</a:t>
                      </a:r>
                      <a:r>
                        <a:rPr lang="en-US" sz="1400" baseline="0" noProof="0" dirty="0" smtClean="0">
                          <a:latin typeface="Arial" pitchFamily="34" charset="0"/>
                          <a:ea typeface="Times New Roman"/>
                          <a:cs typeface="Arial" pitchFamily="34" charset="0"/>
                        </a:rPr>
                        <a:t> safety procedures violations and discussing preventive or corrective actions. Workshops on Safe Work</a:t>
                      </a:r>
                      <a:endParaRPr lang="en-US" sz="1400" noProof="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190219" y="966416"/>
          <a:ext cx="8721769" cy="5739548"/>
        </p:xfrm>
        <a:graphic>
          <a:graphicData uri="http://schemas.openxmlformats.org/drawingml/2006/table">
            <a:tbl>
              <a:tblPr firstRow="1" bandRow="1">
                <a:tableStyleId>{6E25E649-3F16-4E02-A733-19D2CDBF48F0}</a:tableStyleId>
              </a:tblPr>
              <a:tblGrid>
                <a:gridCol w="1297387"/>
                <a:gridCol w="7424382"/>
              </a:tblGrid>
              <a:tr h="405548">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2112641">
                <a:tc rowSpan="2">
                  <a:txBody>
                    <a:bodyPr/>
                    <a:lstStyle/>
                    <a:p>
                      <a:pPr algn="ctr">
                        <a:spcAft>
                          <a:spcPts val="0"/>
                        </a:spcAft>
                      </a:pPr>
                      <a:r>
                        <a:rPr lang="en-US" sz="1400" b="1" kern="1200" dirty="0" smtClean="0">
                          <a:solidFill>
                            <a:schemeClr val="dk1"/>
                          </a:solidFill>
                          <a:latin typeface="Arial" pitchFamily="34" charset="0"/>
                          <a:ea typeface="Times New Roman"/>
                          <a:cs typeface="Arial" pitchFamily="34" charset="0"/>
                        </a:rPr>
                        <a:t>PROCESSES UNLIMITED                    </a:t>
                      </a:r>
                      <a:r>
                        <a:rPr lang="en-US" sz="1400" b="1" dirty="0" smtClean="0">
                          <a:latin typeface="Arial" pitchFamily="34" charset="0"/>
                          <a:ea typeface="Times New Roman"/>
                          <a:cs typeface="Arial" pitchFamily="34" charset="0"/>
                        </a:rPr>
                        <a:t>2004 - 2009</a:t>
                      </a:r>
                    </a:p>
                    <a:p>
                      <a:pPr algn="ctr">
                        <a:spcAft>
                          <a:spcPts val="0"/>
                        </a:spcAft>
                      </a:pP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Aft>
                          <a:spcPts val="0"/>
                        </a:spcAft>
                      </a:pPr>
                      <a:r>
                        <a:rPr lang="en-US" sz="1400" b="1" kern="1200" noProof="0" dirty="0" smtClean="0">
                          <a:solidFill>
                            <a:schemeClr val="dk1"/>
                          </a:solidFill>
                          <a:latin typeface="Arial" pitchFamily="34" charset="0"/>
                          <a:ea typeface="Times New Roman"/>
                          <a:cs typeface="Arial" pitchFamily="34" charset="0"/>
                        </a:rPr>
                        <a:t>CONCEPTUAL</a:t>
                      </a:r>
                      <a:r>
                        <a:rPr lang="en-US" sz="1400" b="1" kern="1200" baseline="0" noProof="0" dirty="0" smtClean="0">
                          <a:solidFill>
                            <a:schemeClr val="dk1"/>
                          </a:solidFill>
                          <a:latin typeface="Arial" pitchFamily="34" charset="0"/>
                          <a:ea typeface="Times New Roman"/>
                          <a:cs typeface="Arial" pitchFamily="34" charset="0"/>
                        </a:rPr>
                        <a:t> ENGINEERING </a:t>
                      </a:r>
                      <a:r>
                        <a:rPr lang="en-US" sz="1400" b="1" kern="1200" noProof="0" dirty="0" smtClean="0">
                          <a:solidFill>
                            <a:schemeClr val="dk1"/>
                          </a:solidFill>
                          <a:latin typeface="Arial" pitchFamily="34" charset="0"/>
                          <a:ea typeface="Times New Roman"/>
                          <a:cs typeface="Arial" pitchFamily="34" charset="0"/>
                        </a:rPr>
                        <a:t>AND DEVELOPMENT PLAN</a:t>
                      </a:r>
                      <a:r>
                        <a:rPr lang="en-US" sz="1400" b="1" kern="1200" baseline="0" noProof="0" dirty="0" smtClean="0">
                          <a:solidFill>
                            <a:schemeClr val="dk1"/>
                          </a:solidFill>
                          <a:latin typeface="Arial" pitchFamily="34" charset="0"/>
                          <a:ea typeface="Times New Roman"/>
                          <a:cs typeface="Arial" pitchFamily="34" charset="0"/>
                        </a:rPr>
                        <a:t> FOR THE</a:t>
                      </a:r>
                      <a:r>
                        <a:rPr lang="en-US" sz="1400" b="1" kern="1200" noProof="0" dirty="0" smtClean="0">
                          <a:solidFill>
                            <a:schemeClr val="dk1"/>
                          </a:solidFill>
                          <a:latin typeface="Arial" pitchFamily="34" charset="0"/>
                          <a:ea typeface="Times New Roman"/>
                          <a:cs typeface="Arial" pitchFamily="34" charset="0"/>
                        </a:rPr>
                        <a:t> </a:t>
                      </a:r>
                      <a:r>
                        <a:rPr lang="en-US" sz="1400" b="1" kern="1200" noProof="0" dirty="0">
                          <a:solidFill>
                            <a:schemeClr val="dk1"/>
                          </a:solidFill>
                          <a:latin typeface="Arial" pitchFamily="34" charset="0"/>
                          <a:ea typeface="Times New Roman"/>
                          <a:cs typeface="Arial" pitchFamily="34" charset="0"/>
                        </a:rPr>
                        <a:t>KENTUCKY PILOT </a:t>
                      </a:r>
                      <a:r>
                        <a:rPr lang="en-US" sz="1400" b="1" kern="1200" noProof="0" dirty="0" smtClean="0">
                          <a:solidFill>
                            <a:schemeClr val="dk1"/>
                          </a:solidFill>
                          <a:latin typeface="Arial" pitchFamily="34" charset="0"/>
                          <a:ea typeface="Times New Roman"/>
                          <a:cs typeface="Arial" pitchFamily="34" charset="0"/>
                        </a:rPr>
                        <a:t>EOR PROJECT, 2008.</a:t>
                      </a:r>
                      <a:endParaRPr lang="es-ES" sz="1400" b="1" kern="1200" noProof="0" dirty="0">
                        <a:solidFill>
                          <a:schemeClr val="dk1"/>
                        </a:solidFill>
                        <a:latin typeface="Arial" pitchFamily="34" charset="0"/>
                        <a:ea typeface="Times New Roman"/>
                        <a:cs typeface="Arial" pitchFamily="34" charset="0"/>
                      </a:endParaRPr>
                    </a:p>
                    <a:p>
                      <a:pPr algn="just">
                        <a:spcAft>
                          <a:spcPts val="0"/>
                        </a:spcAft>
                      </a:pPr>
                      <a:r>
                        <a:rPr lang="en-US" sz="1400" b="0" kern="1200" noProof="0" dirty="0" smtClean="0">
                          <a:solidFill>
                            <a:schemeClr val="dk1"/>
                          </a:solidFill>
                          <a:latin typeface="Arial" pitchFamily="34" charset="0"/>
                          <a:ea typeface="Times New Roman"/>
                          <a:cs typeface="Arial" pitchFamily="34" charset="0"/>
                        </a:rPr>
                        <a:t>The conceptual engineering for this project sponsored by Commonwealth Raw Materials, LLC,USA, considered all the surface process equipment and facilities required for water conditioning, steam generation, compressed air supply and production fluids handling upon the following schemes:</a:t>
                      </a:r>
                    </a:p>
                    <a:p>
                      <a:pPr marL="82550" lvl="0" indent="-82550" algn="just">
                        <a:spcAft>
                          <a:spcPts val="0"/>
                        </a:spcAft>
                        <a:buFont typeface="Wingdings"/>
                        <a:buChar char=""/>
                        <a:tabLst>
                          <a:tab pos="-502920" algn="l"/>
                        </a:tabLst>
                      </a:pPr>
                      <a:r>
                        <a:rPr lang="en-US" sz="1400" b="0" kern="1200" noProof="0" dirty="0" smtClean="0">
                          <a:solidFill>
                            <a:schemeClr val="dk1"/>
                          </a:solidFill>
                          <a:latin typeface="Arial" pitchFamily="34" charset="0"/>
                          <a:ea typeface="Times New Roman"/>
                          <a:cs typeface="Arial" pitchFamily="34" charset="0"/>
                        </a:rPr>
                        <a:t>Cycle steam injection considering 3 injection wells with 3-weeks cycles and 6-months production period.</a:t>
                      </a:r>
                    </a:p>
                    <a:p>
                      <a:pPr marL="82550" lvl="0" indent="-82550" algn="just">
                        <a:spcAft>
                          <a:spcPts val="0"/>
                        </a:spcAft>
                        <a:buFont typeface="Wingdings"/>
                        <a:buChar char=""/>
                        <a:tabLst>
                          <a:tab pos="-502920" algn="l"/>
                        </a:tabLst>
                      </a:pPr>
                      <a:r>
                        <a:rPr lang="en-US" sz="1400" b="0" kern="1200" noProof="0" dirty="0" smtClean="0">
                          <a:solidFill>
                            <a:schemeClr val="dk1"/>
                          </a:solidFill>
                          <a:latin typeface="Arial" pitchFamily="34" charset="0"/>
                          <a:ea typeface="Times New Roman"/>
                          <a:cs typeface="Arial" pitchFamily="34" charset="0"/>
                        </a:rPr>
                        <a:t>Continuous steam injection into a 1-2.5 acres reservoir zone through one injector and oil production from in 6 wells forming an hexagonal pattern. The Injection time was 12 month.</a:t>
                      </a:r>
                    </a:p>
                    <a:p>
                      <a:pPr marL="82550" lvl="0" indent="-82550" algn="just">
                        <a:spcAft>
                          <a:spcPts val="0"/>
                        </a:spcAft>
                        <a:buFont typeface="Wingdings"/>
                        <a:buChar char=""/>
                        <a:tabLst>
                          <a:tab pos="-502920" algn="l"/>
                        </a:tabLst>
                      </a:pPr>
                      <a:r>
                        <a:rPr lang="en-US" sz="1400" b="0" kern="1200" noProof="0" dirty="0" smtClean="0">
                          <a:solidFill>
                            <a:schemeClr val="dk1"/>
                          </a:solidFill>
                          <a:latin typeface="Arial" pitchFamily="34" charset="0"/>
                          <a:ea typeface="Times New Roman"/>
                          <a:cs typeface="Arial" pitchFamily="34" charset="0"/>
                        </a:rPr>
                        <a:t>Air injection at 500 psi in a wet in-situ combustion process implemented after the continuous steam injection phase.</a:t>
                      </a:r>
                    </a:p>
                    <a:p>
                      <a:pPr marL="82550" lvl="0" indent="-82550" algn="just">
                        <a:spcAft>
                          <a:spcPts val="0"/>
                        </a:spcAft>
                        <a:buFont typeface="Wingdings"/>
                        <a:buChar char=""/>
                        <a:tabLst>
                          <a:tab pos="-502920" algn="l"/>
                        </a:tabLst>
                      </a:pPr>
                      <a:r>
                        <a:rPr lang="en-US" sz="1400" b="0" kern="1200" noProof="0" dirty="0" smtClean="0">
                          <a:solidFill>
                            <a:schemeClr val="dk1"/>
                          </a:solidFill>
                          <a:latin typeface="Arial" pitchFamily="34" charset="0"/>
                          <a:ea typeface="Times New Roman"/>
                          <a:cs typeface="Arial" pitchFamily="34" charset="0"/>
                        </a:rPr>
                        <a:t>Wellbore Electrical heating to be tested in two wells.</a:t>
                      </a:r>
                      <a:endParaRPr lang="en-US" sz="1400" b="0" kern="1200" noProof="0" dirty="0">
                        <a:solidFill>
                          <a:schemeClr val="dk1"/>
                        </a:solidFill>
                        <a:latin typeface="Arial" pitchFamily="34" charset="0"/>
                        <a:ea typeface="Times New Roman"/>
                        <a:cs typeface="Arial" pitchFamily="34" charset="0"/>
                      </a:endParaRPr>
                    </a:p>
                  </a:txBody>
                  <a:tcPr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2250297">
                <a:tc vMerge="1">
                  <a:txBody>
                    <a:bodyPr/>
                    <a:lstStyle/>
                    <a:p>
                      <a:pPr algn="ctr">
                        <a:spcAft>
                          <a:spcPts val="0"/>
                        </a:spcAft>
                      </a:pPr>
                      <a:endParaRPr lang="es-ES" sz="10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s-VE" sz="1400" b="1" dirty="0" smtClean="0">
                          <a:latin typeface="Arial" pitchFamily="34" charset="0"/>
                          <a:ea typeface="Times New Roman"/>
                          <a:cs typeface="Arial" pitchFamily="34" charset="0"/>
                        </a:rPr>
                        <a:t>TECHNICAL ASSISTANCE THROUGH THE PERSONNEL ASSIGNMENT IN PROU OFFICES AT CALIFORNIA</a:t>
                      </a:r>
                    </a:p>
                    <a:p>
                      <a:pPr algn="just">
                        <a:spcAft>
                          <a:spcPts val="0"/>
                        </a:spcAft>
                      </a:pPr>
                      <a:r>
                        <a:rPr lang="en-US" sz="1400" noProof="0" dirty="0" smtClean="0">
                          <a:latin typeface="Arial" pitchFamily="34" charset="0"/>
                          <a:ea typeface="Times New Roman"/>
                          <a:cs typeface="Arial" pitchFamily="34" charset="0"/>
                        </a:rPr>
                        <a:t>Development</a:t>
                      </a:r>
                      <a:r>
                        <a:rPr lang="en-US" sz="1400" baseline="0" noProof="0" dirty="0" smtClean="0">
                          <a:latin typeface="Arial" pitchFamily="34" charset="0"/>
                          <a:ea typeface="Times New Roman"/>
                          <a:cs typeface="Arial" pitchFamily="34" charset="0"/>
                        </a:rPr>
                        <a:t> of activities related to projects in different phases such as: Process Engineering, Conceptual, Basic and Detailed Engineering; Project Management in Oil &amp; Gas infrastructure projects. Most of the clients were local oil &amp; gas operators in California and Kuwait.</a:t>
                      </a:r>
                    </a:p>
                    <a:p>
                      <a:pPr algn="just">
                        <a:spcAft>
                          <a:spcPts val="0"/>
                        </a:spcAft>
                      </a:pPr>
                      <a:r>
                        <a:rPr lang="en-US" sz="1400" baseline="0" noProof="0" dirty="0" smtClean="0">
                          <a:latin typeface="Arial" pitchFamily="34" charset="0"/>
                          <a:ea typeface="Times New Roman"/>
                          <a:cs typeface="Arial" pitchFamily="34" charset="0"/>
                        </a:rPr>
                        <a:t>Companies. Some of this projects are listed as follows:</a:t>
                      </a:r>
                    </a:p>
                    <a:p>
                      <a:pPr marL="95250" lvl="0" indent="-95250" algn="just">
                        <a:spcBef>
                          <a:spcPts val="0"/>
                        </a:spcBef>
                        <a:spcAft>
                          <a:spcPts val="0"/>
                        </a:spcAft>
                        <a:buClr>
                          <a:srgbClr val="000066"/>
                        </a:buClr>
                        <a:buFont typeface="Wingdings" pitchFamily="2" charset="2"/>
                        <a:buChar char="§"/>
                        <a:tabLst/>
                      </a:pPr>
                      <a:r>
                        <a:rPr lang="en-US" sz="1400" noProof="0" dirty="0" smtClean="0">
                          <a:latin typeface="Arial" pitchFamily="34" charset="0"/>
                          <a:ea typeface="Times New Roman"/>
                          <a:cs typeface="Arial" pitchFamily="34" charset="0"/>
                        </a:rPr>
                        <a:t>Conceptual</a:t>
                      </a:r>
                      <a:r>
                        <a:rPr lang="en-US" sz="1400" baseline="0" noProof="0" dirty="0" smtClean="0">
                          <a:latin typeface="Arial" pitchFamily="34" charset="0"/>
                          <a:ea typeface="Times New Roman"/>
                          <a:cs typeface="Arial" pitchFamily="34" charset="0"/>
                        </a:rPr>
                        <a:t> and Basic Engineering of sour gas handling and treating facilities to be installed on a offshore platform, operated by Plains E&amp;P, California.</a:t>
                      </a:r>
                    </a:p>
                    <a:p>
                      <a:pPr marL="95250" lvl="0" indent="-95250" algn="just">
                        <a:spcBef>
                          <a:spcPts val="0"/>
                        </a:spcBef>
                        <a:spcAft>
                          <a:spcPts val="0"/>
                        </a:spcAft>
                        <a:buClr>
                          <a:srgbClr val="000066"/>
                        </a:buClr>
                        <a:buFont typeface="Wingdings" pitchFamily="2" charset="2"/>
                        <a:buChar char="§"/>
                        <a:tabLst/>
                      </a:pPr>
                      <a:r>
                        <a:rPr lang="en-US" sz="1400" noProof="0" dirty="0" smtClean="0">
                          <a:latin typeface="Arial" pitchFamily="34" charset="0"/>
                          <a:ea typeface="Times New Roman"/>
                          <a:cs typeface="Arial" pitchFamily="34" charset="0"/>
                        </a:rPr>
                        <a:t>Conceptual and Basic Engineering</a:t>
                      </a:r>
                      <a:r>
                        <a:rPr lang="en-US" sz="1400" baseline="0" noProof="0" dirty="0" smtClean="0">
                          <a:latin typeface="Arial" pitchFamily="34" charset="0"/>
                          <a:ea typeface="Times New Roman"/>
                          <a:cs typeface="Arial" pitchFamily="34" charset="0"/>
                        </a:rPr>
                        <a:t> for the </a:t>
                      </a:r>
                      <a:r>
                        <a:rPr lang="en-US" sz="1400" noProof="0" dirty="0" smtClean="0">
                          <a:latin typeface="Arial" pitchFamily="34" charset="0"/>
                          <a:ea typeface="Times New Roman"/>
                          <a:cs typeface="Arial" pitchFamily="34" charset="0"/>
                        </a:rPr>
                        <a:t>Gail Platform Sour Water Treating Facilities, operated by Venoco, California. The project included sea water chemical treating, filtration and pumping at 1,700 psi in a secondary </a:t>
                      </a:r>
                      <a:r>
                        <a:rPr lang="en-US" sz="1400" dirty="0" smtClean="0">
                          <a:latin typeface="Arial" pitchFamily="34" charset="0"/>
                          <a:ea typeface="Times New Roman"/>
                          <a:cs typeface="Arial" pitchFamily="34" charset="0"/>
                        </a:rPr>
                        <a:t>recovery project with a capacity of 4,000 BPD.</a:t>
                      </a:r>
                      <a:endParaRPr lang="es-ES" sz="1400" dirty="0">
                        <a:latin typeface="Arial" pitchFamily="34" charset="0"/>
                        <a:ea typeface="Times New Roman"/>
                        <a:cs typeface="Arial" pitchFamily="34" charset="0"/>
                      </a:endParaRPr>
                    </a:p>
                  </a:txBody>
                  <a:tcPr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95537" y="1050331"/>
          <a:ext cx="8925635" cy="5484993"/>
        </p:xfrm>
        <a:graphic>
          <a:graphicData uri="http://schemas.openxmlformats.org/drawingml/2006/table">
            <a:tbl>
              <a:tblPr firstRow="1" bandRow="1">
                <a:tableStyleId>{6E25E649-3F16-4E02-A733-19D2CDBF48F0}</a:tableStyleId>
              </a:tblPr>
              <a:tblGrid>
                <a:gridCol w="1283890"/>
                <a:gridCol w="7641745"/>
              </a:tblGrid>
              <a:tr h="405548">
                <a:tc>
                  <a:txBody>
                    <a:bodyPr/>
                    <a:lstStyle/>
                    <a:p>
                      <a:pPr marL="0" algn="ctr" defTabSz="914400" rtl="0" eaLnBrk="1" latinLnBrk="0" hangingPunct="1">
                        <a:spcBef>
                          <a:spcPts val="600"/>
                        </a:spcBef>
                        <a:spcAft>
                          <a:spcPts val="600"/>
                        </a:spcAft>
                        <a:tabLst>
                          <a:tab pos="914400" algn="l"/>
                        </a:tabLst>
                      </a:pPr>
                      <a:r>
                        <a:rPr lang="en-US" sz="13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300" b="1" kern="1200" noProof="0" dirty="0" smtClean="0">
                          <a:solidFill>
                            <a:schemeClr val="tx1"/>
                          </a:solidFill>
                          <a:latin typeface="Arial" pitchFamily="34" charset="0"/>
                          <a:ea typeface="+mn-ea"/>
                          <a:cs typeface="Arial" pitchFamily="34" charset="0"/>
                        </a:rPr>
                        <a:t>Project</a:t>
                      </a:r>
                      <a:r>
                        <a:rPr lang="en-US" sz="1300" b="1" kern="1200" baseline="0" noProof="0" dirty="0" smtClean="0">
                          <a:solidFill>
                            <a:schemeClr val="tx1"/>
                          </a:solidFill>
                          <a:latin typeface="Arial" pitchFamily="34" charset="0"/>
                          <a:ea typeface="+mn-ea"/>
                          <a:cs typeface="Arial" pitchFamily="34" charset="0"/>
                        </a:rPr>
                        <a:t> / Scope</a:t>
                      </a:r>
                      <a:endParaRPr lang="en-US" sz="13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2005484">
                <a:tc rowSpan="3">
                  <a:txBody>
                    <a:bodyPr/>
                    <a:lstStyle/>
                    <a:p>
                      <a:pPr algn="ctr">
                        <a:spcBef>
                          <a:spcPts val="0"/>
                        </a:spcBef>
                        <a:spcAft>
                          <a:spcPts val="600"/>
                        </a:spcAft>
                      </a:pPr>
                      <a:r>
                        <a:rPr lang="es-VE" sz="1300" b="1" kern="1200" dirty="0" smtClean="0">
                          <a:solidFill>
                            <a:schemeClr val="dk1"/>
                          </a:solidFill>
                          <a:latin typeface="Arial" pitchFamily="34" charset="0"/>
                          <a:ea typeface="Times New Roman"/>
                          <a:cs typeface="Arial" pitchFamily="34" charset="0"/>
                        </a:rPr>
                        <a:t>RLG Y ASOCIADOS  2006 - 2008</a:t>
                      </a:r>
                    </a:p>
                    <a:p>
                      <a:pPr algn="ctr">
                        <a:spcAft>
                          <a:spcPts val="0"/>
                        </a:spcAft>
                      </a:pPr>
                      <a:endParaRPr lang="es-ES" sz="13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just">
                        <a:spcBef>
                          <a:spcPts val="600"/>
                        </a:spcBef>
                        <a:spcAft>
                          <a:spcPts val="600"/>
                        </a:spcAft>
                      </a:pPr>
                      <a:r>
                        <a:rPr lang="es-ES_tradnl" sz="1300" b="1" kern="1200" dirty="0" smtClean="0">
                          <a:solidFill>
                            <a:schemeClr val="dk1"/>
                          </a:solidFill>
                          <a:latin typeface="Arial" pitchFamily="34" charset="0"/>
                          <a:ea typeface="+mn-ea"/>
                          <a:cs typeface="Arial" pitchFamily="34" charset="0"/>
                        </a:rPr>
                        <a:t>VISUALIZATION</a:t>
                      </a:r>
                      <a:r>
                        <a:rPr lang="es-ES_tradnl" sz="1300" b="1" kern="1200" baseline="0" dirty="0" smtClean="0">
                          <a:solidFill>
                            <a:schemeClr val="dk1"/>
                          </a:solidFill>
                          <a:latin typeface="Arial" pitchFamily="34" charset="0"/>
                          <a:ea typeface="+mn-ea"/>
                          <a:cs typeface="Arial" pitchFamily="34" charset="0"/>
                        </a:rPr>
                        <a:t> AND </a:t>
                      </a:r>
                      <a:r>
                        <a:rPr lang="es-ES_tradnl" sz="1300" b="1" kern="1200" dirty="0" smtClean="0">
                          <a:solidFill>
                            <a:schemeClr val="dk1"/>
                          </a:solidFill>
                          <a:latin typeface="Arial" pitchFamily="34" charset="0"/>
                          <a:ea typeface="+mn-ea"/>
                          <a:cs typeface="Arial" pitchFamily="34" charset="0"/>
                        </a:rPr>
                        <a:t>CONCEPTUALIZATION OF THE</a:t>
                      </a:r>
                      <a:r>
                        <a:rPr lang="es-ES_tradnl" sz="1300" b="1" kern="1200" baseline="0" dirty="0" smtClean="0">
                          <a:solidFill>
                            <a:schemeClr val="dk1"/>
                          </a:solidFill>
                          <a:latin typeface="Arial" pitchFamily="34" charset="0"/>
                          <a:ea typeface="+mn-ea"/>
                          <a:cs typeface="Arial" pitchFamily="34" charset="0"/>
                        </a:rPr>
                        <a:t> NATURAL GAS SUPPLY TO THE CARIBBEAN AND CENTRAL AMERICA REGION</a:t>
                      </a:r>
                      <a:r>
                        <a:rPr lang="es-ES_tradnl" sz="1300" b="1" kern="1200" dirty="0" smtClean="0">
                          <a:solidFill>
                            <a:schemeClr val="dk1"/>
                          </a:solidFill>
                          <a:latin typeface="Arial" pitchFamily="34" charset="0"/>
                          <a:ea typeface="+mn-ea"/>
                          <a:cs typeface="Arial" pitchFamily="34" charset="0"/>
                        </a:rPr>
                        <a:t>,</a:t>
                      </a:r>
                      <a:r>
                        <a:rPr lang="es-ES_tradnl" sz="1300" b="1" kern="1200" baseline="0" dirty="0" smtClean="0">
                          <a:solidFill>
                            <a:schemeClr val="dk1"/>
                          </a:solidFill>
                          <a:latin typeface="Arial" pitchFamily="34" charset="0"/>
                          <a:ea typeface="+mn-ea"/>
                          <a:cs typeface="Arial" pitchFamily="34" charset="0"/>
                        </a:rPr>
                        <a:t> 2008-2009. </a:t>
                      </a:r>
                      <a:r>
                        <a:rPr lang="en-US" sz="1300" kern="1200" noProof="0" dirty="0" smtClean="0">
                          <a:solidFill>
                            <a:schemeClr val="dk1"/>
                          </a:solidFill>
                          <a:latin typeface="Arial" pitchFamily="34" charset="0"/>
                          <a:ea typeface="+mn-ea"/>
                          <a:cs typeface="Arial" pitchFamily="34" charset="0"/>
                        </a:rPr>
                        <a:t>This project</a:t>
                      </a:r>
                      <a:r>
                        <a:rPr lang="en-US" sz="1300" kern="1200" baseline="0" noProof="0" dirty="0" smtClean="0">
                          <a:solidFill>
                            <a:schemeClr val="dk1"/>
                          </a:solidFill>
                          <a:latin typeface="Arial" pitchFamily="34" charset="0"/>
                          <a:ea typeface="+mn-ea"/>
                          <a:cs typeface="Arial" pitchFamily="34" charset="0"/>
                        </a:rPr>
                        <a:t> comprised the technical and economical evaluation of the Compressed Natural Gas (GNC) and/or LNG export options from Venezuela to 14 countries in the referred regions. The scope of the work included the </a:t>
                      </a:r>
                      <a:r>
                        <a:rPr lang="en-US" sz="1300" kern="1200" noProof="0" dirty="0" smtClean="0">
                          <a:solidFill>
                            <a:schemeClr val="dk1"/>
                          </a:solidFill>
                          <a:latin typeface="Arial" pitchFamily="34" charset="0"/>
                          <a:ea typeface="+mn-ea"/>
                          <a:cs typeface="Arial" pitchFamily="34" charset="0"/>
                        </a:rPr>
                        <a:t>evaluation of CNG marine transportation technologies that might be suitable for the supplying gas at distances between 400 and 2500 km, small scale LNG ships and subsea pipelines;</a:t>
                      </a:r>
                      <a:r>
                        <a:rPr lang="en-US" sz="1300" kern="1200" baseline="0" noProof="0" dirty="0" smtClean="0">
                          <a:solidFill>
                            <a:schemeClr val="dk1"/>
                          </a:solidFill>
                          <a:latin typeface="Arial" pitchFamily="34" charset="0"/>
                          <a:ea typeface="+mn-ea"/>
                          <a:cs typeface="Arial" pitchFamily="34" charset="0"/>
                        </a:rPr>
                        <a:t> the design of CNG ships loading and unloading facilities, LNG regasification facilities including FSRU´s, cost estimation and economical evaluation for each case  based upon a economical model that considered  the whole gas supply chain . This project has been sponsored by PDVSA CVP under the Petrocaribe Agreement. A 90 % of the activities were performed by PROYNCA´s personnel. </a:t>
                      </a:r>
                      <a:endParaRPr lang="en-US" sz="1300" noProof="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696521">
                <a:tc vMerge="1">
                  <a:txBody>
                    <a:bodyPr/>
                    <a:lstStyle/>
                    <a:p>
                      <a:endParaRPr lang="en-US"/>
                    </a:p>
                  </a:txBody>
                  <a:tcPr/>
                </a:tc>
                <a:tc>
                  <a:txBody>
                    <a:bodyPr/>
                    <a:lstStyle/>
                    <a:p>
                      <a:pPr marL="0" algn="just" defTabSz="914400" rtl="0" eaLnBrk="1" latinLnBrk="0" hangingPunct="1">
                        <a:spcAft>
                          <a:spcPts val="0"/>
                        </a:spcAft>
                      </a:pPr>
                      <a:r>
                        <a:rPr lang="en-US" sz="1300" b="1" kern="1200" noProof="0" dirty="0" smtClean="0">
                          <a:solidFill>
                            <a:schemeClr val="dk1"/>
                          </a:solidFill>
                          <a:latin typeface="Arial" pitchFamily="34" charset="0"/>
                          <a:ea typeface="Times New Roman"/>
                          <a:cs typeface="Arial" pitchFamily="34" charset="0"/>
                        </a:rPr>
                        <a:t>BASIC AND DETAILED ENGINEERING OF NATURAL GAS FOR VEHICLES (NGV)</a:t>
                      </a:r>
                      <a:r>
                        <a:rPr lang="en-US" sz="1300" b="1" kern="1200" baseline="0" noProof="0" dirty="0" smtClean="0">
                          <a:solidFill>
                            <a:schemeClr val="dk1"/>
                          </a:solidFill>
                          <a:latin typeface="Arial" pitchFamily="34" charset="0"/>
                          <a:ea typeface="Times New Roman"/>
                          <a:cs typeface="Arial" pitchFamily="34" charset="0"/>
                        </a:rPr>
                        <a:t> STATIONS, 2006-2007. </a:t>
                      </a:r>
                      <a:r>
                        <a:rPr lang="en-US" sz="1300" kern="1200" noProof="0" dirty="0" smtClean="0">
                          <a:solidFill>
                            <a:schemeClr val="dk1"/>
                          </a:solidFill>
                          <a:latin typeface="Arial" pitchFamily="34" charset="0"/>
                          <a:ea typeface="Times New Roman"/>
                          <a:cs typeface="Arial" pitchFamily="34" charset="0"/>
                        </a:rPr>
                        <a:t>Development</a:t>
                      </a:r>
                      <a:r>
                        <a:rPr lang="en-US" sz="1300" kern="1200" baseline="0" noProof="0" dirty="0" smtClean="0">
                          <a:solidFill>
                            <a:schemeClr val="dk1"/>
                          </a:solidFill>
                          <a:latin typeface="Arial" pitchFamily="34" charset="0"/>
                          <a:ea typeface="Times New Roman"/>
                          <a:cs typeface="Arial" pitchFamily="34" charset="0"/>
                        </a:rPr>
                        <a:t> of the basic and detailed engineering of 15-NGV supply stations of PDVSA Gas.</a:t>
                      </a:r>
                      <a:endParaRPr lang="es-ES" sz="1300" kern="1200" dirty="0" smtClean="0">
                        <a:solidFill>
                          <a:schemeClr val="dk1"/>
                        </a:solidFill>
                        <a:latin typeface="Arial" pitchFamily="34" charset="0"/>
                        <a:ea typeface="+mn-ea"/>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r h="2196719">
                <a:tc vMerge="1">
                  <a:txBody>
                    <a:bodyPr/>
                    <a:lstStyle/>
                    <a:p>
                      <a:pPr algn="ctr">
                        <a:spcAft>
                          <a:spcPts val="0"/>
                        </a:spcAf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ES_tradnl" sz="1300" b="1" kern="1200" baseline="0" dirty="0" smtClean="0">
                          <a:solidFill>
                            <a:schemeClr val="dk1"/>
                          </a:solidFill>
                          <a:latin typeface="Arial" pitchFamily="34" charset="0"/>
                          <a:ea typeface="+mn-ea"/>
                          <a:cs typeface="Arial" pitchFamily="34" charset="0"/>
                        </a:rPr>
                        <a:t>VISUALIZATION OF </a:t>
                      </a:r>
                      <a:r>
                        <a:rPr lang="es-ES_tradnl" sz="1300" b="1" kern="1200" dirty="0" smtClean="0">
                          <a:solidFill>
                            <a:schemeClr val="dk1"/>
                          </a:solidFill>
                          <a:latin typeface="Arial" pitchFamily="34" charset="0"/>
                          <a:ea typeface="+mn-ea"/>
                          <a:cs typeface="Arial" pitchFamily="34" charset="0"/>
                        </a:rPr>
                        <a:t>GASODUCTO</a:t>
                      </a:r>
                      <a:r>
                        <a:rPr lang="es-ES_tradnl" sz="1300" b="1" kern="1200" baseline="0" dirty="0" smtClean="0">
                          <a:solidFill>
                            <a:schemeClr val="dk1"/>
                          </a:solidFill>
                          <a:latin typeface="Arial" pitchFamily="34" charset="0"/>
                          <a:ea typeface="+mn-ea"/>
                          <a:cs typeface="Arial" pitchFamily="34" charset="0"/>
                        </a:rPr>
                        <a:t> DEL SUR PROJECT, 2006-2007. </a:t>
                      </a:r>
                      <a:r>
                        <a:rPr lang="en-US" sz="1300" kern="1200" noProof="0" dirty="0" smtClean="0">
                          <a:solidFill>
                            <a:schemeClr val="dk1"/>
                          </a:solidFill>
                          <a:latin typeface="Arial" pitchFamily="34" charset="0"/>
                          <a:ea typeface="+mn-ea"/>
                          <a:cs typeface="Arial" pitchFamily="34" charset="0"/>
                        </a:rPr>
                        <a:t>Th</a:t>
                      </a:r>
                      <a:r>
                        <a:rPr lang="en-US" sz="1300" kern="1200" baseline="0" noProof="0" dirty="0" smtClean="0">
                          <a:solidFill>
                            <a:schemeClr val="dk1"/>
                          </a:solidFill>
                          <a:latin typeface="Arial" pitchFamily="34" charset="0"/>
                          <a:ea typeface="+mn-ea"/>
                          <a:cs typeface="Arial" pitchFamily="34" charset="0"/>
                        </a:rPr>
                        <a:t>e visualization of this project was carried out in two steps:</a:t>
                      </a:r>
                      <a:endParaRPr lang="en-US" sz="1300" kern="1200" noProof="0" dirty="0" smtClean="0">
                        <a:solidFill>
                          <a:schemeClr val="dk1"/>
                        </a:solidFill>
                        <a:latin typeface="Arial" pitchFamily="34" charset="0"/>
                        <a:ea typeface="+mn-ea"/>
                        <a:cs typeface="Arial" pitchFamily="34" charset="0"/>
                      </a:endParaRPr>
                    </a:p>
                    <a:p>
                      <a:pPr marL="82550" lvl="0" indent="-82550" algn="just" defTabSz="914400" rtl="0" eaLnBrk="1" latinLnBrk="0" hangingPunct="1">
                        <a:spcAft>
                          <a:spcPts val="0"/>
                        </a:spcAft>
                        <a:buClr>
                          <a:schemeClr val="tx2">
                            <a:lumMod val="50000"/>
                          </a:schemeClr>
                        </a:buClr>
                        <a:buFont typeface="Wingdings" pitchFamily="2" charset="2"/>
                        <a:buChar char="§"/>
                        <a:tabLst>
                          <a:tab pos="82550" algn="l"/>
                        </a:tabLst>
                      </a:pPr>
                      <a:r>
                        <a:rPr lang="en-US" sz="1300" kern="1200" noProof="0" dirty="0" smtClean="0">
                          <a:solidFill>
                            <a:schemeClr val="dk1"/>
                          </a:solidFill>
                          <a:latin typeface="Arial" pitchFamily="34" charset="0"/>
                          <a:ea typeface="+mn-ea"/>
                          <a:cs typeface="Arial" pitchFamily="34" charset="0"/>
                        </a:rPr>
                        <a:t>The first step, was</a:t>
                      </a:r>
                      <a:r>
                        <a:rPr lang="en-US" sz="1300" kern="1200" baseline="0" noProof="0" dirty="0" smtClean="0">
                          <a:solidFill>
                            <a:schemeClr val="dk1"/>
                          </a:solidFill>
                          <a:latin typeface="Arial" pitchFamily="34" charset="0"/>
                          <a:ea typeface="+mn-ea"/>
                          <a:cs typeface="Arial" pitchFamily="34" charset="0"/>
                        </a:rPr>
                        <a:t> the v</a:t>
                      </a:r>
                      <a:r>
                        <a:rPr lang="en-US" sz="1300" kern="1200" noProof="0" dirty="0" smtClean="0">
                          <a:solidFill>
                            <a:schemeClr val="dk1"/>
                          </a:solidFill>
                          <a:latin typeface="Arial" pitchFamily="34" charset="0"/>
                          <a:ea typeface="+mn-ea"/>
                          <a:cs typeface="Arial" pitchFamily="34" charset="0"/>
                        </a:rPr>
                        <a:t>isualization study for the 960</a:t>
                      </a:r>
                      <a:r>
                        <a:rPr lang="en-US" sz="1300" kern="1200" baseline="0" noProof="0" dirty="0" smtClean="0">
                          <a:solidFill>
                            <a:schemeClr val="dk1"/>
                          </a:solidFill>
                          <a:latin typeface="Arial" pitchFamily="34" charset="0"/>
                          <a:ea typeface="+mn-ea"/>
                          <a:cs typeface="Arial" pitchFamily="34" charset="0"/>
                        </a:rPr>
                        <a:t> km - </a:t>
                      </a:r>
                      <a:r>
                        <a:rPr lang="en-US" sz="1300" kern="1200" noProof="0" dirty="0" smtClean="0">
                          <a:solidFill>
                            <a:schemeClr val="dk1"/>
                          </a:solidFill>
                          <a:latin typeface="Arial" pitchFamily="34" charset="0"/>
                          <a:ea typeface="+mn-ea"/>
                          <a:cs typeface="Arial" pitchFamily="34" charset="0"/>
                        </a:rPr>
                        <a:t>Venezuelan Section of the</a:t>
                      </a:r>
                      <a:r>
                        <a:rPr lang="en-US" sz="1300" kern="1200" baseline="0" noProof="0" dirty="0" smtClean="0">
                          <a:solidFill>
                            <a:schemeClr val="dk1"/>
                          </a:solidFill>
                          <a:latin typeface="Arial" pitchFamily="34" charset="0"/>
                          <a:ea typeface="+mn-ea"/>
                          <a:cs typeface="Arial" pitchFamily="34" charset="0"/>
                        </a:rPr>
                        <a:t> project that comprises an onshore gas pipeline from NE Venezuela to NE Brazil, along a 7,000+ km route, for transporting between 1,800 and 3,500 MMSCFD. </a:t>
                      </a:r>
                      <a:r>
                        <a:rPr lang="en-US" sz="1300" kern="1200" noProof="0" dirty="0" smtClean="0">
                          <a:solidFill>
                            <a:schemeClr val="dk1"/>
                          </a:solidFill>
                          <a:latin typeface="Arial" pitchFamily="34" charset="0"/>
                          <a:ea typeface="+mn-ea"/>
                          <a:cs typeface="Arial" pitchFamily="34" charset="0"/>
                        </a:rPr>
                        <a:t>The activities developed by PROYNCA comprised: preliminary pipeline route evaluation and selection, hydraulic simulations, evaluation of pipeline configuration options, pipeline and gas compression plants design, cost estimation</a:t>
                      </a:r>
                      <a:r>
                        <a:rPr lang="en-US" sz="1300" kern="1200" baseline="0" noProof="0" dirty="0" smtClean="0">
                          <a:solidFill>
                            <a:schemeClr val="dk1"/>
                          </a:solidFill>
                          <a:latin typeface="Arial" pitchFamily="34" charset="0"/>
                          <a:ea typeface="+mn-ea"/>
                          <a:cs typeface="Arial" pitchFamily="34" charset="0"/>
                        </a:rPr>
                        <a:t>, </a:t>
                      </a:r>
                      <a:r>
                        <a:rPr lang="en-US" sz="1300" kern="1200" noProof="0" dirty="0" smtClean="0">
                          <a:solidFill>
                            <a:schemeClr val="dk1"/>
                          </a:solidFill>
                          <a:latin typeface="Arial" pitchFamily="34" charset="0"/>
                          <a:ea typeface="+mn-ea"/>
                          <a:cs typeface="Arial" pitchFamily="34" charset="0"/>
                        </a:rPr>
                        <a:t>“J” curves elaboration,</a:t>
                      </a:r>
                      <a:r>
                        <a:rPr lang="en-US" sz="1300" kern="1200" baseline="0" noProof="0" dirty="0" smtClean="0">
                          <a:solidFill>
                            <a:schemeClr val="dk1"/>
                          </a:solidFill>
                          <a:latin typeface="Arial" pitchFamily="34" charset="0"/>
                          <a:ea typeface="+mn-ea"/>
                          <a:cs typeface="Arial" pitchFamily="34" charset="0"/>
                        </a:rPr>
                        <a:t> PHA analysis and project execution plan. The project sponsor was PDVSA Gas </a:t>
                      </a:r>
                    </a:p>
                    <a:p>
                      <a:pPr marL="82550" lvl="0" indent="-82550" algn="just" defTabSz="914400" rtl="0" eaLnBrk="1" latinLnBrk="0" hangingPunct="1">
                        <a:spcAft>
                          <a:spcPts val="0"/>
                        </a:spcAft>
                        <a:buClr>
                          <a:schemeClr val="tx2">
                            <a:lumMod val="50000"/>
                          </a:schemeClr>
                        </a:buClr>
                        <a:buFont typeface="Wingdings" pitchFamily="2" charset="2"/>
                        <a:buChar char="§"/>
                        <a:tabLst>
                          <a:tab pos="82550" algn="l"/>
                        </a:tabLst>
                      </a:pPr>
                      <a:r>
                        <a:rPr lang="en-US" sz="1300" kern="1200" baseline="0" noProof="0" dirty="0" smtClean="0">
                          <a:solidFill>
                            <a:schemeClr val="dk1"/>
                          </a:solidFill>
                          <a:latin typeface="Arial" pitchFamily="34" charset="0"/>
                          <a:ea typeface="+mn-ea"/>
                          <a:cs typeface="Arial" pitchFamily="34" charset="0"/>
                        </a:rPr>
                        <a:t>The second step embraced the whole system from NE Venezuela to NE Brazil, but in addition to the activities before mentioned, the project scope considered the evaluation of  several routes in Brazil territory, and a more comprehensive project risk analysis. The results were shared and evaluated with </a:t>
                      </a:r>
                      <a:r>
                        <a:rPr lang="en-US" sz="1300" kern="1200" baseline="0" noProof="0" dirty="0" err="1" smtClean="0">
                          <a:solidFill>
                            <a:schemeClr val="dk1"/>
                          </a:solidFill>
                          <a:latin typeface="Arial" pitchFamily="34" charset="0"/>
                          <a:ea typeface="+mn-ea"/>
                          <a:cs typeface="Arial" pitchFamily="34" charset="0"/>
                        </a:rPr>
                        <a:t>Petrobras</a:t>
                      </a:r>
                      <a:r>
                        <a:rPr lang="en-US" sz="1300" kern="1200" baseline="0" dirty="0" smtClean="0">
                          <a:solidFill>
                            <a:schemeClr val="dk1"/>
                          </a:solidFill>
                          <a:latin typeface="Arial" pitchFamily="34" charset="0"/>
                          <a:ea typeface="+mn-ea"/>
                          <a:cs typeface="Arial" pitchFamily="34" charset="0"/>
                        </a:rPr>
                        <a:t>. The sponsor was PDVSA CVP.</a:t>
                      </a:r>
                      <a:endParaRPr lang="es-ES" sz="1300" kern="1200" dirty="0" smtClean="0">
                        <a:solidFill>
                          <a:schemeClr val="dk1"/>
                        </a:solidFill>
                        <a:latin typeface="Arial" pitchFamily="34" charset="0"/>
                        <a:ea typeface="+mn-ea"/>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54592" y="1214099"/>
          <a:ext cx="9021170" cy="5197114"/>
        </p:xfrm>
        <a:graphic>
          <a:graphicData uri="http://schemas.openxmlformats.org/drawingml/2006/table">
            <a:tbl>
              <a:tblPr firstRow="1" bandRow="1">
                <a:tableStyleId>{6E25E649-3F16-4E02-A733-19D2CDBF48F0}</a:tableStyleId>
              </a:tblPr>
              <a:tblGrid>
                <a:gridCol w="1392072"/>
                <a:gridCol w="7629098"/>
              </a:tblGrid>
              <a:tr h="453755">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778550">
                <a:tc rowSpan="5">
                  <a:txBody>
                    <a:bodyPr/>
                    <a:lstStyle/>
                    <a:p>
                      <a:pPr algn="ctr">
                        <a:spcBef>
                          <a:spcPts val="600"/>
                        </a:spcBef>
                        <a:spcAft>
                          <a:spcPts val="0"/>
                        </a:spcAft>
                        <a:tabLst>
                          <a:tab pos="914400" algn="l"/>
                        </a:tabLst>
                      </a:pPr>
                      <a:r>
                        <a:rPr lang="es-VE" sz="1400" b="1" dirty="0" smtClean="0">
                          <a:latin typeface="Arial"/>
                          <a:ea typeface="Times New Roman"/>
                        </a:rPr>
                        <a:t>BRITISH PETROLEUM  DE VENEZUELA</a:t>
                      </a:r>
                    </a:p>
                    <a:p>
                      <a:pPr algn="ctr">
                        <a:spcBef>
                          <a:spcPts val="600"/>
                        </a:spcBef>
                        <a:spcAft>
                          <a:spcPts val="0"/>
                        </a:spcAft>
                        <a:tabLst>
                          <a:tab pos="914400" algn="l"/>
                        </a:tabLst>
                      </a:pPr>
                      <a:r>
                        <a:rPr lang="es-VE" sz="1400" b="1" dirty="0" smtClean="0">
                          <a:latin typeface="Arial"/>
                          <a:ea typeface="Times New Roman"/>
                        </a:rPr>
                        <a:t>Venezuela</a:t>
                      </a:r>
                    </a:p>
                    <a:p>
                      <a:pPr algn="ctr">
                        <a:spcBef>
                          <a:spcPts val="600"/>
                        </a:spcBef>
                        <a:spcAft>
                          <a:spcPts val="0"/>
                        </a:spcAft>
                        <a:tabLst>
                          <a:tab pos="914400" algn="l"/>
                        </a:tabLst>
                      </a:pPr>
                      <a:r>
                        <a:rPr lang="es-VE" sz="1400" b="1" dirty="0" smtClean="0">
                          <a:latin typeface="Arial"/>
                          <a:ea typeface="Times New Roman"/>
                        </a:rPr>
                        <a:t>2004- 2005</a:t>
                      </a:r>
                      <a:endParaRPr lang="es-ES" sz="1400" dirty="0">
                        <a:latin typeface="Times New Roman"/>
                        <a:ea typeface="Times New Roman"/>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dk1"/>
                          </a:solidFill>
                          <a:latin typeface="Arial" pitchFamily="34" charset="0"/>
                          <a:ea typeface="Times New Roman"/>
                          <a:cs typeface="Arial" pitchFamily="34" charset="0"/>
                        </a:rPr>
                        <a:t>DETAILED ENGINEERING</a:t>
                      </a:r>
                      <a:r>
                        <a:rPr lang="en-US" sz="1400" b="1" kern="1200" baseline="0" dirty="0" smtClean="0">
                          <a:solidFill>
                            <a:schemeClr val="dk1"/>
                          </a:solidFill>
                          <a:latin typeface="Arial" pitchFamily="34" charset="0"/>
                          <a:ea typeface="Times New Roman"/>
                          <a:cs typeface="Arial" pitchFamily="34" charset="0"/>
                        </a:rPr>
                        <a:t> FOR INSTALLING ROTAFLEX AND TRIPLEX PUMPS IN WELLS OF THE DZO FIELD (2005). </a:t>
                      </a:r>
                      <a:r>
                        <a:rPr lang="en-US" sz="1400" b="0" kern="1200" baseline="0" dirty="0" smtClean="0">
                          <a:solidFill>
                            <a:schemeClr val="dk1"/>
                          </a:solidFill>
                          <a:latin typeface="Arial" pitchFamily="34" charset="0"/>
                          <a:ea typeface="Times New Roman"/>
                          <a:cs typeface="Arial" pitchFamily="34" charset="0"/>
                        </a:rPr>
                        <a:t>Work involved process, mechanical, electrical, I &amp; C, civil and cost estimation disciplines.</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857256">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s-VE" sz="1400" b="1" dirty="0" smtClean="0">
                          <a:latin typeface="Arial" pitchFamily="34" charset="0"/>
                          <a:ea typeface="Times New Roman"/>
                          <a:cs typeface="Arial" pitchFamily="34" charset="0"/>
                        </a:rPr>
                        <a:t>DETAILED ENGINEERING FOR THE PRODUCTION METHOD</a:t>
                      </a:r>
                      <a:r>
                        <a:rPr lang="es-VE" sz="1400" b="1" baseline="0" dirty="0" smtClean="0">
                          <a:latin typeface="Arial" pitchFamily="34" charset="0"/>
                          <a:ea typeface="Times New Roman"/>
                          <a:cs typeface="Arial" pitchFamily="34" charset="0"/>
                        </a:rPr>
                        <a:t> CHANGE IN THE ALTURITAS-45 AND ALPUF-10 WELLS, AT THE ALTURITAS AND ALPUF FIELDS (2005)</a:t>
                      </a:r>
                      <a:r>
                        <a:rPr lang="es-VE" sz="1400" b="1" dirty="0" smtClean="0">
                          <a:latin typeface="Arial" pitchFamily="34" charset="0"/>
                          <a:ea typeface="Times New Roman"/>
                          <a:cs typeface="Arial" pitchFamily="34" charset="0"/>
                        </a:rPr>
                        <a:t>. </a:t>
                      </a:r>
                      <a:r>
                        <a:rPr lang="en-US" sz="1400" b="0" kern="1200" baseline="0" dirty="0" smtClean="0">
                          <a:solidFill>
                            <a:schemeClr val="dk1"/>
                          </a:solidFill>
                          <a:latin typeface="Arial" pitchFamily="34" charset="0"/>
                          <a:ea typeface="Times New Roman"/>
                          <a:cs typeface="Arial" pitchFamily="34" charset="0"/>
                        </a:rPr>
                        <a:t>Work involved process, mechanical, electrical, I &amp; C, civil and cost estimation disciplines.</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r h="914400">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Aft>
                          <a:spcPts val="0"/>
                        </a:spcAft>
                      </a:pPr>
                      <a:r>
                        <a:rPr lang="es-VE" sz="1400" b="1" kern="1200" dirty="0" smtClean="0">
                          <a:solidFill>
                            <a:schemeClr val="dk1"/>
                          </a:solidFill>
                          <a:latin typeface="Arial" pitchFamily="34" charset="0"/>
                          <a:ea typeface="Times New Roman"/>
                          <a:cs typeface="Arial" pitchFamily="34" charset="0"/>
                        </a:rPr>
                        <a:t>PROCESS SAFETY AUDIT IN THE URDANETA –GARCIA AND DZO FIELDS PROCESS FACILITIES (2005). </a:t>
                      </a:r>
                      <a:r>
                        <a:rPr lang="es-VE" sz="1400" kern="1200" dirty="0" smtClean="0">
                          <a:solidFill>
                            <a:schemeClr val="dk1"/>
                          </a:solidFill>
                          <a:latin typeface="Arial" pitchFamily="34" charset="0"/>
                          <a:ea typeface="Times New Roman"/>
                          <a:cs typeface="Arial" pitchFamily="34" charset="0"/>
                        </a:rPr>
                        <a:t>A </a:t>
                      </a:r>
                      <a:r>
                        <a:rPr lang="en-US" sz="1400" kern="1200" dirty="0" smtClean="0">
                          <a:solidFill>
                            <a:schemeClr val="dk1"/>
                          </a:solidFill>
                          <a:latin typeface="Arial" pitchFamily="34" charset="0"/>
                          <a:ea typeface="Times New Roman"/>
                          <a:cs typeface="Arial" pitchFamily="34" charset="0"/>
                        </a:rPr>
                        <a:t>Technical Audit was conducted over</a:t>
                      </a:r>
                      <a:r>
                        <a:rPr lang="en-US" sz="1400" kern="1200" baseline="0" dirty="0" smtClean="0">
                          <a:solidFill>
                            <a:schemeClr val="dk1"/>
                          </a:solidFill>
                          <a:latin typeface="Arial" pitchFamily="34" charset="0"/>
                          <a:ea typeface="Times New Roman"/>
                          <a:cs typeface="Arial" pitchFamily="34" charset="0"/>
                        </a:rPr>
                        <a:t> the </a:t>
                      </a:r>
                      <a:r>
                        <a:rPr lang="en-US" sz="1400" kern="1200" dirty="0" smtClean="0">
                          <a:solidFill>
                            <a:schemeClr val="dk1"/>
                          </a:solidFill>
                          <a:latin typeface="Arial" pitchFamily="34" charset="0"/>
                          <a:ea typeface="Times New Roman"/>
                          <a:cs typeface="Arial" pitchFamily="34" charset="0"/>
                        </a:rPr>
                        <a:t>Process Safety Procedures for the Crude Oil and Water Treatment Facilities at DZO </a:t>
                      </a:r>
                      <a:r>
                        <a:rPr lang="en-US" sz="1400" kern="1200" baseline="0" dirty="0" smtClean="0">
                          <a:solidFill>
                            <a:schemeClr val="dk1"/>
                          </a:solidFill>
                          <a:latin typeface="Arial" pitchFamily="34" charset="0"/>
                          <a:ea typeface="Times New Roman"/>
                          <a:cs typeface="Arial" pitchFamily="34" charset="0"/>
                        </a:rPr>
                        <a:t>and  the Urdaneta –Garcia fields, where sour crude oil is produced.</a:t>
                      </a:r>
                      <a:endParaRPr lang="es-ES" sz="1400" kern="1200" dirty="0">
                        <a:solidFill>
                          <a:schemeClr val="dk1"/>
                        </a:solidFill>
                        <a:latin typeface="Arial" pitchFamily="34" charset="0"/>
                        <a:ea typeface="Times New Roman"/>
                        <a:cs typeface="Arial" pitchFamily="34" charset="0"/>
                      </a:endParaRPr>
                    </a:p>
                  </a:txBody>
                  <a:tcPr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noFill/>
                  </a:tcPr>
                </a:tc>
              </a:tr>
              <a:tr h="1228740">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s-VE" sz="1400" b="1" kern="1200" dirty="0" smtClean="0">
                          <a:solidFill>
                            <a:schemeClr val="dk1"/>
                          </a:solidFill>
                          <a:latin typeface="Arial" pitchFamily="34" charset="0"/>
                          <a:ea typeface="Times New Roman"/>
                          <a:cs typeface="Arial" pitchFamily="34" charset="0"/>
                        </a:rPr>
                        <a:t>TECHNICAL AUDIT ON THE FULFILLING DEGREE OF THE PROCES SAFETY SYSTEM AND INTEGRITY VARIABLE AT THE DZO FIELD, ALTURITAS II (2004)</a:t>
                      </a:r>
                    </a:p>
                    <a:p>
                      <a:pPr algn="just">
                        <a:spcAft>
                          <a:spcPts val="0"/>
                        </a:spcAft>
                      </a:pPr>
                      <a:r>
                        <a:rPr lang="en-US" sz="1400" kern="1200" noProof="0" dirty="0" smtClean="0">
                          <a:solidFill>
                            <a:schemeClr val="dk1"/>
                          </a:solidFill>
                          <a:latin typeface="Arial" pitchFamily="34" charset="0"/>
                          <a:ea typeface="Times New Roman"/>
                          <a:cs typeface="Arial" pitchFamily="34" charset="0"/>
                        </a:rPr>
                        <a:t>Elaboration of descriptors matrix by standard elements, to evaluate the Safety Management accomplishment. Determination of the personnel knowledge level and diagnostics of Breaches,  Strengths and Weaknesses of the Integrity Management System.</a:t>
                      </a:r>
                    </a:p>
                  </a:txBody>
                  <a:tcPr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rgbClr val="E0F7FC"/>
                    </a:solidFill>
                  </a:tcPr>
                </a:tc>
              </a:tr>
              <a:tr h="964413">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n-US" sz="1400" b="1" kern="1200" noProof="0" dirty="0" smtClean="0">
                          <a:solidFill>
                            <a:schemeClr val="dk1"/>
                          </a:solidFill>
                          <a:latin typeface="Arial" pitchFamily="34" charset="0"/>
                          <a:ea typeface="Times New Roman"/>
                          <a:cs typeface="Arial" pitchFamily="34" charset="0"/>
                        </a:rPr>
                        <a:t>TECHNICAL ASSISTANCE IN THE CONSTRUCTION OF A VRU IN THE BOQUERON COMPRESION PLANT (2005). </a:t>
                      </a:r>
                      <a:r>
                        <a:rPr lang="en-US" sz="1400" kern="1200" noProof="0" dirty="0" smtClean="0">
                          <a:solidFill>
                            <a:schemeClr val="dk1"/>
                          </a:solidFill>
                          <a:latin typeface="Arial" pitchFamily="34" charset="0"/>
                          <a:ea typeface="Times New Roman"/>
                          <a:cs typeface="Arial" pitchFamily="34" charset="0"/>
                        </a:rPr>
                        <a:t>Scope</a:t>
                      </a:r>
                      <a:r>
                        <a:rPr lang="en-US" sz="1400" kern="1200" baseline="0" noProof="0" dirty="0" smtClean="0">
                          <a:solidFill>
                            <a:schemeClr val="dk1"/>
                          </a:solidFill>
                          <a:latin typeface="Arial" pitchFamily="34" charset="0"/>
                          <a:ea typeface="Times New Roman"/>
                          <a:cs typeface="Arial" pitchFamily="34" charset="0"/>
                        </a:rPr>
                        <a:t> of work</a:t>
                      </a:r>
                      <a:r>
                        <a:rPr lang="en-US" sz="1400" kern="1200" noProof="0" dirty="0" smtClean="0">
                          <a:solidFill>
                            <a:schemeClr val="dk1"/>
                          </a:solidFill>
                          <a:latin typeface="Arial" pitchFamily="34" charset="0"/>
                          <a:ea typeface="Times New Roman"/>
                          <a:cs typeface="Arial" pitchFamily="34" charset="0"/>
                        </a:rPr>
                        <a:t> included management, coordination and technical assistance for construction, determination of the gas cooling capacity and personnel training on the operation and maintenance of the plant/system</a:t>
                      </a:r>
                    </a:p>
                  </a:txBody>
                  <a:tcPr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95536" y="1038233"/>
          <a:ext cx="8884693" cy="5571926"/>
        </p:xfrm>
        <a:graphic>
          <a:graphicData uri="http://schemas.openxmlformats.org/drawingml/2006/table">
            <a:tbl>
              <a:tblPr firstRow="1" bandRow="1">
                <a:tableStyleId>{6E25E649-3F16-4E02-A733-19D2CDBF48F0}</a:tableStyleId>
              </a:tblPr>
              <a:tblGrid>
                <a:gridCol w="1523684"/>
                <a:gridCol w="7361009"/>
              </a:tblGrid>
              <a:tr h="367943">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3564632">
                <a:tc>
                  <a:txBody>
                    <a:bodyPr/>
                    <a:lstStyle/>
                    <a:p>
                      <a:pPr algn="ctr">
                        <a:spcAft>
                          <a:spcPts val="0"/>
                        </a:spcAft>
                      </a:pPr>
                      <a:endParaRPr lang="es-ES" sz="1400" dirty="0">
                        <a:latin typeface="Arial" pitchFamily="34" charset="0"/>
                        <a:ea typeface="Times New Roman"/>
                        <a:cs typeface="Arial" pitchFamily="34" charset="0"/>
                      </a:endParaRPr>
                    </a:p>
                    <a:p>
                      <a:pPr algn="ctr">
                        <a:spcAft>
                          <a:spcPts val="0"/>
                        </a:spcAft>
                      </a:pPr>
                      <a:r>
                        <a:rPr lang="es-VE" sz="1400" b="1" dirty="0" smtClean="0">
                          <a:latin typeface="Arial" pitchFamily="34" charset="0"/>
                          <a:ea typeface="Times New Roman"/>
                          <a:cs typeface="Arial" pitchFamily="34" charset="0"/>
                        </a:rPr>
                        <a:t>ENI </a:t>
                      </a:r>
                      <a:r>
                        <a:rPr lang="es-VE" sz="1400" b="1" baseline="0" dirty="0" smtClean="0">
                          <a:latin typeface="Arial" pitchFamily="34" charset="0"/>
                          <a:ea typeface="Times New Roman"/>
                          <a:cs typeface="Arial" pitchFamily="34" charset="0"/>
                        </a:rPr>
                        <a:t> DACION</a:t>
                      </a:r>
                      <a:r>
                        <a:rPr lang="es-VE" sz="1400" b="1" dirty="0" smtClean="0">
                          <a:latin typeface="Arial" pitchFamily="34" charset="0"/>
                          <a:ea typeface="Times New Roman"/>
                          <a:cs typeface="Arial" pitchFamily="34" charset="0"/>
                        </a:rPr>
                        <a:t>, VENEZUELA</a:t>
                      </a:r>
                      <a:endParaRPr lang="es-ES" sz="1400" dirty="0">
                        <a:latin typeface="Arial" pitchFamily="34" charset="0"/>
                        <a:ea typeface="Times New Roman"/>
                        <a:cs typeface="Arial" pitchFamily="34" charset="0"/>
                      </a:endParaRPr>
                    </a:p>
                    <a:p>
                      <a:pPr algn="ctr">
                        <a:spcAft>
                          <a:spcPts val="0"/>
                        </a:spcAft>
                      </a:pPr>
                      <a:r>
                        <a:rPr lang="es-VE" sz="1400" b="1" dirty="0" smtClean="0">
                          <a:latin typeface="Arial" pitchFamily="34" charset="0"/>
                          <a:ea typeface="Times New Roman"/>
                          <a:cs typeface="Arial" pitchFamily="34" charset="0"/>
                        </a:rPr>
                        <a:t>2004-2006</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algn="just">
                        <a:spcAft>
                          <a:spcPts val="0"/>
                        </a:spcAft>
                      </a:pPr>
                      <a:r>
                        <a:rPr lang="es-VE" sz="1400" b="1" dirty="0" smtClean="0">
                          <a:latin typeface="Arial" pitchFamily="34" charset="0"/>
                          <a:ea typeface="Times New Roman"/>
                          <a:cs typeface="Arial" pitchFamily="34" charset="0"/>
                        </a:rPr>
                        <a:t>TECHNICAL</a:t>
                      </a:r>
                      <a:r>
                        <a:rPr lang="es-VE" sz="1400" b="1" baseline="0" dirty="0" smtClean="0">
                          <a:latin typeface="Arial" pitchFamily="34" charset="0"/>
                          <a:ea typeface="Times New Roman"/>
                          <a:cs typeface="Arial" pitchFamily="34" charset="0"/>
                        </a:rPr>
                        <a:t> ASSISTANCE THROUGH PERSONNEL ASSIGNMENT TO ENI DACION FACILITIES IN DACION FIELD. </a:t>
                      </a:r>
                      <a:r>
                        <a:rPr lang="en-US" sz="1400" kern="1200" dirty="0" smtClean="0">
                          <a:solidFill>
                            <a:schemeClr val="dk1"/>
                          </a:solidFill>
                          <a:latin typeface="Arial" pitchFamily="34" charset="0"/>
                          <a:ea typeface="Times New Roman"/>
                          <a:cs typeface="Arial" pitchFamily="34" charset="0"/>
                        </a:rPr>
                        <a:t>Specialized Technical Assistance during the Commissioning, Start-Up and Plant Performance Tests of Oil and Gas Production and Treating Facilities which comprises Gas Compression &amp; Dehydration Plants, Oil Treating Units, VRU’s, and pumping systems, at </a:t>
                      </a:r>
                      <a:r>
                        <a:rPr lang="en-US" sz="1400" kern="1200" dirty="0" err="1" smtClean="0">
                          <a:solidFill>
                            <a:schemeClr val="dk1"/>
                          </a:solidFill>
                          <a:latin typeface="Arial" pitchFamily="34" charset="0"/>
                          <a:ea typeface="Times New Roman"/>
                          <a:cs typeface="Arial" pitchFamily="34" charset="0"/>
                        </a:rPr>
                        <a:t>Dacion</a:t>
                      </a:r>
                      <a:r>
                        <a:rPr lang="en-US" sz="1400" kern="1200" dirty="0" smtClean="0">
                          <a:solidFill>
                            <a:schemeClr val="dk1"/>
                          </a:solidFill>
                          <a:latin typeface="Arial" pitchFamily="34" charset="0"/>
                          <a:ea typeface="Times New Roman"/>
                          <a:cs typeface="Arial" pitchFamily="34" charset="0"/>
                        </a:rPr>
                        <a:t> Field, at Eastern Venezuela (2003-2004) </a:t>
                      </a:r>
                    </a:p>
                    <a:p>
                      <a:pPr marL="95250" lvl="0" indent="-95250" algn="just" defTabSz="914400" rtl="0" eaLnBrk="1" latinLnBrk="0" hangingPunct="1">
                        <a:spcBef>
                          <a:spcPts val="0"/>
                        </a:spcBef>
                        <a:spcAft>
                          <a:spcPts val="0"/>
                        </a:spcAft>
                        <a:buClr>
                          <a:srgbClr val="000066"/>
                        </a:buClr>
                        <a:buFont typeface="Wingdings" pitchFamily="2" charset="2"/>
                        <a:buChar char="§"/>
                        <a:tabLst>
                          <a:tab pos="95250" algn="l"/>
                        </a:tabLst>
                      </a:pPr>
                      <a:r>
                        <a:rPr lang="en-US" sz="1400" kern="1200" dirty="0" smtClean="0">
                          <a:solidFill>
                            <a:schemeClr val="dk1"/>
                          </a:solidFill>
                          <a:latin typeface="Arial" pitchFamily="34" charset="0"/>
                          <a:ea typeface="Times New Roman"/>
                          <a:cs typeface="Arial" pitchFamily="34" charset="0"/>
                        </a:rPr>
                        <a:t>Technical Assistance for the Construction, Inspection, Process Engineering and Troubleshooting of oil production facilities,  Commissioning, Start-Up and Performance Tests of Vapor Recovery Units and Gas Dehydration Plants at </a:t>
                      </a:r>
                      <a:r>
                        <a:rPr lang="en-US" sz="1400" kern="1200" dirty="0" err="1" smtClean="0">
                          <a:solidFill>
                            <a:schemeClr val="dk1"/>
                          </a:solidFill>
                          <a:latin typeface="Arial" pitchFamily="34" charset="0"/>
                          <a:ea typeface="Times New Roman"/>
                          <a:cs typeface="Arial" pitchFamily="34" charset="0"/>
                        </a:rPr>
                        <a:t>Dacion</a:t>
                      </a:r>
                      <a:r>
                        <a:rPr lang="en-US" sz="1400" kern="1200" dirty="0" smtClean="0">
                          <a:solidFill>
                            <a:schemeClr val="dk1"/>
                          </a:solidFill>
                          <a:latin typeface="Arial" pitchFamily="34" charset="0"/>
                          <a:ea typeface="Times New Roman"/>
                          <a:cs typeface="Arial" pitchFamily="34" charset="0"/>
                        </a:rPr>
                        <a:t> Field (2004)</a:t>
                      </a:r>
                      <a:endParaRPr lang="es-VE" sz="1400" kern="1200" dirty="0" smtClean="0">
                        <a:solidFill>
                          <a:schemeClr val="dk1"/>
                        </a:solidFill>
                        <a:latin typeface="Arial" pitchFamily="34" charset="0"/>
                        <a:ea typeface="Times New Roman"/>
                        <a:cs typeface="Arial" pitchFamily="34" charset="0"/>
                      </a:endParaRPr>
                    </a:p>
                    <a:p>
                      <a:pPr marL="95250" lvl="0" indent="-95250" algn="just" defTabSz="914400" rtl="0" eaLnBrk="1" latinLnBrk="0" hangingPunct="1">
                        <a:spcBef>
                          <a:spcPts val="0"/>
                        </a:spcBef>
                        <a:spcAft>
                          <a:spcPts val="0"/>
                        </a:spcAft>
                        <a:buClr>
                          <a:srgbClr val="000066"/>
                        </a:buClr>
                        <a:buFont typeface="Wingdings" pitchFamily="2" charset="2"/>
                        <a:buChar char="§"/>
                        <a:tabLst>
                          <a:tab pos="95250" algn="l"/>
                        </a:tabLst>
                      </a:pPr>
                      <a:r>
                        <a:rPr lang="en-US" sz="1400" kern="1200" dirty="0" smtClean="0">
                          <a:solidFill>
                            <a:schemeClr val="dk1"/>
                          </a:solidFill>
                          <a:latin typeface="Arial" pitchFamily="34" charset="0"/>
                          <a:ea typeface="Times New Roman"/>
                          <a:cs typeface="Arial" pitchFamily="34" charset="0"/>
                        </a:rPr>
                        <a:t>Projects conceptualization (phase 1) for existing facilities to improve operations of gathering and oil-gas separation, gas compression and conditioning, storage and oil pumping, effluents handling and venting systems (2004)</a:t>
                      </a:r>
                    </a:p>
                    <a:p>
                      <a:pPr marL="95250" lvl="0" indent="-95250" algn="just" defTabSz="914400" rtl="0" eaLnBrk="1" latinLnBrk="0" hangingPunct="1">
                        <a:spcBef>
                          <a:spcPts val="0"/>
                        </a:spcBef>
                        <a:spcAft>
                          <a:spcPts val="0"/>
                        </a:spcAft>
                        <a:buClr>
                          <a:srgbClr val="000066"/>
                        </a:buClr>
                        <a:buFont typeface="Wingdings" pitchFamily="2" charset="2"/>
                        <a:buChar char="§"/>
                        <a:tabLst>
                          <a:tab pos="95250" algn="l"/>
                        </a:tabLst>
                      </a:pPr>
                      <a:r>
                        <a:rPr lang="en-US" sz="1400" kern="1200" dirty="0" smtClean="0">
                          <a:solidFill>
                            <a:schemeClr val="dk1"/>
                          </a:solidFill>
                          <a:latin typeface="Arial" pitchFamily="34" charset="0"/>
                          <a:ea typeface="Times New Roman"/>
                          <a:cs typeface="Arial" pitchFamily="34" charset="0"/>
                        </a:rPr>
                        <a:t>Coordination of basic engineering (phase 2) to expand the crude oil and gas production facilities, at </a:t>
                      </a:r>
                      <a:r>
                        <a:rPr lang="en-US" sz="1400" kern="1200" dirty="0" err="1" smtClean="0">
                          <a:solidFill>
                            <a:schemeClr val="dk1"/>
                          </a:solidFill>
                          <a:latin typeface="Arial" pitchFamily="34" charset="0"/>
                          <a:ea typeface="Times New Roman"/>
                          <a:cs typeface="Arial" pitchFamily="34" charset="0"/>
                        </a:rPr>
                        <a:t>Dacion</a:t>
                      </a:r>
                      <a:r>
                        <a:rPr lang="en-US" sz="1400" kern="1200" dirty="0" smtClean="0">
                          <a:solidFill>
                            <a:schemeClr val="dk1"/>
                          </a:solidFill>
                          <a:latin typeface="Arial" pitchFamily="34" charset="0"/>
                          <a:ea typeface="Times New Roman"/>
                          <a:cs typeface="Arial" pitchFamily="34" charset="0"/>
                        </a:rPr>
                        <a:t> Field ( 2004)</a:t>
                      </a:r>
                    </a:p>
                    <a:p>
                      <a:pPr marL="95250" lvl="0" indent="-95250" algn="just" defTabSz="914400" rtl="0" eaLnBrk="1" latinLnBrk="0" hangingPunct="1">
                        <a:spcBef>
                          <a:spcPts val="0"/>
                        </a:spcBef>
                        <a:spcAft>
                          <a:spcPts val="0"/>
                        </a:spcAft>
                        <a:buClr>
                          <a:srgbClr val="000066"/>
                        </a:buClr>
                        <a:buFont typeface="Wingdings" pitchFamily="2" charset="2"/>
                        <a:buChar char="§"/>
                        <a:tabLst>
                          <a:tab pos="95250" algn="l"/>
                        </a:tabLst>
                      </a:pPr>
                      <a:r>
                        <a:rPr lang="en-US" sz="1400" kern="1200" dirty="0" smtClean="0">
                          <a:solidFill>
                            <a:schemeClr val="dk1"/>
                          </a:solidFill>
                          <a:latin typeface="Arial" pitchFamily="34" charset="0"/>
                          <a:ea typeface="Times New Roman"/>
                          <a:cs typeface="Arial" pitchFamily="34" charset="0"/>
                        </a:rPr>
                        <a:t>“In-house” Courses: Natural Gas Dehydration with TEG, Oil Treatment, Effluents Water treatment and Operation and Maintenance of Vapors Recovery Units (2004-2005)</a:t>
                      </a:r>
                    </a:p>
                    <a:p>
                      <a:pPr marL="95250" lvl="0" indent="-95250" algn="just" defTabSz="914400" rtl="0" eaLnBrk="1" latinLnBrk="0" hangingPunct="1">
                        <a:spcBef>
                          <a:spcPts val="0"/>
                        </a:spcBef>
                        <a:spcAft>
                          <a:spcPts val="0"/>
                        </a:spcAft>
                        <a:buClr>
                          <a:srgbClr val="000066"/>
                        </a:buClr>
                        <a:buFont typeface="Wingdings" pitchFamily="2" charset="2"/>
                        <a:buChar char="§"/>
                        <a:tabLst>
                          <a:tab pos="95250" algn="l"/>
                        </a:tabLst>
                      </a:pPr>
                      <a:r>
                        <a:rPr lang="en-US" sz="1400" kern="1200" dirty="0" smtClean="0">
                          <a:solidFill>
                            <a:schemeClr val="dk1"/>
                          </a:solidFill>
                          <a:latin typeface="Arial" pitchFamily="34" charset="0"/>
                          <a:ea typeface="Times New Roman"/>
                          <a:cs typeface="Arial" pitchFamily="34" charset="0"/>
                        </a:rPr>
                        <a:t>Development of the Manuals of Procedures for several Flow and Discharge Stations: Levas-16, LTM-1, DED-1, MEF-25 and GED-10, located at </a:t>
                      </a:r>
                      <a:r>
                        <a:rPr lang="en-US" sz="1400" kern="1200" dirty="0" err="1" smtClean="0">
                          <a:solidFill>
                            <a:schemeClr val="dk1"/>
                          </a:solidFill>
                          <a:latin typeface="Arial" pitchFamily="34" charset="0"/>
                          <a:ea typeface="Times New Roman"/>
                          <a:cs typeface="Arial" pitchFamily="34" charset="0"/>
                        </a:rPr>
                        <a:t>Dacion</a:t>
                      </a:r>
                      <a:r>
                        <a:rPr lang="en-US" sz="1400" kern="1200" dirty="0" smtClean="0">
                          <a:solidFill>
                            <a:schemeClr val="dk1"/>
                          </a:solidFill>
                          <a:latin typeface="Arial" pitchFamily="34" charset="0"/>
                          <a:ea typeface="Times New Roman"/>
                          <a:cs typeface="Arial" pitchFamily="34" charset="0"/>
                        </a:rPr>
                        <a:t> Field (2006)</a:t>
                      </a:r>
                    </a:p>
                    <a:p>
                      <a:pPr marL="95250" lvl="0" indent="-95250" algn="just" defTabSz="914400" rtl="0" eaLnBrk="1" latinLnBrk="0" hangingPunct="1">
                        <a:spcBef>
                          <a:spcPts val="0"/>
                        </a:spcBef>
                        <a:spcAft>
                          <a:spcPts val="0"/>
                        </a:spcAft>
                        <a:buClr>
                          <a:srgbClr val="000066"/>
                        </a:buClr>
                        <a:buFont typeface="Wingdings" pitchFamily="2" charset="2"/>
                        <a:buChar char="§"/>
                        <a:tabLst>
                          <a:tab pos="95250" algn="l"/>
                        </a:tabLst>
                      </a:pPr>
                      <a:r>
                        <a:rPr lang="en-US" sz="1400" kern="1200" dirty="0" smtClean="0">
                          <a:solidFill>
                            <a:schemeClr val="dk1"/>
                          </a:solidFill>
                          <a:latin typeface="Arial" pitchFamily="34" charset="0"/>
                          <a:ea typeface="Times New Roman"/>
                          <a:cs typeface="Arial" pitchFamily="34" charset="0"/>
                        </a:rPr>
                        <a:t>Basic Engineering (phase 2) to improve crude oil, gas and produced water handling at </a:t>
                      </a:r>
                      <a:r>
                        <a:rPr lang="en-US" sz="1400" kern="1200" dirty="0" err="1" smtClean="0">
                          <a:solidFill>
                            <a:schemeClr val="dk1"/>
                          </a:solidFill>
                          <a:latin typeface="Arial" pitchFamily="34" charset="0"/>
                          <a:ea typeface="Times New Roman"/>
                          <a:cs typeface="Arial" pitchFamily="34" charset="0"/>
                        </a:rPr>
                        <a:t>Dacion</a:t>
                      </a:r>
                      <a:r>
                        <a:rPr lang="en-US" sz="1400" kern="1200" dirty="0" smtClean="0">
                          <a:solidFill>
                            <a:schemeClr val="dk1"/>
                          </a:solidFill>
                          <a:latin typeface="Arial" pitchFamily="34" charset="0"/>
                          <a:ea typeface="Times New Roman"/>
                          <a:cs typeface="Arial" pitchFamily="34" charset="0"/>
                        </a:rPr>
                        <a:t> field production facilities (2006)</a:t>
                      </a:r>
                      <a:endParaRPr lang="es-ES" sz="1400" kern="1200" dirty="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1150143">
                <a:tc>
                  <a:txBody>
                    <a:bodyPr/>
                    <a:lstStyle/>
                    <a:p>
                      <a:pPr algn="ctr">
                        <a:spcAft>
                          <a:spcPts val="0"/>
                        </a:spcAft>
                      </a:pPr>
                      <a:endParaRPr lang="es-VE" sz="1400" b="1" dirty="0" smtClean="0">
                        <a:latin typeface="Arial" pitchFamily="34" charset="0"/>
                        <a:ea typeface="Times New Roman"/>
                        <a:cs typeface="Arial" pitchFamily="34" charset="0"/>
                      </a:endParaRPr>
                    </a:p>
                    <a:p>
                      <a:pPr algn="ctr">
                        <a:spcAft>
                          <a:spcPts val="0"/>
                        </a:spcAft>
                      </a:pPr>
                      <a:r>
                        <a:rPr lang="es-VE" sz="1400" b="1" dirty="0" smtClean="0">
                          <a:latin typeface="Arial" pitchFamily="34" charset="0"/>
                          <a:ea typeface="Times New Roman"/>
                          <a:cs typeface="Arial" pitchFamily="34" charset="0"/>
                        </a:rPr>
                        <a:t>TECNA </a:t>
                      </a:r>
                      <a:r>
                        <a:rPr lang="es-VE" sz="1400" b="1" dirty="0">
                          <a:latin typeface="Arial" pitchFamily="34" charset="0"/>
                          <a:ea typeface="Times New Roman"/>
                          <a:cs typeface="Arial" pitchFamily="34" charset="0"/>
                        </a:rPr>
                        <a:t>, </a:t>
                      </a:r>
                      <a:endParaRPr lang="es-ES" sz="1400" dirty="0">
                        <a:latin typeface="Arial" pitchFamily="34" charset="0"/>
                        <a:ea typeface="Times New Roman"/>
                        <a:cs typeface="Arial" pitchFamily="34" charset="0"/>
                      </a:endParaRPr>
                    </a:p>
                    <a:p>
                      <a:pPr algn="ctr">
                        <a:spcAft>
                          <a:spcPts val="0"/>
                        </a:spcAft>
                      </a:pPr>
                      <a:r>
                        <a:rPr lang="es-VE" sz="1400" b="1" dirty="0" smtClean="0">
                          <a:latin typeface="Arial" pitchFamily="34" charset="0"/>
                          <a:ea typeface="Times New Roman"/>
                          <a:cs typeface="Arial" pitchFamily="34" charset="0"/>
                        </a:rPr>
                        <a:t>ARGENTINA</a:t>
                      </a:r>
                    </a:p>
                    <a:p>
                      <a:pPr algn="ctr">
                        <a:spcAft>
                          <a:spcPts val="0"/>
                        </a:spcAft>
                      </a:pPr>
                      <a:r>
                        <a:rPr lang="es-VE" sz="1400" b="1" dirty="0" smtClean="0">
                          <a:latin typeface="Arial" pitchFamily="34" charset="0"/>
                          <a:ea typeface="Times New Roman"/>
                          <a:cs typeface="Arial" pitchFamily="34" charset="0"/>
                        </a:rPr>
                        <a:t>2005</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VE" sz="1400" b="1" dirty="0" smtClean="0">
                          <a:latin typeface="Arial" pitchFamily="34" charset="0"/>
                          <a:ea typeface="Times New Roman"/>
                          <a:cs typeface="Arial" pitchFamily="34" charset="0"/>
                        </a:rPr>
                        <a:t>TECHNICAL </a:t>
                      </a:r>
                      <a:r>
                        <a:rPr lang="es-VE" sz="1400" b="1" baseline="0" dirty="0" smtClean="0">
                          <a:latin typeface="Arial" pitchFamily="34" charset="0"/>
                          <a:ea typeface="Times New Roman"/>
                          <a:cs typeface="Arial" pitchFamily="34" charset="0"/>
                        </a:rPr>
                        <a:t>ASSISTANCE THROUGH PERSONNEL ASSIGNMENT TO TECNA OFFICES IN BUENOS AIRES</a:t>
                      </a:r>
                    </a:p>
                    <a:p>
                      <a:pPr marL="0" marR="0" lvl="0" indent="0" algn="just" defTabSz="914400" rtl="0" eaLnBrk="1" fontAlgn="auto" latinLnBrk="0" hangingPunct="1">
                        <a:lnSpc>
                          <a:spcPct val="100000"/>
                        </a:lnSpc>
                        <a:spcBef>
                          <a:spcPts val="0"/>
                        </a:spcBef>
                        <a:spcAft>
                          <a:spcPts val="0"/>
                        </a:spcAft>
                        <a:buClr>
                          <a:srgbClr val="000066"/>
                        </a:buClr>
                        <a:buSzTx/>
                        <a:buFontTx/>
                        <a:buNone/>
                        <a:tabLst>
                          <a:tab pos="0" algn="l"/>
                        </a:tabLst>
                        <a:defRPr/>
                      </a:pPr>
                      <a:r>
                        <a:rPr lang="en-US" sz="1400" kern="1200" dirty="0" smtClean="0">
                          <a:solidFill>
                            <a:schemeClr val="dk1"/>
                          </a:solidFill>
                          <a:latin typeface="Arial" pitchFamily="34" charset="0"/>
                          <a:ea typeface="Times New Roman"/>
                          <a:cs typeface="Arial" pitchFamily="34" charset="0"/>
                        </a:rPr>
                        <a:t>Technical support in the execution of projects in the crude oil and gas processing areas carried out by TECNA, in Buenos Aires, Argentina.</a:t>
                      </a:r>
                      <a:r>
                        <a:rPr lang="en-US" sz="1400" kern="1200" baseline="0" dirty="0" smtClean="0">
                          <a:solidFill>
                            <a:schemeClr val="dk1"/>
                          </a:solidFill>
                          <a:latin typeface="Arial" pitchFamily="34" charset="0"/>
                          <a:ea typeface="Times New Roman"/>
                          <a:cs typeface="Arial" pitchFamily="34" charset="0"/>
                        </a:rPr>
                        <a:t> Work included engineering coordination for </a:t>
                      </a:r>
                      <a:r>
                        <a:rPr lang="en-US" sz="1400" kern="1200" baseline="0" dirty="0" err="1" smtClean="0">
                          <a:solidFill>
                            <a:schemeClr val="dk1"/>
                          </a:solidFill>
                          <a:latin typeface="Arial" pitchFamily="34" charset="0"/>
                          <a:ea typeface="Times New Roman"/>
                          <a:cs typeface="Arial" pitchFamily="34" charset="0"/>
                        </a:rPr>
                        <a:t>Petrobras</a:t>
                      </a:r>
                      <a:r>
                        <a:rPr lang="en-US" sz="1400" kern="1200" baseline="0" dirty="0" smtClean="0">
                          <a:solidFill>
                            <a:schemeClr val="dk1"/>
                          </a:solidFill>
                          <a:latin typeface="Arial" pitchFamily="34" charset="0"/>
                          <a:ea typeface="Times New Roman"/>
                          <a:cs typeface="Arial" pitchFamily="34" charset="0"/>
                        </a:rPr>
                        <a:t> </a:t>
                      </a:r>
                      <a:r>
                        <a:rPr lang="en-US" sz="1400" kern="1200" baseline="0" dirty="0" err="1" smtClean="0">
                          <a:solidFill>
                            <a:schemeClr val="dk1"/>
                          </a:solidFill>
                          <a:latin typeface="Arial" pitchFamily="34" charset="0"/>
                          <a:ea typeface="Times New Roman"/>
                          <a:cs typeface="Arial" pitchFamily="34" charset="0"/>
                        </a:rPr>
                        <a:t>Energia´s</a:t>
                      </a:r>
                      <a:r>
                        <a:rPr lang="en-US" sz="1400" kern="1200" baseline="0" dirty="0" smtClean="0">
                          <a:solidFill>
                            <a:schemeClr val="dk1"/>
                          </a:solidFill>
                          <a:latin typeface="Arial" pitchFamily="34" charset="0"/>
                          <a:ea typeface="Times New Roman"/>
                          <a:cs typeface="Arial" pitchFamily="34" charset="0"/>
                        </a:rPr>
                        <a:t> projects and </a:t>
                      </a:r>
                      <a:r>
                        <a:rPr lang="en-US" sz="1400" kern="1200" baseline="0" dirty="0" err="1" smtClean="0">
                          <a:solidFill>
                            <a:schemeClr val="dk1"/>
                          </a:solidFill>
                          <a:latin typeface="Arial" pitchFamily="34" charset="0"/>
                          <a:ea typeface="Times New Roman"/>
                          <a:cs typeface="Arial" pitchFamily="34" charset="0"/>
                        </a:rPr>
                        <a:t>Hosch</a:t>
                      </a:r>
                      <a:r>
                        <a:rPr lang="en-US" sz="1400" kern="1200" baseline="0" dirty="0" smtClean="0">
                          <a:solidFill>
                            <a:schemeClr val="dk1"/>
                          </a:solidFill>
                          <a:latin typeface="Arial" pitchFamily="34" charset="0"/>
                          <a:ea typeface="Times New Roman"/>
                          <a:cs typeface="Arial" pitchFamily="34" charset="0"/>
                        </a:rPr>
                        <a:t> Mining Co.</a:t>
                      </a:r>
                      <a:r>
                        <a:rPr lang="en-US" sz="1400" kern="1200" dirty="0" smtClean="0">
                          <a:solidFill>
                            <a:schemeClr val="dk1"/>
                          </a:solidFill>
                          <a:latin typeface="Arial" pitchFamily="34" charset="0"/>
                          <a:ea typeface="Times New Roman"/>
                          <a:cs typeface="Arial" pitchFamily="34" charset="0"/>
                        </a:rPr>
                        <a:t> Mercury Removal Plant ( 2005) </a:t>
                      </a:r>
                      <a:endParaRPr lang="es-ES" sz="1400" kern="1200" dirty="0">
                        <a:solidFill>
                          <a:schemeClr val="dk1"/>
                        </a:solidFill>
                        <a:latin typeface="Arial" pitchFamily="34" charset="0"/>
                        <a:ea typeface="Times New Roman"/>
                        <a:cs typeface="Arial" pitchFamily="34" charset="0"/>
                      </a:endParaRPr>
                    </a:p>
                  </a:txBody>
                  <a:tcPr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190219" y="1128165"/>
          <a:ext cx="8557996" cy="5370539"/>
        </p:xfrm>
        <a:graphic>
          <a:graphicData uri="http://schemas.openxmlformats.org/drawingml/2006/table">
            <a:tbl>
              <a:tblPr firstRow="1" bandRow="1">
                <a:tableStyleId>{6E25E649-3F16-4E02-A733-19D2CDBF48F0}</a:tableStyleId>
              </a:tblPr>
              <a:tblGrid>
                <a:gridCol w="1436913"/>
                <a:gridCol w="7121083"/>
              </a:tblGrid>
              <a:tr h="402299">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4205453">
                <a:tc>
                  <a:txBody>
                    <a:bodyPr/>
                    <a:lstStyle/>
                    <a:p>
                      <a:pPr algn="ctr">
                        <a:spcAft>
                          <a:spcPts val="0"/>
                        </a:spcAft>
                      </a:pPr>
                      <a:endParaRPr lang="es-ES" sz="1400" dirty="0">
                        <a:latin typeface="Arial" pitchFamily="34" charset="0"/>
                        <a:ea typeface="Times New Roman"/>
                        <a:cs typeface="Arial" pitchFamily="34" charset="0"/>
                      </a:endParaRPr>
                    </a:p>
                    <a:p>
                      <a:pPr algn="ctr">
                        <a:spcAft>
                          <a:spcPts val="600"/>
                        </a:spcAft>
                      </a:pPr>
                      <a:r>
                        <a:rPr lang="es-VE" sz="1400" b="1" dirty="0" smtClean="0">
                          <a:latin typeface="Arial" pitchFamily="34" charset="0"/>
                          <a:ea typeface="Times New Roman"/>
                          <a:cs typeface="Arial" pitchFamily="34" charset="0"/>
                        </a:rPr>
                        <a:t>TERNIUM</a:t>
                      </a:r>
                    </a:p>
                    <a:p>
                      <a:pPr algn="ctr">
                        <a:spcAft>
                          <a:spcPts val="600"/>
                        </a:spcAft>
                      </a:pPr>
                      <a:r>
                        <a:rPr lang="es-VE" sz="1400" b="1" dirty="0" smtClean="0">
                          <a:latin typeface="Arial" pitchFamily="34" charset="0"/>
                          <a:ea typeface="Times New Roman"/>
                          <a:cs typeface="Arial" pitchFamily="34" charset="0"/>
                        </a:rPr>
                        <a:t>SIDOR </a:t>
                      </a:r>
                    </a:p>
                    <a:p>
                      <a:pPr algn="ctr">
                        <a:spcAft>
                          <a:spcPts val="0"/>
                        </a:spcAft>
                      </a:pPr>
                      <a:r>
                        <a:rPr lang="es-VE" sz="1400" b="1" dirty="0" smtClean="0">
                          <a:latin typeface="Arial" pitchFamily="34" charset="0"/>
                          <a:ea typeface="Times New Roman"/>
                          <a:cs typeface="Arial" pitchFamily="34" charset="0"/>
                        </a:rPr>
                        <a:t>Venezuela</a:t>
                      </a:r>
                    </a:p>
                    <a:p>
                      <a:pPr algn="ctr">
                        <a:spcBef>
                          <a:spcPts val="600"/>
                        </a:spcBef>
                        <a:spcAft>
                          <a:spcPts val="0"/>
                        </a:spcAft>
                      </a:pPr>
                      <a:r>
                        <a:rPr lang="es-VE" sz="1400" b="1" dirty="0" smtClean="0">
                          <a:latin typeface="Arial" pitchFamily="34" charset="0"/>
                          <a:ea typeface="Times New Roman"/>
                          <a:cs typeface="Arial" pitchFamily="34" charset="0"/>
                        </a:rPr>
                        <a:t>2005 - 2009</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algn="just">
                        <a:spcAft>
                          <a:spcPts val="0"/>
                        </a:spcAft>
                      </a:pPr>
                      <a:r>
                        <a:rPr lang="es-VE" sz="1400" b="1" dirty="0" smtClean="0">
                          <a:latin typeface="Arial" pitchFamily="34" charset="0"/>
                          <a:ea typeface="Times New Roman"/>
                          <a:cs typeface="Arial" pitchFamily="34" charset="0"/>
                        </a:rPr>
                        <a:t>TECHNICAL</a:t>
                      </a:r>
                      <a:r>
                        <a:rPr lang="es-VE" sz="1400" b="1" baseline="0" dirty="0" smtClean="0">
                          <a:latin typeface="Arial" pitchFamily="34" charset="0"/>
                          <a:ea typeface="Times New Roman"/>
                          <a:cs typeface="Arial" pitchFamily="34" charset="0"/>
                        </a:rPr>
                        <a:t> ASSISTANCE THROUGH PERSONNEL ASSIGNMENT TO TERNIUM ISDOR FACILITIES IN VENEZUELA</a:t>
                      </a:r>
                    </a:p>
                    <a:p>
                      <a:pPr marL="177800" lvl="0" indent="-177800" algn="just">
                        <a:spcBef>
                          <a:spcPts val="600"/>
                        </a:spcBef>
                        <a:spcAft>
                          <a:spcPts val="0"/>
                        </a:spcAft>
                        <a:buClr>
                          <a:srgbClr val="000066"/>
                        </a:buClr>
                        <a:buFont typeface="Wingdings" pitchFamily="2" charset="2"/>
                        <a:buChar char="§"/>
                        <a:tabLst>
                          <a:tab pos="177800" algn="l"/>
                        </a:tabLst>
                      </a:pPr>
                      <a:r>
                        <a:rPr lang="en-US" sz="1400" noProof="0" dirty="0" smtClean="0">
                          <a:latin typeface="Arial" pitchFamily="34" charset="0"/>
                          <a:ea typeface="Times New Roman"/>
                          <a:cs typeface="Arial" pitchFamily="34" charset="0"/>
                        </a:rPr>
                        <a:t>Basic and Detailed engineering</a:t>
                      </a:r>
                      <a:r>
                        <a:rPr lang="en-US" sz="1400" baseline="0" noProof="0" dirty="0" smtClean="0">
                          <a:latin typeface="Arial" pitchFamily="34" charset="0"/>
                          <a:ea typeface="Times New Roman"/>
                          <a:cs typeface="Arial" pitchFamily="34" charset="0"/>
                        </a:rPr>
                        <a:t> for several facilities of the steel plants</a:t>
                      </a:r>
                    </a:p>
                    <a:p>
                      <a:pPr marL="177800" lvl="0" indent="-177800" algn="just">
                        <a:spcBef>
                          <a:spcPts val="600"/>
                        </a:spcBef>
                        <a:spcAft>
                          <a:spcPts val="0"/>
                        </a:spcAft>
                        <a:buClr>
                          <a:srgbClr val="000066"/>
                        </a:buClr>
                        <a:buFont typeface="Wingdings" pitchFamily="2" charset="2"/>
                        <a:buChar char="§"/>
                        <a:tabLst>
                          <a:tab pos="177800" algn="l"/>
                        </a:tabLst>
                      </a:pPr>
                      <a:r>
                        <a:rPr lang="en-US" sz="1400" noProof="0" dirty="0" smtClean="0">
                          <a:latin typeface="Arial" pitchFamily="34" charset="0"/>
                          <a:ea typeface="Times New Roman"/>
                          <a:cs typeface="Arial" pitchFamily="34" charset="0"/>
                        </a:rPr>
                        <a:t>Technical support for</a:t>
                      </a:r>
                      <a:r>
                        <a:rPr lang="en-US" sz="1400" baseline="0" noProof="0" dirty="0" smtClean="0">
                          <a:latin typeface="Arial" pitchFamily="34" charset="0"/>
                          <a:ea typeface="Times New Roman"/>
                          <a:cs typeface="Arial" pitchFamily="34" charset="0"/>
                        </a:rPr>
                        <a:t> plant commissioning in SIDOR steel plants</a:t>
                      </a:r>
                    </a:p>
                    <a:p>
                      <a:pPr marL="177800" lvl="0" indent="-177800" algn="just">
                        <a:spcBef>
                          <a:spcPts val="600"/>
                        </a:spcBef>
                        <a:spcAft>
                          <a:spcPts val="0"/>
                        </a:spcAft>
                        <a:buClr>
                          <a:srgbClr val="000066"/>
                        </a:buClr>
                        <a:buFont typeface="Wingdings" pitchFamily="2" charset="2"/>
                        <a:buChar char="§"/>
                        <a:tabLst>
                          <a:tab pos="177800" algn="l"/>
                        </a:tabLst>
                      </a:pPr>
                      <a:r>
                        <a:rPr lang="en-US" sz="1400" noProof="0" dirty="0" smtClean="0">
                          <a:latin typeface="Arial" pitchFamily="34" charset="0"/>
                          <a:ea typeface="Times New Roman"/>
                          <a:cs typeface="Arial" pitchFamily="34" charset="0"/>
                        </a:rPr>
                        <a:t>Electrical</a:t>
                      </a:r>
                      <a:r>
                        <a:rPr lang="en-US" sz="1400" baseline="0" noProof="0" dirty="0" smtClean="0">
                          <a:latin typeface="Arial" pitchFamily="34" charset="0"/>
                          <a:ea typeface="Times New Roman"/>
                          <a:cs typeface="Arial" pitchFamily="34" charset="0"/>
                        </a:rPr>
                        <a:t> Classification Areas Study for the Hydrogen Plant</a:t>
                      </a:r>
                    </a:p>
                    <a:p>
                      <a:pPr marL="177800" marR="0" lvl="0" indent="-177800" algn="just" defTabSz="914400" rtl="0" eaLnBrk="1" fontAlgn="auto" latinLnBrk="0" hangingPunct="1">
                        <a:lnSpc>
                          <a:spcPct val="100000"/>
                        </a:lnSpc>
                        <a:spcBef>
                          <a:spcPts val="600"/>
                        </a:spcBef>
                        <a:spcAft>
                          <a:spcPts val="0"/>
                        </a:spcAft>
                        <a:buClr>
                          <a:srgbClr val="000066"/>
                        </a:buClr>
                        <a:buSzTx/>
                        <a:buFont typeface="Wingdings" pitchFamily="2" charset="2"/>
                        <a:buChar char="§"/>
                        <a:tabLst>
                          <a:tab pos="177800" algn="l"/>
                        </a:tabLst>
                        <a:defRPr/>
                      </a:pPr>
                      <a:r>
                        <a:rPr lang="en-US" sz="1400" kern="1200" noProof="0" dirty="0" smtClean="0">
                          <a:solidFill>
                            <a:schemeClr val="dk1"/>
                          </a:solidFill>
                          <a:latin typeface="Arial" pitchFamily="34" charset="0"/>
                          <a:ea typeface="Times New Roman"/>
                          <a:cs typeface="Arial" pitchFamily="34" charset="0"/>
                        </a:rPr>
                        <a:t>Technical Assistance related to the Process Safety (Rex Plan) during the Shutdown, Maintenance and Start-Up of several Process Plants in the </a:t>
                      </a:r>
                      <a:r>
                        <a:rPr lang="en-US" sz="1400" kern="1200" noProof="0" dirty="0" err="1" smtClean="0">
                          <a:solidFill>
                            <a:schemeClr val="dk1"/>
                          </a:solidFill>
                          <a:latin typeface="Arial" pitchFamily="34" charset="0"/>
                          <a:ea typeface="Times New Roman"/>
                          <a:cs typeface="Arial" pitchFamily="34" charset="0"/>
                        </a:rPr>
                        <a:t>Sidor</a:t>
                      </a:r>
                      <a:r>
                        <a:rPr lang="en-US" sz="1400" kern="1200" noProof="0" dirty="0" smtClean="0">
                          <a:solidFill>
                            <a:schemeClr val="dk1"/>
                          </a:solidFill>
                          <a:latin typeface="Arial" pitchFamily="34" charset="0"/>
                          <a:ea typeface="Times New Roman"/>
                          <a:cs typeface="Arial" pitchFamily="34" charset="0"/>
                        </a:rPr>
                        <a:t> Steel Plants Complex (2005-2008)</a:t>
                      </a:r>
                      <a:endParaRPr lang="en-US" sz="1400" noProof="0" dirty="0" smtClean="0">
                        <a:latin typeface="Arial" pitchFamily="34" charset="0"/>
                        <a:ea typeface="Times New Roman"/>
                        <a:cs typeface="Arial" pitchFamily="34" charset="0"/>
                      </a:endParaRPr>
                    </a:p>
                    <a:p>
                      <a:pPr marL="177800" marR="0" lvl="0" indent="-177800" algn="just" defTabSz="914400" rtl="0" eaLnBrk="1" fontAlgn="auto" latinLnBrk="0" hangingPunct="1">
                        <a:lnSpc>
                          <a:spcPct val="100000"/>
                        </a:lnSpc>
                        <a:spcBef>
                          <a:spcPts val="600"/>
                        </a:spcBef>
                        <a:spcAft>
                          <a:spcPts val="0"/>
                        </a:spcAft>
                        <a:buClr>
                          <a:srgbClr val="000066"/>
                        </a:buClr>
                        <a:buSzTx/>
                        <a:buFont typeface="Wingdings" pitchFamily="2" charset="2"/>
                        <a:buChar char="§"/>
                        <a:tabLst>
                          <a:tab pos="177800" algn="l"/>
                        </a:tabLst>
                        <a:defRPr/>
                      </a:pPr>
                      <a:r>
                        <a:rPr lang="en-US" sz="1400" noProof="0" dirty="0" smtClean="0">
                          <a:latin typeface="Arial" pitchFamily="34" charset="0"/>
                          <a:ea typeface="Times New Roman"/>
                          <a:cs typeface="Arial" pitchFamily="34" charset="0"/>
                        </a:rPr>
                        <a:t>Project Management</a:t>
                      </a:r>
                      <a:r>
                        <a:rPr lang="en-US" sz="1400" baseline="0" noProof="0" dirty="0" smtClean="0">
                          <a:latin typeface="Arial" pitchFamily="34" charset="0"/>
                          <a:ea typeface="Times New Roman"/>
                          <a:cs typeface="Arial" pitchFamily="34" charset="0"/>
                        </a:rPr>
                        <a:t> a</a:t>
                      </a:r>
                      <a:r>
                        <a:rPr lang="en-US" sz="1400" kern="1200" noProof="0" dirty="0" smtClean="0">
                          <a:solidFill>
                            <a:schemeClr val="dk1"/>
                          </a:solidFill>
                          <a:latin typeface="Arial" pitchFamily="34" charset="0"/>
                          <a:ea typeface="Times New Roman"/>
                          <a:cs typeface="Arial" pitchFamily="34" charset="0"/>
                        </a:rPr>
                        <a:t>nd Construction Coordination of the SIDOR New Oxygen Plant. (2006)</a:t>
                      </a:r>
                    </a:p>
                    <a:p>
                      <a:pPr marL="177800" lvl="0" indent="-177800" algn="just">
                        <a:spcBef>
                          <a:spcPts val="600"/>
                        </a:spcBef>
                        <a:spcAft>
                          <a:spcPts val="0"/>
                        </a:spcAft>
                        <a:buClr>
                          <a:srgbClr val="000066"/>
                        </a:buClr>
                        <a:buFont typeface="Wingdings" pitchFamily="2" charset="2"/>
                        <a:buChar char="§"/>
                        <a:tabLst>
                          <a:tab pos="177800" algn="l"/>
                        </a:tabLst>
                      </a:pPr>
                      <a:r>
                        <a:rPr lang="en-US" sz="1400" noProof="0" dirty="0" smtClean="0">
                          <a:latin typeface="Arial" pitchFamily="34" charset="0"/>
                          <a:ea typeface="Times New Roman"/>
                          <a:cs typeface="Arial" pitchFamily="34" charset="0"/>
                        </a:rPr>
                        <a:t>Design Basis</a:t>
                      </a:r>
                      <a:r>
                        <a:rPr lang="en-US" sz="1400" baseline="0" noProof="0" dirty="0" smtClean="0">
                          <a:latin typeface="Arial" pitchFamily="34" charset="0"/>
                          <a:ea typeface="Times New Roman"/>
                          <a:cs typeface="Arial" pitchFamily="34" charset="0"/>
                        </a:rPr>
                        <a:t> Memoranda of the Firefighting Systems</a:t>
                      </a:r>
                    </a:p>
                    <a:p>
                      <a:pPr marL="177800" lvl="0" indent="-177800" algn="just">
                        <a:spcBef>
                          <a:spcPts val="600"/>
                        </a:spcBef>
                        <a:spcAft>
                          <a:spcPts val="0"/>
                        </a:spcAft>
                        <a:buClr>
                          <a:srgbClr val="000066"/>
                        </a:buClr>
                        <a:buFont typeface="Wingdings" pitchFamily="2" charset="2"/>
                        <a:buChar char="§"/>
                        <a:tabLst>
                          <a:tab pos="177800" algn="l"/>
                        </a:tabLst>
                      </a:pPr>
                      <a:r>
                        <a:rPr lang="en-US" sz="1400" kern="1200" noProof="0" dirty="0" smtClean="0">
                          <a:solidFill>
                            <a:schemeClr val="dk1"/>
                          </a:solidFill>
                          <a:latin typeface="Arial" pitchFamily="34" charset="0"/>
                          <a:ea typeface="Times New Roman"/>
                          <a:cs typeface="Arial" pitchFamily="34" charset="0"/>
                        </a:rPr>
                        <a:t>HAZOP study and HSE Regulations fulfillment for the Lime White Wash System</a:t>
                      </a:r>
                    </a:p>
                    <a:p>
                      <a:pPr marL="177800" lvl="0" indent="-177800" algn="just">
                        <a:spcBef>
                          <a:spcPts val="600"/>
                        </a:spcBef>
                        <a:spcAft>
                          <a:spcPts val="0"/>
                        </a:spcAft>
                        <a:buClr>
                          <a:srgbClr val="000066"/>
                        </a:buClr>
                        <a:buFont typeface="Wingdings" pitchFamily="2" charset="2"/>
                        <a:buChar char="§"/>
                        <a:tabLst>
                          <a:tab pos="177800" algn="l"/>
                        </a:tabLst>
                      </a:pPr>
                      <a:r>
                        <a:rPr lang="en-US" sz="1400" noProof="0" dirty="0" smtClean="0">
                          <a:latin typeface="Arial" pitchFamily="34" charset="0"/>
                          <a:ea typeface="Times New Roman"/>
                          <a:cs typeface="Arial" pitchFamily="34" charset="0"/>
                        </a:rPr>
                        <a:t>Natural Gas Systems </a:t>
                      </a:r>
                      <a:r>
                        <a:rPr lang="en-US" sz="1400" noProof="0" dirty="0" err="1" smtClean="0">
                          <a:latin typeface="Arial" pitchFamily="34" charset="0"/>
                          <a:ea typeface="Times New Roman"/>
                          <a:cs typeface="Arial" pitchFamily="34" charset="0"/>
                        </a:rPr>
                        <a:t>Evaluaiton</a:t>
                      </a:r>
                      <a:endParaRPr lang="en-US" sz="1400" noProof="0" dirty="0" smtClean="0">
                        <a:latin typeface="Arial" pitchFamily="34" charset="0"/>
                        <a:ea typeface="Times New Roman"/>
                        <a:cs typeface="Arial" pitchFamily="34" charset="0"/>
                      </a:endParaRPr>
                    </a:p>
                    <a:p>
                      <a:pPr marL="177800" lvl="0" indent="-177800" algn="just">
                        <a:spcBef>
                          <a:spcPts val="600"/>
                        </a:spcBef>
                        <a:spcAft>
                          <a:spcPts val="0"/>
                        </a:spcAft>
                        <a:buClr>
                          <a:srgbClr val="000066"/>
                        </a:buClr>
                        <a:buFont typeface="Wingdings" pitchFamily="2" charset="2"/>
                        <a:buChar char="§"/>
                        <a:tabLst>
                          <a:tab pos="177800" algn="l"/>
                        </a:tabLst>
                      </a:pPr>
                      <a:r>
                        <a:rPr lang="en-US" sz="1400" noProof="0" dirty="0" smtClean="0">
                          <a:latin typeface="Arial" pitchFamily="34" charset="0"/>
                          <a:ea typeface="Times New Roman"/>
                          <a:cs typeface="Arial" pitchFamily="34" charset="0"/>
                        </a:rPr>
                        <a:t>Root-Cause analysis of the </a:t>
                      </a:r>
                      <a:r>
                        <a:rPr lang="en-US" sz="1400" noProof="0" dirty="0" err="1" smtClean="0">
                          <a:latin typeface="Arial" pitchFamily="34" charset="0"/>
                          <a:ea typeface="Times New Roman"/>
                          <a:cs typeface="Arial" pitchFamily="34" charset="0"/>
                        </a:rPr>
                        <a:t>decapping</a:t>
                      </a:r>
                      <a:r>
                        <a:rPr lang="en-US" sz="1400" noProof="0" dirty="0" smtClean="0">
                          <a:latin typeface="Arial" pitchFamily="34" charset="0"/>
                          <a:ea typeface="Times New Roman"/>
                          <a:cs typeface="Arial" pitchFamily="34" charset="0"/>
                        </a:rPr>
                        <a:t> plant corrosion problems.</a:t>
                      </a:r>
                    </a:p>
                    <a:p>
                      <a:pPr marL="177800" lvl="0" indent="-177800" algn="just">
                        <a:spcBef>
                          <a:spcPts val="600"/>
                        </a:spcBef>
                        <a:spcAft>
                          <a:spcPts val="0"/>
                        </a:spcAft>
                        <a:buClr>
                          <a:srgbClr val="000066"/>
                        </a:buClr>
                        <a:buFont typeface="Wingdings" pitchFamily="2" charset="2"/>
                        <a:buChar char="§"/>
                        <a:tabLst>
                          <a:tab pos="177800" algn="l"/>
                        </a:tabLst>
                      </a:pPr>
                      <a:r>
                        <a:rPr lang="en-US" sz="1400" noProof="0" dirty="0" smtClean="0">
                          <a:latin typeface="Arial" pitchFamily="34" charset="0"/>
                          <a:ea typeface="Times New Roman"/>
                          <a:cs typeface="Arial" pitchFamily="34" charset="0"/>
                        </a:rPr>
                        <a:t>Review</a:t>
                      </a:r>
                      <a:r>
                        <a:rPr lang="en-US" sz="1400" baseline="0" noProof="0" dirty="0" smtClean="0">
                          <a:latin typeface="Arial" pitchFamily="34" charset="0"/>
                          <a:ea typeface="Times New Roman"/>
                          <a:cs typeface="Arial" pitchFamily="34" charset="0"/>
                        </a:rPr>
                        <a:t> and updating of new work procedures</a:t>
                      </a:r>
                    </a:p>
                    <a:p>
                      <a:pPr marL="177800" lvl="0" indent="-177800" algn="just">
                        <a:spcBef>
                          <a:spcPts val="600"/>
                        </a:spcBef>
                        <a:spcAft>
                          <a:spcPts val="0"/>
                        </a:spcAft>
                        <a:buClr>
                          <a:srgbClr val="000066"/>
                        </a:buClr>
                        <a:buFont typeface="Wingdings" pitchFamily="2" charset="2"/>
                        <a:buChar char="§"/>
                        <a:tabLst>
                          <a:tab pos="177800" algn="l"/>
                        </a:tabLst>
                      </a:pPr>
                      <a:r>
                        <a:rPr lang="en-US" sz="1400" noProof="0" dirty="0" smtClean="0">
                          <a:latin typeface="Arial" pitchFamily="34" charset="0"/>
                          <a:ea typeface="Times New Roman"/>
                          <a:cs typeface="Arial" pitchFamily="34" charset="0"/>
                        </a:rPr>
                        <a:t>Technical</a:t>
                      </a:r>
                      <a:r>
                        <a:rPr lang="en-US" sz="1400" baseline="0" noProof="0" dirty="0" smtClean="0">
                          <a:latin typeface="Arial" pitchFamily="34" charset="0"/>
                          <a:ea typeface="Times New Roman"/>
                          <a:cs typeface="Arial" pitchFamily="34" charset="0"/>
                        </a:rPr>
                        <a:t> evaluation of the steam generators conditions and repair or replacement recommendations</a:t>
                      </a:r>
                    </a:p>
                    <a:p>
                      <a:pPr marL="177800" lvl="0" indent="-177800" algn="just">
                        <a:spcBef>
                          <a:spcPts val="600"/>
                        </a:spcBef>
                        <a:spcAft>
                          <a:spcPts val="0"/>
                        </a:spcAft>
                        <a:buClr>
                          <a:srgbClr val="000066"/>
                        </a:buClr>
                        <a:buFont typeface="Wingdings" pitchFamily="2" charset="2"/>
                        <a:buChar char="§"/>
                        <a:tabLst>
                          <a:tab pos="177800" algn="l"/>
                        </a:tabLst>
                      </a:pPr>
                      <a:r>
                        <a:rPr lang="en-US" sz="1400" noProof="0" dirty="0" smtClean="0">
                          <a:latin typeface="Arial" pitchFamily="34" charset="0"/>
                          <a:ea typeface="Times New Roman"/>
                          <a:cs typeface="Arial" pitchFamily="34" charset="0"/>
                        </a:rPr>
                        <a:t>Preliminary Hazard</a:t>
                      </a:r>
                      <a:r>
                        <a:rPr lang="en-US" sz="1400" baseline="0" noProof="0" dirty="0" smtClean="0">
                          <a:latin typeface="Arial" pitchFamily="34" charset="0"/>
                          <a:ea typeface="Times New Roman"/>
                          <a:cs typeface="Arial" pitchFamily="34" charset="0"/>
                        </a:rPr>
                        <a:t> Analysis (PHA) and HAZOP in the </a:t>
                      </a:r>
                      <a:r>
                        <a:rPr lang="en-US" sz="1400" baseline="0" noProof="0" dirty="0" err="1" smtClean="0">
                          <a:latin typeface="Arial" pitchFamily="34" charset="0"/>
                          <a:ea typeface="Times New Roman"/>
                          <a:cs typeface="Arial" pitchFamily="34" charset="0"/>
                        </a:rPr>
                        <a:t>HyL</a:t>
                      </a:r>
                      <a:r>
                        <a:rPr lang="en-US" sz="1400" baseline="0" noProof="0" dirty="0" smtClean="0">
                          <a:latin typeface="Arial" pitchFamily="34" charset="0"/>
                          <a:ea typeface="Times New Roman"/>
                          <a:cs typeface="Arial" pitchFamily="34" charset="0"/>
                        </a:rPr>
                        <a:t> III Plant and the R-5 and three Steel Processing Plant</a:t>
                      </a:r>
                    </a:p>
                  </a:txBody>
                  <a:tcPr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190219" y="1236335"/>
          <a:ext cx="8721769" cy="5031609"/>
        </p:xfrm>
        <a:graphic>
          <a:graphicData uri="http://schemas.openxmlformats.org/drawingml/2006/table">
            <a:tbl>
              <a:tblPr firstRow="1" bandRow="1">
                <a:tableStyleId>{6E25E649-3F16-4E02-A733-19D2CDBF48F0}</a:tableStyleId>
              </a:tblPr>
              <a:tblGrid>
                <a:gridCol w="1474808"/>
                <a:gridCol w="7246961"/>
              </a:tblGrid>
              <a:tr h="453755">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1207178">
                <a:tc>
                  <a:txBody>
                    <a:bodyPr/>
                    <a:lstStyle/>
                    <a:p>
                      <a:pPr marL="0" algn="ctr" defTabSz="914400" rtl="0" eaLnBrk="1" latinLnBrk="0" hangingPunct="1">
                        <a:spcBef>
                          <a:spcPts val="0"/>
                        </a:spcBef>
                        <a:spcAft>
                          <a:spcPts val="600"/>
                        </a:spcAft>
                      </a:pPr>
                      <a:r>
                        <a:rPr lang="es-VE" sz="1400" b="1" kern="1200" dirty="0" smtClean="0">
                          <a:solidFill>
                            <a:schemeClr val="dk1"/>
                          </a:solidFill>
                          <a:latin typeface="Arial" pitchFamily="34" charset="0"/>
                          <a:ea typeface="Times New Roman"/>
                          <a:cs typeface="Arial" pitchFamily="34" charset="0"/>
                        </a:rPr>
                        <a:t>OPEN</a:t>
                      </a:r>
                      <a:r>
                        <a:rPr lang="es-VE" sz="1400" b="1" kern="1200" baseline="0" dirty="0" smtClean="0">
                          <a:solidFill>
                            <a:schemeClr val="dk1"/>
                          </a:solidFill>
                          <a:latin typeface="Arial" pitchFamily="34" charset="0"/>
                          <a:ea typeface="Times New Roman"/>
                          <a:cs typeface="Arial" pitchFamily="34" charset="0"/>
                        </a:rPr>
                        <a:t> OIL CO.</a:t>
                      </a:r>
                    </a:p>
                    <a:p>
                      <a:pPr marL="0" algn="ctr" defTabSz="914400" rtl="0" eaLnBrk="1" latinLnBrk="0" hangingPunct="1">
                        <a:spcBef>
                          <a:spcPts val="0"/>
                        </a:spcBef>
                        <a:spcAft>
                          <a:spcPts val="600"/>
                        </a:spcAft>
                      </a:pPr>
                      <a:r>
                        <a:rPr lang="es-VE" sz="1400" b="1" kern="1200" baseline="0" dirty="0" smtClean="0">
                          <a:solidFill>
                            <a:schemeClr val="dk1"/>
                          </a:solidFill>
                          <a:latin typeface="Arial" pitchFamily="34" charset="0"/>
                          <a:ea typeface="Times New Roman"/>
                          <a:cs typeface="Arial" pitchFamily="34" charset="0"/>
                        </a:rPr>
                        <a:t>VENEZUELA</a:t>
                      </a:r>
                    </a:p>
                    <a:p>
                      <a:pPr marL="0" algn="ctr" defTabSz="914400" rtl="0" eaLnBrk="1" latinLnBrk="0" hangingPunct="1">
                        <a:spcBef>
                          <a:spcPts val="0"/>
                        </a:spcBef>
                        <a:spcAft>
                          <a:spcPts val="600"/>
                        </a:spcAft>
                      </a:pPr>
                      <a:r>
                        <a:rPr lang="es-VE" sz="1400" b="1" kern="1200" baseline="0" dirty="0" smtClean="0">
                          <a:solidFill>
                            <a:schemeClr val="dk1"/>
                          </a:solidFill>
                          <a:latin typeface="Arial" pitchFamily="34" charset="0"/>
                          <a:ea typeface="Times New Roman"/>
                          <a:cs typeface="Arial" pitchFamily="34" charset="0"/>
                        </a:rPr>
                        <a:t>2005</a:t>
                      </a:r>
                      <a:endParaRPr lang="es-VE" sz="1400" b="1"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marL="88900" marR="0" lvl="0" indent="-88900" algn="just" defTabSz="914400" rtl="0" eaLnBrk="1" fontAlgn="auto" latinLnBrk="0" hangingPunct="1">
                        <a:lnSpc>
                          <a:spcPct val="100000"/>
                        </a:lnSpc>
                        <a:spcBef>
                          <a:spcPts val="0"/>
                        </a:spcBef>
                        <a:spcAft>
                          <a:spcPts val="0"/>
                        </a:spcAft>
                        <a:buClr>
                          <a:srgbClr val="000066"/>
                        </a:buClr>
                        <a:buSzTx/>
                        <a:buFont typeface="Wingdings" pitchFamily="2" charset="2"/>
                        <a:buNone/>
                        <a:tabLst>
                          <a:tab pos="88900" algn="l"/>
                        </a:tabLst>
                        <a:defRPr/>
                      </a:pPr>
                      <a:r>
                        <a:rPr lang="en-US" sz="1400" b="1" kern="1200" baseline="0" noProof="0" dirty="0" smtClean="0">
                          <a:solidFill>
                            <a:schemeClr val="dk1"/>
                          </a:solidFill>
                          <a:latin typeface="Arial" pitchFamily="34" charset="0"/>
                          <a:ea typeface="+mn-ea"/>
                          <a:cs typeface="Arial" pitchFamily="34" charset="0"/>
                        </a:rPr>
                        <a:t>TECHNICAL ASSISTANCE TO OPEN OIL CO.</a:t>
                      </a:r>
                    </a:p>
                    <a:p>
                      <a:pPr marL="88900" lvl="0" indent="-88900" algn="just" defTabSz="914400" rtl="0" eaLnBrk="1" latinLnBrk="0" hangingPunct="1">
                        <a:spcBef>
                          <a:spcPts val="0"/>
                        </a:spcBef>
                        <a:spcAft>
                          <a:spcPts val="0"/>
                        </a:spcAft>
                        <a:buClr>
                          <a:srgbClr val="000066"/>
                        </a:buClr>
                        <a:buFont typeface="Wingdings" pitchFamily="2" charset="2"/>
                        <a:buChar char="§"/>
                        <a:tabLst>
                          <a:tab pos="88900" algn="l"/>
                        </a:tabLst>
                      </a:pPr>
                      <a:r>
                        <a:rPr lang="en-US" sz="1400" kern="1200" dirty="0" smtClean="0">
                          <a:solidFill>
                            <a:schemeClr val="dk1"/>
                          </a:solidFill>
                          <a:latin typeface="Arial" pitchFamily="34" charset="0"/>
                          <a:ea typeface="Times New Roman"/>
                          <a:cs typeface="Arial" pitchFamily="34" charset="0"/>
                        </a:rPr>
                        <a:t>Technical Assistance during the Shutdown of the Crude Oil Electrostatic Dehydrator</a:t>
                      </a:r>
                      <a:endParaRPr lang="es-VE" sz="1400" kern="1200" dirty="0" smtClean="0">
                        <a:solidFill>
                          <a:schemeClr val="dk1"/>
                        </a:solidFill>
                        <a:latin typeface="Arial" pitchFamily="34" charset="0"/>
                        <a:ea typeface="Times New Roman"/>
                        <a:cs typeface="Arial" pitchFamily="34" charset="0"/>
                      </a:endParaRPr>
                    </a:p>
                    <a:p>
                      <a:pPr marL="88900" lvl="0" indent="-88900" algn="just" defTabSz="914400" rtl="0" eaLnBrk="1" latinLnBrk="0" hangingPunct="1">
                        <a:spcBef>
                          <a:spcPts val="0"/>
                        </a:spcBef>
                        <a:spcAft>
                          <a:spcPts val="0"/>
                        </a:spcAft>
                        <a:buClr>
                          <a:srgbClr val="000066"/>
                        </a:buClr>
                        <a:buFont typeface="Wingdings" pitchFamily="2" charset="2"/>
                        <a:buChar char="§"/>
                        <a:tabLst>
                          <a:tab pos="88900" algn="l"/>
                        </a:tabLst>
                      </a:pPr>
                      <a:r>
                        <a:rPr lang="en-US" sz="1400" kern="1200" dirty="0" smtClean="0">
                          <a:solidFill>
                            <a:schemeClr val="dk1"/>
                          </a:solidFill>
                          <a:latin typeface="Arial" pitchFamily="34" charset="0"/>
                          <a:ea typeface="Times New Roman"/>
                          <a:cs typeface="Arial" pitchFamily="34" charset="0"/>
                        </a:rPr>
                        <a:t>Technical Assistance for the Crude and Gas Processes at the Production Facilities of the </a:t>
                      </a:r>
                      <a:r>
                        <a:rPr lang="en-US" sz="1400" kern="1200" dirty="0" err="1" smtClean="0">
                          <a:solidFill>
                            <a:schemeClr val="dk1"/>
                          </a:solidFill>
                          <a:latin typeface="Arial" pitchFamily="34" charset="0"/>
                          <a:ea typeface="Times New Roman"/>
                          <a:cs typeface="Arial" pitchFamily="34" charset="0"/>
                        </a:rPr>
                        <a:t>Acema</a:t>
                      </a:r>
                      <a:r>
                        <a:rPr lang="en-US" sz="1400" kern="1200" dirty="0" smtClean="0">
                          <a:solidFill>
                            <a:schemeClr val="dk1"/>
                          </a:solidFill>
                          <a:latin typeface="Arial" pitchFamily="34" charset="0"/>
                          <a:ea typeface="Times New Roman"/>
                          <a:cs typeface="Arial" pitchFamily="34" charset="0"/>
                        </a:rPr>
                        <a:t> – </a:t>
                      </a:r>
                      <a:r>
                        <a:rPr lang="en-US" sz="1400" kern="1200" dirty="0" err="1" smtClean="0">
                          <a:solidFill>
                            <a:schemeClr val="dk1"/>
                          </a:solidFill>
                          <a:latin typeface="Arial" pitchFamily="34" charset="0"/>
                          <a:ea typeface="Times New Roman"/>
                          <a:cs typeface="Arial" pitchFamily="34" charset="0"/>
                        </a:rPr>
                        <a:t>Casma</a:t>
                      </a:r>
                      <a:r>
                        <a:rPr lang="en-US" sz="1400" kern="1200" dirty="0" smtClean="0">
                          <a:solidFill>
                            <a:schemeClr val="dk1"/>
                          </a:solidFill>
                          <a:latin typeface="Arial" pitchFamily="34" charset="0"/>
                          <a:ea typeface="Times New Roman"/>
                          <a:cs typeface="Arial" pitchFamily="34" charset="0"/>
                        </a:rPr>
                        <a:t> Fields</a:t>
                      </a:r>
                      <a:endParaRPr lang="es-VE" sz="1400" kern="1200" dirty="0" smtClean="0">
                        <a:solidFill>
                          <a:schemeClr val="dk1"/>
                        </a:solidFill>
                        <a:latin typeface="Arial" pitchFamily="34" charset="0"/>
                        <a:ea typeface="Times New Roman"/>
                        <a:cs typeface="Arial" pitchFamily="34" charset="0"/>
                      </a:endParaRPr>
                    </a:p>
                    <a:p>
                      <a:pPr marL="88900" lvl="0" indent="-88900" algn="just" defTabSz="914400" rtl="0" eaLnBrk="1" latinLnBrk="0" hangingPunct="1">
                        <a:spcBef>
                          <a:spcPts val="0"/>
                        </a:spcBef>
                        <a:spcAft>
                          <a:spcPts val="0"/>
                        </a:spcAft>
                        <a:buClr>
                          <a:srgbClr val="000066"/>
                        </a:buClr>
                        <a:buFont typeface="Wingdings" pitchFamily="2" charset="2"/>
                        <a:buChar char="§"/>
                        <a:tabLst>
                          <a:tab pos="88900" algn="l"/>
                        </a:tabLst>
                      </a:pPr>
                      <a:r>
                        <a:rPr lang="en-US" sz="1400" kern="1200" dirty="0" smtClean="0">
                          <a:solidFill>
                            <a:schemeClr val="dk1"/>
                          </a:solidFill>
                          <a:latin typeface="Arial" pitchFamily="34" charset="0"/>
                          <a:ea typeface="Times New Roman"/>
                          <a:cs typeface="Arial" pitchFamily="34" charset="0"/>
                        </a:rPr>
                        <a:t>Technical Assistance during the Shutdown of the Crude Oil Electrostatic Dehydrator</a:t>
                      </a:r>
                      <a:endParaRPr lang="es-VE" sz="1400" kern="1200" dirty="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910835">
                <a:tc>
                  <a:txBody>
                    <a:bodyPr/>
                    <a:lstStyle/>
                    <a:p>
                      <a:pPr algn="ctr">
                        <a:spcBef>
                          <a:spcPts val="600"/>
                        </a:spcBef>
                        <a:spcAft>
                          <a:spcPts val="0"/>
                        </a:spcAft>
                        <a:tabLst>
                          <a:tab pos="914400" algn="l"/>
                        </a:tabLst>
                      </a:pPr>
                      <a:r>
                        <a:rPr lang="es-ES" sz="1400" b="1" dirty="0" smtClean="0">
                          <a:latin typeface="Arial" pitchFamily="34" charset="0"/>
                          <a:ea typeface="Times New Roman"/>
                          <a:cs typeface="Arial" pitchFamily="34" charset="0"/>
                        </a:rPr>
                        <a:t>HANOVER VENEZUELA</a:t>
                      </a:r>
                    </a:p>
                    <a:p>
                      <a:pPr algn="ctr">
                        <a:spcBef>
                          <a:spcPts val="600"/>
                        </a:spcBef>
                        <a:spcAft>
                          <a:spcPts val="0"/>
                        </a:spcAft>
                        <a:tabLst>
                          <a:tab pos="914400" algn="l"/>
                        </a:tabLst>
                      </a:pPr>
                      <a:r>
                        <a:rPr lang="es-ES" sz="1400" b="1" dirty="0" smtClean="0">
                          <a:latin typeface="Arial" pitchFamily="34" charset="0"/>
                          <a:ea typeface="Times New Roman"/>
                          <a:cs typeface="Arial" pitchFamily="34" charset="0"/>
                        </a:rPr>
                        <a:t>2005</a:t>
                      </a:r>
                      <a:endParaRPr lang="es-ES" sz="1400" b="1"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c>
                  <a:txBody>
                    <a:bodyPr/>
                    <a:lstStyle/>
                    <a:p>
                      <a:pPr marL="88900" marR="0" lvl="0" indent="-88900" algn="just" defTabSz="914400" rtl="0" eaLnBrk="1" fontAlgn="auto" latinLnBrk="0" hangingPunct="1">
                        <a:lnSpc>
                          <a:spcPct val="100000"/>
                        </a:lnSpc>
                        <a:spcBef>
                          <a:spcPts val="0"/>
                        </a:spcBef>
                        <a:spcAft>
                          <a:spcPts val="0"/>
                        </a:spcAft>
                        <a:buClr>
                          <a:srgbClr val="000066"/>
                        </a:buClr>
                        <a:buSzTx/>
                        <a:buFont typeface="Wingdings" pitchFamily="2" charset="2"/>
                        <a:buNone/>
                        <a:tabLst>
                          <a:tab pos="88900" algn="l"/>
                        </a:tabLst>
                        <a:defRPr/>
                      </a:pPr>
                      <a:r>
                        <a:rPr lang="en-US" sz="1400" b="1" kern="1200" baseline="0" noProof="0" dirty="0" smtClean="0">
                          <a:solidFill>
                            <a:schemeClr val="dk1"/>
                          </a:solidFill>
                          <a:latin typeface="Arial" pitchFamily="34" charset="0"/>
                          <a:ea typeface="+mn-ea"/>
                          <a:cs typeface="Arial" pitchFamily="34" charset="0"/>
                        </a:rPr>
                        <a:t>TECHNICAL ASSISTANCE TO HANOVER</a:t>
                      </a:r>
                      <a:endParaRPr lang="en-US" sz="1400" kern="1200" dirty="0" smtClean="0">
                        <a:solidFill>
                          <a:schemeClr val="dk1"/>
                        </a:solidFill>
                        <a:latin typeface="Arial" pitchFamily="34" charset="0"/>
                        <a:ea typeface="Times New Roman"/>
                        <a:cs typeface="Arial" pitchFamily="34" charset="0"/>
                      </a:endParaRPr>
                    </a:p>
                    <a:p>
                      <a:pPr marL="88900" lvl="0" indent="-88900" algn="just" defTabSz="914400" rtl="0" eaLnBrk="1" latinLnBrk="0" hangingPunct="1">
                        <a:spcBef>
                          <a:spcPts val="0"/>
                        </a:spcBef>
                        <a:spcAft>
                          <a:spcPts val="0"/>
                        </a:spcAft>
                        <a:buClr>
                          <a:srgbClr val="000066"/>
                        </a:buClr>
                        <a:buFont typeface="Wingdings" pitchFamily="2" charset="2"/>
                        <a:buChar char="§"/>
                        <a:tabLst>
                          <a:tab pos="88900" algn="l"/>
                        </a:tabLst>
                      </a:pPr>
                      <a:r>
                        <a:rPr lang="en-US" sz="1400" kern="1200" dirty="0" smtClean="0">
                          <a:solidFill>
                            <a:schemeClr val="dk1"/>
                          </a:solidFill>
                          <a:latin typeface="Arial" pitchFamily="34" charset="0"/>
                          <a:ea typeface="Times New Roman"/>
                          <a:cs typeface="Arial" pitchFamily="34" charset="0"/>
                        </a:rPr>
                        <a:t>Technical Assistance for the Revision of the Electrical Line Laying Spacing of 115 KV at the Hanover Facilities. </a:t>
                      </a:r>
                      <a:endParaRPr lang="es-VE" sz="1400" kern="1200" dirty="0" smtClean="0">
                        <a:solidFill>
                          <a:schemeClr val="dk1"/>
                        </a:solidFill>
                        <a:latin typeface="Arial" pitchFamily="34" charset="0"/>
                        <a:ea typeface="Times New Roman"/>
                        <a:cs typeface="Arial" pitchFamily="34" charset="0"/>
                      </a:endParaRPr>
                    </a:p>
                    <a:p>
                      <a:pPr marL="88900" lvl="0" indent="-88900" algn="just" defTabSz="914400" rtl="0" eaLnBrk="1" latinLnBrk="0" hangingPunct="1">
                        <a:spcBef>
                          <a:spcPts val="0"/>
                        </a:spcBef>
                        <a:spcAft>
                          <a:spcPts val="0"/>
                        </a:spcAft>
                        <a:buClr>
                          <a:srgbClr val="000066"/>
                        </a:buClr>
                        <a:buFont typeface="Wingdings" pitchFamily="2" charset="2"/>
                        <a:buChar char="§"/>
                        <a:tabLst>
                          <a:tab pos="88900" algn="l"/>
                        </a:tabLst>
                      </a:pPr>
                      <a:r>
                        <a:rPr lang="en-US" sz="1400" kern="1200" dirty="0" smtClean="0">
                          <a:solidFill>
                            <a:schemeClr val="dk1"/>
                          </a:solidFill>
                          <a:latin typeface="Arial" pitchFamily="34" charset="0"/>
                          <a:ea typeface="Times New Roman"/>
                          <a:cs typeface="Arial" pitchFamily="34" charset="0"/>
                        </a:rPr>
                        <a:t>“In-house” Course: Gas Injection for Secondary Oil Recovery in the </a:t>
                      </a:r>
                      <a:r>
                        <a:rPr lang="en-US" sz="1400" kern="1200" dirty="0" err="1" smtClean="0">
                          <a:solidFill>
                            <a:schemeClr val="dk1"/>
                          </a:solidFill>
                          <a:latin typeface="Arial" pitchFamily="34" charset="0"/>
                          <a:ea typeface="Times New Roman"/>
                          <a:cs typeface="Arial" pitchFamily="34" charset="0"/>
                        </a:rPr>
                        <a:t>Pirital</a:t>
                      </a:r>
                      <a:r>
                        <a:rPr lang="en-US" sz="1400" kern="1200" dirty="0" smtClean="0">
                          <a:solidFill>
                            <a:schemeClr val="dk1"/>
                          </a:solidFill>
                          <a:latin typeface="Arial" pitchFamily="34" charset="0"/>
                          <a:ea typeface="Times New Roman"/>
                          <a:cs typeface="Arial" pitchFamily="34" charset="0"/>
                        </a:rPr>
                        <a:t> field. Eastern Venezuela</a:t>
                      </a:r>
                      <a:endParaRPr lang="es-VE" sz="1400"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r>
              <a:tr h="1017992">
                <a:tc>
                  <a:txBody>
                    <a:bodyPr/>
                    <a:lstStyle/>
                    <a:p>
                      <a:pPr algn="ctr">
                        <a:spcBef>
                          <a:spcPts val="600"/>
                        </a:spcBef>
                        <a:spcAft>
                          <a:spcPts val="0"/>
                        </a:spcAft>
                        <a:tabLst>
                          <a:tab pos="914400" algn="l"/>
                        </a:tabLst>
                      </a:pPr>
                      <a:r>
                        <a:rPr lang="es-ES" sz="1400" b="1" dirty="0" smtClean="0">
                          <a:latin typeface="Arial" pitchFamily="34" charset="0"/>
                          <a:ea typeface="Times New Roman"/>
                          <a:cs typeface="Arial" pitchFamily="34" charset="0"/>
                        </a:rPr>
                        <a:t>ATLAS POLIGENICS</a:t>
                      </a:r>
                    </a:p>
                    <a:p>
                      <a:pPr algn="ctr">
                        <a:spcBef>
                          <a:spcPts val="600"/>
                        </a:spcBef>
                        <a:spcAft>
                          <a:spcPts val="0"/>
                        </a:spcAft>
                        <a:tabLst>
                          <a:tab pos="914400" algn="l"/>
                        </a:tabLst>
                      </a:pPr>
                      <a:r>
                        <a:rPr lang="es-ES" sz="1400" b="1" dirty="0" smtClean="0">
                          <a:latin typeface="Arial" pitchFamily="34" charset="0"/>
                          <a:ea typeface="Times New Roman"/>
                          <a:cs typeface="Arial" pitchFamily="34" charset="0"/>
                        </a:rPr>
                        <a:t>NIGERIA</a:t>
                      </a:r>
                      <a:endParaRPr lang="es-ES" sz="1400" b="1"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66"/>
                        </a:buClr>
                        <a:buSzTx/>
                        <a:buFont typeface="Wingdings" pitchFamily="2" charset="2"/>
                        <a:buNone/>
                        <a:tabLst/>
                        <a:defRPr/>
                      </a:pPr>
                      <a:r>
                        <a:rPr lang="en-US" sz="1400" b="1" kern="1200" dirty="0" smtClean="0">
                          <a:solidFill>
                            <a:schemeClr val="dk1"/>
                          </a:solidFill>
                          <a:latin typeface="Arial" pitchFamily="34" charset="0"/>
                          <a:ea typeface="Times New Roman"/>
                          <a:cs typeface="Arial" pitchFamily="34" charset="0"/>
                        </a:rPr>
                        <a:t>TECHNICAL SUPPORT TO ATLAS POLIGENICS</a:t>
                      </a:r>
                    </a:p>
                    <a:p>
                      <a:pPr marL="0" marR="0" lvl="0" indent="0" algn="just" defTabSz="914400" rtl="0" eaLnBrk="1" fontAlgn="auto" latinLnBrk="0" hangingPunct="1">
                        <a:lnSpc>
                          <a:spcPct val="100000"/>
                        </a:lnSpc>
                        <a:spcBef>
                          <a:spcPts val="0"/>
                        </a:spcBef>
                        <a:spcAft>
                          <a:spcPts val="0"/>
                        </a:spcAft>
                        <a:buClr>
                          <a:srgbClr val="000066"/>
                        </a:buClr>
                        <a:buSzTx/>
                        <a:buFont typeface="Wingdings" pitchFamily="2" charset="2"/>
                        <a:buNone/>
                        <a:tabLst/>
                        <a:defRPr/>
                      </a:pPr>
                      <a:r>
                        <a:rPr lang="en-US" sz="1400" kern="1200" dirty="0" smtClean="0">
                          <a:solidFill>
                            <a:schemeClr val="dk1"/>
                          </a:solidFill>
                          <a:latin typeface="Arial" pitchFamily="34" charset="0"/>
                          <a:ea typeface="Times New Roman"/>
                          <a:cs typeface="Arial" pitchFamily="34" charset="0"/>
                        </a:rPr>
                        <a:t>Preparation of a Decision Support Document (DSD-3) and assessment of the Front End Engineering Design (FEED) of the </a:t>
                      </a:r>
                      <a:r>
                        <a:rPr lang="en-US" sz="1400" kern="1200" dirty="0" err="1" smtClean="0">
                          <a:solidFill>
                            <a:schemeClr val="dk1"/>
                          </a:solidFill>
                          <a:latin typeface="Arial" pitchFamily="34" charset="0"/>
                          <a:ea typeface="Times New Roman"/>
                          <a:cs typeface="Arial" pitchFamily="34" charset="0"/>
                        </a:rPr>
                        <a:t>Ovade</a:t>
                      </a:r>
                      <a:r>
                        <a:rPr lang="en-US" sz="1400" kern="1200" dirty="0" smtClean="0">
                          <a:solidFill>
                            <a:schemeClr val="dk1"/>
                          </a:solidFill>
                          <a:latin typeface="Arial" pitchFamily="34" charset="0"/>
                          <a:ea typeface="Times New Roman"/>
                          <a:cs typeface="Arial" pitchFamily="34" charset="0"/>
                        </a:rPr>
                        <a:t> - </a:t>
                      </a:r>
                      <a:r>
                        <a:rPr lang="en-US" sz="1400" kern="1200" dirty="0" err="1" smtClean="0">
                          <a:solidFill>
                            <a:schemeClr val="dk1"/>
                          </a:solidFill>
                          <a:latin typeface="Arial" pitchFamily="34" charset="0"/>
                          <a:ea typeface="Times New Roman"/>
                          <a:cs typeface="Arial" pitchFamily="34" charset="0"/>
                        </a:rPr>
                        <a:t>Ogharefe</a:t>
                      </a:r>
                      <a:r>
                        <a:rPr lang="en-US" sz="1400" kern="1200" dirty="0" smtClean="0">
                          <a:solidFill>
                            <a:schemeClr val="dk1"/>
                          </a:solidFill>
                          <a:latin typeface="Arial" pitchFamily="34" charset="0"/>
                          <a:ea typeface="Times New Roman"/>
                          <a:cs typeface="Arial" pitchFamily="34" charset="0"/>
                        </a:rPr>
                        <a:t> gas processing plant project to be operated by PAN OCEAN OIL Co. ( July - October 2005).</a:t>
                      </a:r>
                      <a:endParaRPr lang="es-VE" sz="1400" kern="1200" noProof="0" dirty="0">
                        <a:solidFill>
                          <a:schemeClr val="dk1"/>
                        </a:solidFill>
                        <a:latin typeface="Arial" pitchFamily="34" charset="0"/>
                        <a:ea typeface="+mn-ea"/>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1285884">
                <a:tc>
                  <a:txBody>
                    <a:bodyPr/>
                    <a:lstStyle/>
                    <a:p>
                      <a:pPr marL="0" marR="0" indent="0" algn="ctr" defTabSz="914400" rtl="0" eaLnBrk="1" fontAlgn="auto" latinLnBrk="0" hangingPunct="1">
                        <a:lnSpc>
                          <a:spcPct val="100000"/>
                        </a:lnSpc>
                        <a:spcBef>
                          <a:spcPts val="600"/>
                        </a:spcBef>
                        <a:spcAft>
                          <a:spcPts val="0"/>
                        </a:spcAft>
                        <a:buClrTx/>
                        <a:buSzTx/>
                        <a:buFontTx/>
                        <a:buNone/>
                        <a:tabLst>
                          <a:tab pos="914400" algn="l"/>
                        </a:tabLst>
                        <a:defRPr/>
                      </a:pPr>
                      <a:r>
                        <a:rPr lang="en-US" sz="1400" b="1" kern="1200" dirty="0" smtClean="0">
                          <a:solidFill>
                            <a:schemeClr val="dk1"/>
                          </a:solidFill>
                          <a:latin typeface="Arial" pitchFamily="34" charset="0"/>
                          <a:ea typeface="Times New Roman"/>
                          <a:cs typeface="Arial" pitchFamily="34" charset="0"/>
                        </a:rPr>
                        <a:t>METAENERGY CONSORCIO</a:t>
                      </a:r>
                    </a:p>
                    <a:p>
                      <a:pPr marL="0" marR="0" indent="0" algn="ctr" defTabSz="914400" rtl="0" eaLnBrk="1" fontAlgn="auto" latinLnBrk="0" hangingPunct="1">
                        <a:lnSpc>
                          <a:spcPct val="100000"/>
                        </a:lnSpc>
                        <a:spcBef>
                          <a:spcPts val="600"/>
                        </a:spcBef>
                        <a:spcAft>
                          <a:spcPts val="0"/>
                        </a:spcAft>
                        <a:buClrTx/>
                        <a:buSzTx/>
                        <a:buFontTx/>
                        <a:buNone/>
                        <a:tabLst>
                          <a:tab pos="0" algn="l"/>
                        </a:tabLst>
                        <a:defRPr/>
                      </a:pPr>
                      <a:r>
                        <a:rPr lang="en-US" sz="1400" b="1" kern="1200" dirty="0" smtClean="0">
                          <a:solidFill>
                            <a:schemeClr val="dk1"/>
                          </a:solidFill>
                          <a:latin typeface="Arial" pitchFamily="34" charset="0"/>
                          <a:ea typeface="Times New Roman"/>
                          <a:cs typeface="Arial" pitchFamily="34" charset="0"/>
                        </a:rPr>
                        <a:t>GAS &amp; B</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c>
                  <a:txBody>
                    <a:bodyPr/>
                    <a:lstStyle/>
                    <a:p>
                      <a:pPr marL="0" lvl="0" indent="0" algn="just" defTabSz="914400" rtl="0" eaLnBrk="1" latinLnBrk="0" hangingPunct="1">
                        <a:spcBef>
                          <a:spcPts val="0"/>
                        </a:spcBef>
                        <a:spcAft>
                          <a:spcPts val="0"/>
                        </a:spcAft>
                        <a:buClr>
                          <a:srgbClr val="000066"/>
                        </a:buClr>
                        <a:buFont typeface="Wingdings" pitchFamily="2" charset="2"/>
                        <a:buNone/>
                        <a:tabLst/>
                      </a:pPr>
                      <a:r>
                        <a:rPr lang="en-US" sz="1400" b="1" kern="1200" dirty="0" smtClean="0">
                          <a:solidFill>
                            <a:schemeClr val="dk1"/>
                          </a:solidFill>
                          <a:latin typeface="Arial" pitchFamily="34" charset="0"/>
                          <a:ea typeface="Times New Roman"/>
                          <a:cs typeface="Arial" pitchFamily="34" charset="0"/>
                        </a:rPr>
                        <a:t>EXPANSION OF JUSEPIN GAS</a:t>
                      </a:r>
                      <a:r>
                        <a:rPr lang="en-US" sz="1400" b="1" kern="1200" baseline="0" dirty="0" smtClean="0">
                          <a:solidFill>
                            <a:schemeClr val="dk1"/>
                          </a:solidFill>
                          <a:latin typeface="Arial" pitchFamily="34" charset="0"/>
                          <a:ea typeface="Times New Roman"/>
                          <a:cs typeface="Arial" pitchFamily="34" charset="0"/>
                        </a:rPr>
                        <a:t> COMPRESSION PLANT</a:t>
                      </a:r>
                      <a:endParaRPr lang="en-US" sz="1400" b="1" kern="1200" dirty="0" smtClean="0">
                        <a:solidFill>
                          <a:schemeClr val="dk1"/>
                        </a:solidFill>
                        <a:latin typeface="Arial" pitchFamily="34" charset="0"/>
                        <a:ea typeface="Times New Roman"/>
                        <a:cs typeface="Arial" pitchFamily="34" charset="0"/>
                      </a:endParaRPr>
                    </a:p>
                    <a:p>
                      <a:pPr marL="88900" lvl="0" indent="-88900" algn="just" defTabSz="914400" rtl="0" eaLnBrk="1" latinLnBrk="0" hangingPunct="1">
                        <a:spcBef>
                          <a:spcPts val="0"/>
                        </a:spcBef>
                        <a:spcAft>
                          <a:spcPts val="0"/>
                        </a:spcAft>
                        <a:buClr>
                          <a:srgbClr val="000066"/>
                        </a:buClr>
                        <a:buFont typeface="Wingdings" pitchFamily="2" charset="2"/>
                        <a:buChar char="§"/>
                        <a:tabLst>
                          <a:tab pos="88900" algn="l"/>
                        </a:tabLst>
                      </a:pPr>
                      <a:r>
                        <a:rPr lang="en-US" sz="1400" kern="1200" dirty="0" smtClean="0">
                          <a:solidFill>
                            <a:schemeClr val="dk1"/>
                          </a:solidFill>
                          <a:latin typeface="Arial" pitchFamily="34" charset="0"/>
                          <a:ea typeface="Times New Roman"/>
                          <a:cs typeface="Arial" pitchFamily="34" charset="0"/>
                        </a:rPr>
                        <a:t>Management, Engineering, Support to Procurement and Construction Supervision of a gas compression plant with 80 MMSCFD total capacity to be installed at </a:t>
                      </a:r>
                      <a:r>
                        <a:rPr lang="en-US" sz="1400" kern="1200" dirty="0" err="1" smtClean="0">
                          <a:solidFill>
                            <a:schemeClr val="dk1"/>
                          </a:solidFill>
                          <a:latin typeface="Arial" pitchFamily="34" charset="0"/>
                          <a:ea typeface="Times New Roman"/>
                          <a:cs typeface="Arial" pitchFamily="34" charset="0"/>
                        </a:rPr>
                        <a:t>Jusepin</a:t>
                      </a:r>
                      <a:r>
                        <a:rPr lang="en-US" sz="1400" kern="1200" dirty="0" smtClean="0">
                          <a:solidFill>
                            <a:schemeClr val="dk1"/>
                          </a:solidFill>
                          <a:latin typeface="Arial" pitchFamily="34" charset="0"/>
                          <a:ea typeface="Times New Roman"/>
                          <a:cs typeface="Arial" pitchFamily="34" charset="0"/>
                        </a:rPr>
                        <a:t> Field. Eastern Venezuela (October 2005-February 2006) </a:t>
                      </a:r>
                      <a:endParaRPr lang="es-VE" sz="1400" kern="1200" dirty="0" smtClean="0">
                        <a:solidFill>
                          <a:schemeClr val="dk1"/>
                        </a:solidFill>
                        <a:latin typeface="Arial" pitchFamily="34" charset="0"/>
                        <a:ea typeface="Times New Roman"/>
                        <a:cs typeface="Arial" pitchFamily="34" charset="0"/>
                      </a:endParaRPr>
                    </a:p>
                    <a:p>
                      <a:pPr marL="88900" lvl="0" indent="-88900" algn="just" defTabSz="914400" rtl="0" eaLnBrk="1" latinLnBrk="0" hangingPunct="1">
                        <a:spcBef>
                          <a:spcPts val="0"/>
                        </a:spcBef>
                        <a:spcAft>
                          <a:spcPts val="0"/>
                        </a:spcAft>
                        <a:buClr>
                          <a:srgbClr val="000066"/>
                        </a:buClr>
                        <a:buFont typeface="Wingdings" pitchFamily="2" charset="2"/>
                        <a:buChar char="§"/>
                        <a:tabLst>
                          <a:tab pos="88900" algn="l"/>
                        </a:tabLst>
                      </a:pPr>
                      <a:r>
                        <a:rPr lang="en-US" sz="1400" kern="1200" dirty="0" smtClean="0">
                          <a:solidFill>
                            <a:schemeClr val="dk1"/>
                          </a:solidFill>
                          <a:latin typeface="Arial" pitchFamily="34" charset="0"/>
                          <a:ea typeface="Times New Roman"/>
                          <a:cs typeface="Arial" pitchFamily="34" charset="0"/>
                        </a:rPr>
                        <a:t>Development of the Project Quality Plan for the company Brio </a:t>
                      </a:r>
                      <a:r>
                        <a:rPr lang="en-US" sz="1400" kern="1200" dirty="0" err="1" smtClean="0">
                          <a:solidFill>
                            <a:schemeClr val="dk1"/>
                          </a:solidFill>
                          <a:latin typeface="Arial" pitchFamily="34" charset="0"/>
                          <a:ea typeface="Times New Roman"/>
                          <a:cs typeface="Arial" pitchFamily="34" charset="0"/>
                        </a:rPr>
                        <a:t>Ingenieria</a:t>
                      </a:r>
                      <a:r>
                        <a:rPr lang="en-US" sz="1400" kern="1200" dirty="0" smtClean="0">
                          <a:solidFill>
                            <a:schemeClr val="dk1"/>
                          </a:solidFill>
                          <a:latin typeface="Arial" pitchFamily="34" charset="0"/>
                          <a:ea typeface="Times New Roman"/>
                          <a:cs typeface="Arial" pitchFamily="34" charset="0"/>
                        </a:rPr>
                        <a:t> de Control, C.A. (September – 2005)</a:t>
                      </a:r>
                      <a:endParaRPr lang="es-VE" sz="1400"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18 Tabla"/>
          <p:cNvGraphicFramePr>
            <a:graphicFrameLocks noGrp="1"/>
          </p:cNvGraphicFramePr>
          <p:nvPr/>
        </p:nvGraphicFramePr>
        <p:xfrm>
          <a:off x="81035" y="1047290"/>
          <a:ext cx="8912838" cy="5537035"/>
        </p:xfrm>
        <a:graphic>
          <a:graphicData uri="http://schemas.openxmlformats.org/drawingml/2006/table">
            <a:tbl>
              <a:tblPr firstRow="1" bandRow="1">
                <a:tableStyleId>{6E25E649-3F16-4E02-A733-19D2CDBF48F0}</a:tableStyleId>
              </a:tblPr>
              <a:tblGrid>
                <a:gridCol w="1986728"/>
                <a:gridCol w="6926110"/>
              </a:tblGrid>
              <a:tr h="453755">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Client</a:t>
                      </a: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c>
                  <a:txBody>
                    <a:bodyPr/>
                    <a:lstStyle/>
                    <a:p>
                      <a:pPr marL="0" algn="ctr" defTabSz="914400" rtl="0" eaLnBrk="1" latinLnBrk="0" hangingPunct="1">
                        <a:spcBef>
                          <a:spcPts val="600"/>
                        </a:spcBef>
                        <a:spcAft>
                          <a:spcPts val="600"/>
                        </a:spcAft>
                        <a:tabLst>
                          <a:tab pos="914400" algn="l"/>
                        </a:tabLst>
                      </a:pPr>
                      <a:r>
                        <a:rPr lang="en-US" sz="1400" b="1" kern="1200" noProof="0" dirty="0" smtClean="0">
                          <a:solidFill>
                            <a:schemeClr val="tx1"/>
                          </a:solidFill>
                          <a:latin typeface="Arial" pitchFamily="34" charset="0"/>
                          <a:ea typeface="+mn-ea"/>
                          <a:cs typeface="Arial" pitchFamily="34" charset="0"/>
                        </a:rPr>
                        <a:t>Project</a:t>
                      </a:r>
                      <a:r>
                        <a:rPr lang="en-US" sz="1400" b="1" kern="1200" baseline="0" noProof="0" dirty="0" smtClean="0">
                          <a:solidFill>
                            <a:schemeClr val="tx1"/>
                          </a:solidFill>
                          <a:latin typeface="Arial" pitchFamily="34" charset="0"/>
                          <a:ea typeface="+mn-ea"/>
                          <a:cs typeface="Arial" pitchFamily="34" charset="0"/>
                        </a:rPr>
                        <a:t> / Scope</a:t>
                      </a:r>
                      <a:endParaRPr lang="en-US" sz="1400" b="1" kern="1200" noProof="0" dirty="0" smtClean="0">
                        <a:solidFill>
                          <a:schemeClr val="tx1"/>
                        </a:solidFill>
                        <a:latin typeface="Arial" pitchFamily="34" charset="0"/>
                        <a:ea typeface="+mn-ea"/>
                        <a:cs typeface="Arial" pitchFamily="34" charset="0"/>
                      </a:endParaRPr>
                    </a:p>
                  </a:txBody>
                  <a:tcPr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rgbClr val="66CCFF"/>
                    </a:solidFill>
                  </a:tcPr>
                </a:tc>
              </a:tr>
              <a:tr h="1260757">
                <a:tc>
                  <a:txBody>
                    <a:bodyPr/>
                    <a:lstStyle/>
                    <a:p>
                      <a:pPr marL="0" algn="ctr" defTabSz="914400" rtl="0" eaLnBrk="1" latinLnBrk="0" hangingPunct="1">
                        <a:spcBef>
                          <a:spcPts val="0"/>
                        </a:spcBef>
                        <a:spcAft>
                          <a:spcPts val="600"/>
                        </a:spcAft>
                      </a:pPr>
                      <a:r>
                        <a:rPr lang="es-VE" sz="1400" b="1" kern="1200" dirty="0" smtClean="0">
                          <a:solidFill>
                            <a:schemeClr val="dk1"/>
                          </a:solidFill>
                          <a:latin typeface="Arial" pitchFamily="34" charset="0"/>
                          <a:ea typeface="Times New Roman"/>
                          <a:cs typeface="Arial" pitchFamily="34" charset="0"/>
                        </a:rPr>
                        <a:t>VEPICA WOODGROUP</a:t>
                      </a:r>
                    </a:p>
                    <a:p>
                      <a:pPr marL="0" algn="ctr" defTabSz="914400" rtl="0" eaLnBrk="1" latinLnBrk="0" hangingPunct="1">
                        <a:spcBef>
                          <a:spcPts val="0"/>
                        </a:spcBef>
                        <a:spcAft>
                          <a:spcPts val="600"/>
                        </a:spcAft>
                      </a:pPr>
                      <a:r>
                        <a:rPr lang="es-VE" sz="1400" b="1" kern="1200" dirty="0" smtClean="0">
                          <a:solidFill>
                            <a:schemeClr val="dk1"/>
                          </a:solidFill>
                          <a:latin typeface="Arial" pitchFamily="34" charset="0"/>
                          <a:ea typeface="Times New Roman"/>
                          <a:cs typeface="Arial" pitchFamily="34" charset="0"/>
                        </a:rPr>
                        <a:t>Trinidad</a:t>
                      </a:r>
                    </a:p>
                    <a:p>
                      <a:pPr marL="0" algn="ctr" defTabSz="914400" rtl="0" eaLnBrk="1" latinLnBrk="0" hangingPunct="1">
                        <a:spcBef>
                          <a:spcPts val="0"/>
                        </a:spcBef>
                        <a:spcAft>
                          <a:spcPts val="600"/>
                        </a:spcAft>
                      </a:pPr>
                      <a:r>
                        <a:rPr lang="es-VE" sz="1400" b="1" kern="1200" dirty="0" smtClean="0">
                          <a:solidFill>
                            <a:schemeClr val="dk1"/>
                          </a:solidFill>
                          <a:latin typeface="Arial" pitchFamily="34" charset="0"/>
                          <a:ea typeface="Times New Roman"/>
                          <a:cs typeface="Arial" pitchFamily="34" charset="0"/>
                        </a:rPr>
                        <a:t>2006- 2007</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ES_tradnl" sz="1400" b="1" kern="1200" dirty="0" smtClean="0">
                          <a:solidFill>
                            <a:schemeClr val="dk1"/>
                          </a:solidFill>
                          <a:latin typeface="Arial" pitchFamily="34" charset="0"/>
                          <a:ea typeface="+mn-ea"/>
                          <a:cs typeface="Arial" pitchFamily="34" charset="0"/>
                        </a:rPr>
                        <a:t>PROCESS</a:t>
                      </a:r>
                      <a:r>
                        <a:rPr lang="es-ES_tradnl" sz="1400" b="1" kern="1200" baseline="0" dirty="0" smtClean="0">
                          <a:solidFill>
                            <a:schemeClr val="dk1"/>
                          </a:solidFill>
                          <a:latin typeface="Arial" pitchFamily="34" charset="0"/>
                          <a:ea typeface="+mn-ea"/>
                          <a:cs typeface="Arial" pitchFamily="34" charset="0"/>
                        </a:rPr>
                        <a:t> AN SAFETY EVALUATION OF THE GAS COMPRESSSION, RELIEF AND BLOWDOWN SYSTMES AT TEAK PLATFORM.</a:t>
                      </a:r>
                    </a:p>
                    <a:p>
                      <a:pPr algn="just" defTabSz="914400" rtl="0" eaLnBrk="1" latinLnBrk="0" hangingPunct="1">
                        <a:spcAft>
                          <a:spcPts val="0"/>
                        </a:spcAft>
                      </a:pPr>
                      <a:r>
                        <a:rPr lang="en-US" sz="1400" kern="1200" noProof="0" dirty="0" smtClean="0">
                          <a:solidFill>
                            <a:schemeClr val="dk1"/>
                          </a:solidFill>
                          <a:latin typeface="Arial" pitchFamily="34" charset="0"/>
                          <a:ea typeface="+mn-ea"/>
                          <a:cs typeface="Arial" pitchFamily="34" charset="0"/>
                        </a:rPr>
                        <a:t>The</a:t>
                      </a:r>
                      <a:r>
                        <a:rPr lang="en-US" sz="1400" kern="1200" baseline="0" noProof="0" dirty="0" smtClean="0">
                          <a:solidFill>
                            <a:schemeClr val="dk1"/>
                          </a:solidFill>
                          <a:latin typeface="Arial" pitchFamily="34" charset="0"/>
                          <a:ea typeface="+mn-ea"/>
                          <a:cs typeface="Arial" pitchFamily="34" charset="0"/>
                        </a:rPr>
                        <a:t> scope of work included hydraulic and process simulations of the gas compression suction and discharge sections, relief, blow-down and flare system, drainage and firefighting systems; also, a Quantitative Risk Analysis. The study allowed the verification of the technical feasibility of additional compression units installation  on the Teak platform (operated by Repsol T&amp;T) and its impact.</a:t>
                      </a: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1017992">
                <a:tc>
                  <a:txBody>
                    <a:bodyPr/>
                    <a:lstStyle/>
                    <a:p>
                      <a:pPr algn="ctr">
                        <a:spcBef>
                          <a:spcPts val="600"/>
                        </a:spcBef>
                        <a:spcAft>
                          <a:spcPts val="0"/>
                        </a:spcAft>
                        <a:tabLst>
                          <a:tab pos="914400" algn="l"/>
                        </a:tabLst>
                      </a:pPr>
                      <a:endParaRPr lang="en-US" sz="1400" b="1" dirty="0" smtClean="0">
                        <a:latin typeface="Arial" pitchFamily="34" charset="0"/>
                        <a:ea typeface="Times New Roman"/>
                        <a:cs typeface="Arial" pitchFamily="34" charset="0"/>
                      </a:endParaRPr>
                    </a:p>
                    <a:p>
                      <a:pPr algn="ctr">
                        <a:spcBef>
                          <a:spcPts val="600"/>
                        </a:spcBef>
                        <a:spcAft>
                          <a:spcPts val="0"/>
                        </a:spcAft>
                        <a:tabLst>
                          <a:tab pos="914400" algn="l"/>
                        </a:tabLst>
                      </a:pPr>
                      <a:r>
                        <a:rPr lang="en-US" sz="1400" b="1" dirty="0" smtClean="0">
                          <a:latin typeface="Arial" pitchFamily="34" charset="0"/>
                          <a:ea typeface="Times New Roman"/>
                          <a:cs typeface="Arial" pitchFamily="34" charset="0"/>
                        </a:rPr>
                        <a:t>PETROECUADOR  2004</a:t>
                      </a:r>
                      <a:endParaRPr lang="es-ES" sz="1400" dirty="0">
                        <a:latin typeface="Arial" pitchFamily="34" charset="0"/>
                        <a:ea typeface="Times New Roman"/>
                        <a:cs typeface="Arial" pitchFamily="34" charset="0"/>
                      </a:endParaRPr>
                    </a:p>
                  </a:txBody>
                  <a:tcPr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1" kern="1200" baseline="0" noProof="0" dirty="0" smtClean="0">
                          <a:solidFill>
                            <a:schemeClr val="dk1"/>
                          </a:solidFill>
                          <a:latin typeface="Arial" pitchFamily="34" charset="0"/>
                          <a:ea typeface="+mn-ea"/>
                          <a:cs typeface="Arial" pitchFamily="34" charset="0"/>
                        </a:rPr>
                        <a:t>EVALUATION OF THE NATURAL GAS MEASUREMENT AND CONTROL SYSTEM AT SHUSHUFINDI REFINERY OF PETRONDUSTRIAL</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kern="1200" baseline="0" noProof="0" dirty="0" smtClean="0">
                          <a:solidFill>
                            <a:schemeClr val="dk1"/>
                          </a:solidFill>
                          <a:latin typeface="Arial" pitchFamily="34" charset="0"/>
                          <a:ea typeface="+mn-ea"/>
                          <a:cs typeface="Arial" pitchFamily="34" charset="0"/>
                        </a:rPr>
                        <a:t>The objective of this project was to improve the gas measurement reliability by designing and installing a </a:t>
                      </a:r>
                      <a:r>
                        <a:rPr lang="en-US" sz="1400" kern="1200" baseline="0" noProof="0" dirty="0" err="1" smtClean="0">
                          <a:solidFill>
                            <a:schemeClr val="dk1"/>
                          </a:solidFill>
                          <a:latin typeface="Arial" pitchFamily="34" charset="0"/>
                          <a:ea typeface="+mn-ea"/>
                          <a:cs typeface="Arial" pitchFamily="34" charset="0"/>
                        </a:rPr>
                        <a:t>Scada</a:t>
                      </a:r>
                      <a:r>
                        <a:rPr lang="en-US" sz="1400" kern="1200" baseline="0" noProof="0" dirty="0" smtClean="0">
                          <a:solidFill>
                            <a:schemeClr val="dk1"/>
                          </a:solidFill>
                          <a:latin typeface="Arial" pitchFamily="34" charset="0"/>
                          <a:ea typeface="+mn-ea"/>
                          <a:cs typeface="Arial" pitchFamily="34" charset="0"/>
                        </a:rPr>
                        <a:t> system (2004)</a:t>
                      </a:r>
                      <a:endParaRPr lang="es-VE" sz="1400"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r>
              <a:tr h="1285884">
                <a:tc>
                  <a:txBody>
                    <a:bodyPr/>
                    <a:lstStyle/>
                    <a:p>
                      <a:pPr algn="ctr">
                        <a:spcBef>
                          <a:spcPts val="600"/>
                        </a:spcBef>
                        <a:spcAft>
                          <a:spcPts val="0"/>
                        </a:spcAft>
                        <a:tabLst>
                          <a:tab pos="914400" algn="l"/>
                        </a:tabLst>
                      </a:pPr>
                      <a:r>
                        <a:rPr lang="es-ES" sz="1400" b="1" dirty="0" smtClean="0">
                          <a:latin typeface="Arial" pitchFamily="34" charset="0"/>
                          <a:ea typeface="Times New Roman"/>
                          <a:cs typeface="Arial" pitchFamily="34" charset="0"/>
                        </a:rPr>
                        <a:t>ROCKWELL</a:t>
                      </a:r>
                      <a:r>
                        <a:rPr lang="es-ES" sz="1400" b="1" baseline="0" dirty="0" smtClean="0">
                          <a:latin typeface="Arial" pitchFamily="34" charset="0"/>
                          <a:ea typeface="Times New Roman"/>
                          <a:cs typeface="Arial" pitchFamily="34" charset="0"/>
                        </a:rPr>
                        <a:t> AUTOMATION            </a:t>
                      </a:r>
                      <a:r>
                        <a:rPr lang="es-ES" sz="1400" b="1" dirty="0" smtClean="0">
                          <a:latin typeface="Arial" pitchFamily="34" charset="0"/>
                          <a:ea typeface="Times New Roman"/>
                          <a:cs typeface="Arial" pitchFamily="34" charset="0"/>
                        </a:rPr>
                        <a:t>VENEZUELA</a:t>
                      </a:r>
                      <a:r>
                        <a:rPr lang="es-ES" sz="1400" b="1" baseline="0" dirty="0" smtClean="0">
                          <a:latin typeface="Arial" pitchFamily="34" charset="0"/>
                          <a:ea typeface="Times New Roman"/>
                          <a:cs typeface="Arial" pitchFamily="34" charset="0"/>
                        </a:rPr>
                        <a:t> </a:t>
                      </a:r>
                    </a:p>
                    <a:p>
                      <a:pPr algn="ctr">
                        <a:spcBef>
                          <a:spcPts val="600"/>
                        </a:spcBef>
                        <a:spcAft>
                          <a:spcPts val="0"/>
                        </a:spcAft>
                        <a:tabLst>
                          <a:tab pos="914400" algn="l"/>
                        </a:tabLst>
                      </a:pPr>
                      <a:r>
                        <a:rPr lang="es-ES" sz="1400" b="1" baseline="0" dirty="0" smtClean="0">
                          <a:latin typeface="Arial" pitchFamily="34" charset="0"/>
                          <a:ea typeface="Times New Roman"/>
                          <a:cs typeface="Arial" pitchFamily="34" charset="0"/>
                        </a:rPr>
                        <a:t>2005</a:t>
                      </a:r>
                      <a:endParaRPr lang="es-ES" sz="1400" b="1"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lvl="0"/>
                      <a:r>
                        <a:rPr lang="en-US" sz="1400" b="1" kern="1200" baseline="0" noProof="0" dirty="0" smtClean="0">
                          <a:solidFill>
                            <a:schemeClr val="dk1"/>
                          </a:solidFill>
                          <a:latin typeface="Arial" pitchFamily="34" charset="0"/>
                          <a:ea typeface="+mn-ea"/>
                          <a:cs typeface="Arial" pitchFamily="34" charset="0"/>
                        </a:rPr>
                        <a:t>TECHNICAL ASSISTANCE TO ROCKWELL AUTOMATION-VENEZUELA</a:t>
                      </a:r>
                    </a:p>
                    <a:p>
                      <a:pPr marL="88900" lvl="0" indent="-88900" algn="just">
                        <a:buFont typeface="Wingdings" pitchFamily="2" charset="2"/>
                        <a:buChar char="§"/>
                      </a:pPr>
                      <a:r>
                        <a:rPr lang="en-US" sz="1400" kern="1200" noProof="0" dirty="0" smtClean="0">
                          <a:solidFill>
                            <a:schemeClr val="dk1"/>
                          </a:solidFill>
                          <a:latin typeface="Arial" pitchFamily="34" charset="0"/>
                          <a:ea typeface="+mn-ea"/>
                          <a:cs typeface="Arial" pitchFamily="34" charset="0"/>
                        </a:rPr>
                        <a:t>Design and Elaboration of the Manual for implementing the Management System of Safety, Health and Environment of RAV. (2005)</a:t>
                      </a:r>
                      <a:endParaRPr lang="es-VE" sz="1400" kern="1200" noProof="0" dirty="0" smtClean="0">
                        <a:solidFill>
                          <a:schemeClr val="dk1"/>
                        </a:solidFill>
                        <a:latin typeface="Arial" pitchFamily="34" charset="0"/>
                        <a:ea typeface="+mn-ea"/>
                        <a:cs typeface="Arial" pitchFamily="34" charset="0"/>
                      </a:endParaRPr>
                    </a:p>
                    <a:p>
                      <a:pPr marL="88900" indent="-88900" algn="just">
                        <a:buFont typeface="Wingdings" pitchFamily="2" charset="2"/>
                        <a:buChar char="§"/>
                      </a:pPr>
                      <a:r>
                        <a:rPr lang="en-US" sz="1400" kern="1200" noProof="0" dirty="0" smtClean="0">
                          <a:solidFill>
                            <a:schemeClr val="dk1"/>
                          </a:solidFill>
                          <a:latin typeface="Arial" pitchFamily="34" charset="0"/>
                          <a:ea typeface="+mn-ea"/>
                          <a:cs typeface="Arial" pitchFamily="34" charset="0"/>
                        </a:rPr>
                        <a:t>"In-house" Training in safety: Fire Prevention and Control, First Aids, Personal Protective Equipment, Basics in Safety, and Incident and Accident Investigation (2005).</a:t>
                      </a:r>
                      <a:endParaRPr lang="es-VE" sz="1400" kern="1200" noProof="0" dirty="0">
                        <a:solidFill>
                          <a:schemeClr val="dk1"/>
                        </a:solidFill>
                        <a:latin typeface="Arial" pitchFamily="34" charset="0"/>
                        <a:ea typeface="+mn-ea"/>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1285884">
                <a:tc>
                  <a:txBody>
                    <a:bodyPr/>
                    <a:lstStyle/>
                    <a:p>
                      <a:pPr algn="ctr">
                        <a:spcBef>
                          <a:spcPts val="600"/>
                        </a:spcBef>
                        <a:spcAft>
                          <a:spcPts val="0"/>
                        </a:spcAft>
                        <a:tabLst>
                          <a:tab pos="914400" algn="l"/>
                        </a:tabLst>
                      </a:pPr>
                      <a:r>
                        <a:rPr lang="en-US" sz="1400" b="1" dirty="0" smtClean="0">
                          <a:latin typeface="Arial" pitchFamily="34" charset="0"/>
                          <a:ea typeface="Times New Roman"/>
                          <a:cs typeface="Arial" pitchFamily="34" charset="0"/>
                        </a:rPr>
                        <a:t>STATOIL</a:t>
                      </a:r>
                    </a:p>
                    <a:p>
                      <a:pPr algn="ctr">
                        <a:spcBef>
                          <a:spcPts val="600"/>
                        </a:spcBef>
                        <a:spcAft>
                          <a:spcPts val="0"/>
                        </a:spcAft>
                        <a:tabLst>
                          <a:tab pos="914400" algn="l"/>
                        </a:tabLst>
                      </a:pPr>
                      <a:r>
                        <a:rPr lang="en-US" sz="1400" b="1" dirty="0" smtClean="0">
                          <a:latin typeface="Arial" pitchFamily="34" charset="0"/>
                          <a:ea typeface="Times New Roman"/>
                          <a:cs typeface="Arial" pitchFamily="34" charset="0"/>
                        </a:rPr>
                        <a:t>Venezuela </a:t>
                      </a:r>
                    </a:p>
                    <a:p>
                      <a:pPr algn="ctr">
                        <a:spcBef>
                          <a:spcPts val="600"/>
                        </a:spcBef>
                        <a:spcAft>
                          <a:spcPts val="0"/>
                        </a:spcAft>
                        <a:tabLst>
                          <a:tab pos="914400" algn="l"/>
                        </a:tabLst>
                      </a:pPr>
                      <a:r>
                        <a:rPr lang="en-US" sz="1400" b="1" dirty="0" smtClean="0">
                          <a:latin typeface="Arial" pitchFamily="34" charset="0"/>
                          <a:ea typeface="Times New Roman"/>
                          <a:cs typeface="Arial" pitchFamily="34" charset="0"/>
                        </a:rPr>
                        <a:t>2003</a:t>
                      </a:r>
                      <a:endParaRPr lang="es-ES" sz="1400" dirty="0">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c>
                  <a:txBody>
                    <a:bodyPr/>
                    <a:lstStyle/>
                    <a:p>
                      <a:pPr algn="just">
                        <a:spcAft>
                          <a:spcPts val="0"/>
                        </a:spcAft>
                      </a:pPr>
                      <a:r>
                        <a:rPr lang="es-VE" sz="1400" b="1" dirty="0" smtClean="0">
                          <a:latin typeface="Arial" pitchFamily="34" charset="0"/>
                          <a:ea typeface="Times New Roman"/>
                          <a:cs typeface="Arial" pitchFamily="34" charset="0"/>
                        </a:rPr>
                        <a:t>EVALUATION OF</a:t>
                      </a:r>
                      <a:r>
                        <a:rPr lang="es-VE" sz="1400" b="1" baseline="0" dirty="0" smtClean="0">
                          <a:latin typeface="Arial" pitchFamily="34" charset="0"/>
                          <a:ea typeface="Times New Roman"/>
                          <a:cs typeface="Arial" pitchFamily="34" charset="0"/>
                        </a:rPr>
                        <a:t> GAS SOURCES FOR INJECTION INTO THE TOMOPORO FIELD´S RESERVOIRS IN THE LAKE OF MARACAIBO SHORES</a:t>
                      </a:r>
                      <a:endParaRPr lang="es-VE" sz="1400" b="1" dirty="0" smtClean="0">
                        <a:latin typeface="Arial" pitchFamily="34" charset="0"/>
                        <a:ea typeface="Times New Roman"/>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Arial" pitchFamily="34" charset="0"/>
                          <a:ea typeface="Times New Roman"/>
                          <a:cs typeface="Arial" pitchFamily="34" charset="0"/>
                        </a:rPr>
                        <a:t>Feasibility Study</a:t>
                      </a:r>
                      <a:r>
                        <a:rPr lang="en-US" sz="1400" kern="1200" baseline="0" dirty="0" smtClean="0">
                          <a:solidFill>
                            <a:schemeClr val="dk1"/>
                          </a:solidFill>
                          <a:latin typeface="Arial" pitchFamily="34" charset="0"/>
                          <a:ea typeface="Times New Roman"/>
                          <a:cs typeface="Arial" pitchFamily="34" charset="0"/>
                        </a:rPr>
                        <a:t> focused on the</a:t>
                      </a:r>
                      <a:r>
                        <a:rPr lang="en-US" sz="1400" kern="1200" dirty="0" smtClean="0">
                          <a:solidFill>
                            <a:schemeClr val="dk1"/>
                          </a:solidFill>
                          <a:latin typeface="Arial" pitchFamily="34" charset="0"/>
                          <a:ea typeface="Times New Roman"/>
                          <a:cs typeface="Arial" pitchFamily="34" charset="0"/>
                        </a:rPr>
                        <a:t> Evaluation of Gas Sources for supplying 200 MMSCFD</a:t>
                      </a:r>
                      <a:r>
                        <a:rPr lang="en-US" sz="1400" kern="1200" baseline="0" dirty="0" smtClean="0">
                          <a:solidFill>
                            <a:schemeClr val="dk1"/>
                          </a:solidFill>
                          <a:latin typeface="Arial" pitchFamily="34" charset="0"/>
                          <a:ea typeface="Times New Roman"/>
                          <a:cs typeface="Arial" pitchFamily="34" charset="0"/>
                        </a:rPr>
                        <a:t> to be injected</a:t>
                      </a:r>
                      <a:r>
                        <a:rPr lang="en-US" sz="1400" kern="1200" dirty="0" smtClean="0">
                          <a:solidFill>
                            <a:schemeClr val="dk1"/>
                          </a:solidFill>
                          <a:latin typeface="Arial" pitchFamily="34" charset="0"/>
                          <a:ea typeface="Times New Roman"/>
                          <a:cs typeface="Arial" pitchFamily="34" charset="0"/>
                        </a:rPr>
                        <a:t> into the Tomoporo Field reservoirs for enhanced oil recovery, at Western Region of Venezuela. The study was conducted</a:t>
                      </a:r>
                      <a:r>
                        <a:rPr lang="en-US" sz="1400" kern="1200" baseline="0" dirty="0" smtClean="0">
                          <a:solidFill>
                            <a:schemeClr val="dk1"/>
                          </a:solidFill>
                          <a:latin typeface="Arial" pitchFamily="34" charset="0"/>
                          <a:ea typeface="Times New Roman"/>
                          <a:cs typeface="Arial" pitchFamily="34" charset="0"/>
                        </a:rPr>
                        <a:t> under a fast track schedule </a:t>
                      </a:r>
                      <a:r>
                        <a:rPr lang="en-US" sz="1400" kern="1200" dirty="0" smtClean="0">
                          <a:solidFill>
                            <a:schemeClr val="dk1"/>
                          </a:solidFill>
                          <a:latin typeface="Arial" pitchFamily="34" charset="0"/>
                          <a:ea typeface="Times New Roman"/>
                          <a:cs typeface="Arial" pitchFamily="34" charset="0"/>
                        </a:rPr>
                        <a:t>(2003). </a:t>
                      </a:r>
                      <a:endParaRPr lang="es-VE" sz="1400" kern="1200" dirty="0" smtClean="0">
                        <a:solidFill>
                          <a:schemeClr val="dk1"/>
                        </a:solidFill>
                        <a:latin typeface="Arial" pitchFamily="34" charset="0"/>
                        <a:ea typeface="Times New Roman"/>
                        <a:cs typeface="Arial" pitchFamily="34" charset="0"/>
                      </a:endParaRPr>
                    </a:p>
                  </a:txBody>
                  <a:tcPr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rgbClr val="E0F7FC"/>
                    </a:solidFill>
                  </a:tcPr>
                </a:tc>
              </a:tr>
            </a:tbl>
          </a:graphicData>
        </a:graphic>
      </p:graphicFrame>
      <p:sp>
        <p:nvSpPr>
          <p:cNvPr id="4" name="3 Rectángulo"/>
          <p:cNvSpPr/>
          <p:nvPr/>
        </p:nvSpPr>
        <p:spPr>
          <a:xfrm>
            <a:off x="1589964" y="0"/>
            <a:ext cx="6871647" cy="646331"/>
          </a:xfrm>
          <a:prstGeom prst="rect">
            <a:avLst/>
          </a:prstGeom>
        </p:spPr>
        <p:txBody>
          <a:bodyPr wrap="square">
            <a:spAutoFit/>
          </a:bodyPr>
          <a:lstStyle/>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SUMMARY OF EXPERIENCES</a:t>
            </a:r>
          </a:p>
          <a:p>
            <a:pPr marL="3175" algn="ctr" fontAlgn="auto">
              <a:spcBef>
                <a:spcPts val="0"/>
              </a:spcBef>
              <a:spcAft>
                <a:spcPts val="0"/>
              </a:spcAft>
              <a:buClr>
                <a:srgbClr val="FF6600"/>
              </a:buClr>
              <a:defRPr/>
            </a:pPr>
            <a:r>
              <a:rPr lang="en-US" b="1" spc="300" dirty="0" smtClean="0">
                <a:solidFill>
                  <a:srgbClr val="000066"/>
                </a:solidFill>
                <a:latin typeface="BankGothic Lt BT" pitchFamily="34" charset="0"/>
                <a:cs typeface="Arial" pitchFamily="34" charset="0"/>
              </a:rPr>
              <a:t>Engineering and Consulting</a:t>
            </a:r>
            <a:endParaRPr lang="en-US" b="1" spc="300" dirty="0">
              <a:solidFill>
                <a:srgbClr val="000066"/>
              </a:solidFill>
              <a:latin typeface="BankGothic Lt BT"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39106" y="1029908"/>
          <a:ext cx="8668833" cy="5713792"/>
        </p:xfrm>
        <a:graphic>
          <a:graphicData uri="http://schemas.openxmlformats.org/drawingml/2006/table">
            <a:tbl>
              <a:tblPr firstRow="1" bandRow="1">
                <a:tableStyleId>{6E25E649-3F16-4E02-A733-19D2CDBF48F0}</a:tableStyleId>
              </a:tblPr>
              <a:tblGrid>
                <a:gridCol w="1901060"/>
                <a:gridCol w="6767773"/>
              </a:tblGrid>
              <a:tr h="320410">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919855">
                <a:tc rowSpan="2">
                  <a:txBody>
                    <a:bodyPr/>
                    <a:lstStyle/>
                    <a:p>
                      <a:pPr algn="ctr">
                        <a:spcBef>
                          <a:spcPts val="0"/>
                        </a:spcBef>
                        <a:spcAft>
                          <a:spcPts val="0"/>
                        </a:spcAft>
                      </a:pPr>
                      <a:r>
                        <a:rPr lang="es-VE" sz="1300" b="1" dirty="0" smtClean="0">
                          <a:latin typeface="Arial" pitchFamily="34" charset="0"/>
                          <a:ea typeface="Times New Roman"/>
                          <a:cs typeface="Arial" pitchFamily="34" charset="0"/>
                        </a:rPr>
                        <a:t>RLG Y ASOCIADOS</a:t>
                      </a:r>
                    </a:p>
                    <a:p>
                      <a:pPr algn="ctr">
                        <a:spcBef>
                          <a:spcPts val="0"/>
                        </a:spcBef>
                        <a:spcAft>
                          <a:spcPts val="0"/>
                        </a:spcAft>
                      </a:pPr>
                      <a:r>
                        <a:rPr lang="es-VE" sz="1300" b="1" dirty="0" smtClean="0">
                          <a:latin typeface="Arial" pitchFamily="34" charset="0"/>
                          <a:ea typeface="Times New Roman"/>
                          <a:cs typeface="Arial" pitchFamily="34" charset="0"/>
                        </a:rPr>
                        <a:t>VENEZUELA</a:t>
                      </a:r>
                    </a:p>
                    <a:p>
                      <a:pPr algn="ctr">
                        <a:spcBef>
                          <a:spcPts val="0"/>
                        </a:spcBef>
                        <a:spcAft>
                          <a:spcPts val="0"/>
                        </a:spcAft>
                      </a:pPr>
                      <a:endParaRPr lang="es-VE" sz="1300" b="1" dirty="0" smtClean="0">
                        <a:latin typeface="Arial" pitchFamily="34" charset="0"/>
                        <a:ea typeface="Times New Roman"/>
                        <a:cs typeface="Arial" pitchFamily="34" charset="0"/>
                      </a:endParaRPr>
                    </a:p>
                    <a:p>
                      <a:pPr algn="ctr">
                        <a:spcBef>
                          <a:spcPts val="0"/>
                        </a:spcBef>
                        <a:spcAft>
                          <a:spcPts val="0"/>
                        </a:spcAft>
                      </a:pPr>
                      <a:r>
                        <a:rPr lang="es-VE" sz="1300" b="1" dirty="0" smtClean="0">
                          <a:latin typeface="Arial" pitchFamily="34" charset="0"/>
                          <a:ea typeface="Times New Roman"/>
                          <a:cs typeface="Arial" pitchFamily="34" charset="0"/>
                        </a:rPr>
                        <a:t>2009</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Aft>
                          <a:spcPts val="0"/>
                        </a:spcAft>
                      </a:pPr>
                      <a:r>
                        <a:rPr lang="es-VE" sz="1300" b="1" kern="1200" dirty="0">
                          <a:solidFill>
                            <a:schemeClr val="dk1"/>
                          </a:solidFill>
                          <a:latin typeface="Arial" pitchFamily="34" charset="0"/>
                          <a:ea typeface="Times New Roman"/>
                          <a:cs typeface="Arial" pitchFamily="34" charset="0"/>
                          <a:hlinkClick r:id="rId2"/>
                        </a:rPr>
                        <a:t>INGENIERIA CONCEPTUAL DE FÁBRICA DE ACCESORIOS Y PIEZAS DE POLIETILENO DE ALTA DENSIDAD (PEAD</a:t>
                      </a:r>
                      <a:r>
                        <a:rPr lang="es-VE" sz="1300" b="1" kern="1200" dirty="0" smtClean="0">
                          <a:solidFill>
                            <a:schemeClr val="dk1"/>
                          </a:solidFill>
                          <a:latin typeface="Arial" pitchFamily="34" charset="0"/>
                          <a:ea typeface="Times New Roman"/>
                          <a:cs typeface="Arial" pitchFamily="34" charset="0"/>
                          <a:hlinkClick r:id="rId2"/>
                        </a:rPr>
                        <a:t>). </a:t>
                      </a:r>
                    </a:p>
                    <a:p>
                      <a:pPr algn="just">
                        <a:spcAft>
                          <a:spcPts val="0"/>
                        </a:spcAft>
                      </a:pPr>
                      <a:r>
                        <a:rPr lang="es-VE" sz="1300" dirty="0" smtClean="0">
                          <a:latin typeface="Arial" pitchFamily="34" charset="0"/>
                          <a:ea typeface="Times New Roman"/>
                          <a:cs typeface="Arial" pitchFamily="34" charset="0"/>
                        </a:rPr>
                        <a:t>Diseño  </a:t>
                      </a:r>
                      <a:r>
                        <a:rPr lang="es-VE" sz="1300" dirty="0">
                          <a:latin typeface="Arial" pitchFamily="34" charset="0"/>
                          <a:ea typeface="Times New Roman"/>
                          <a:cs typeface="Arial" pitchFamily="34" charset="0"/>
                        </a:rPr>
                        <a:t>conceptual de una fábrica de accesorios y piezas de PEAD para la industria del gas natural, a ser instalada en Venezuela por PDVSA Industrial. </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249544">
                <a:tc vMerge="1">
                  <a:txBody>
                    <a:bodyPr/>
                    <a:lstStyle/>
                    <a:p>
                      <a:endParaRPr lang="es-ES" noProof="0" dirty="0"/>
                    </a:p>
                  </a:txBody>
                  <a:tcP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c>
                  <a:txBody>
                    <a:bodyPr/>
                    <a:lstStyle/>
                    <a:p>
                      <a:pPr algn="just">
                        <a:spcAft>
                          <a:spcPts val="0"/>
                        </a:spcAft>
                      </a:pPr>
                      <a:r>
                        <a:rPr lang="es-VE" sz="1300" b="1" dirty="0">
                          <a:latin typeface="Arial" pitchFamily="34" charset="0"/>
                          <a:ea typeface="Times New Roman"/>
                          <a:cs typeface="Arial" pitchFamily="34" charset="0"/>
                          <a:hlinkClick r:id="rId2"/>
                        </a:rPr>
                        <a:t>INGENIERIA BÁSICA Y DE DETALLES EDIFICACIONES DE UNA FÁBRICA DE TALADROS DE LA EMPRESA CHINO-VENEZOLANA </a:t>
                      </a:r>
                      <a:r>
                        <a:rPr lang="es-VE" sz="1300" b="1" dirty="0" smtClean="0">
                          <a:latin typeface="Arial" pitchFamily="34" charset="0"/>
                          <a:ea typeface="Times New Roman"/>
                          <a:cs typeface="Arial" pitchFamily="34" charset="0"/>
                          <a:hlinkClick r:id="rId2"/>
                        </a:rPr>
                        <a:t>ICVT</a:t>
                      </a:r>
                      <a:r>
                        <a:rPr lang="es-ES_tradnl" sz="1300" b="1" dirty="0" smtClean="0">
                          <a:latin typeface="Arial" pitchFamily="34" charset="0"/>
                          <a:ea typeface="Times New Roman"/>
                          <a:cs typeface="Arial" pitchFamily="34" charset="0"/>
                        </a:rPr>
                        <a:t> Un </a:t>
                      </a:r>
                      <a:r>
                        <a:rPr lang="es-VE" sz="1300" dirty="0" smtClean="0">
                          <a:latin typeface="Arial" pitchFamily="34" charset="0"/>
                          <a:ea typeface="Times New Roman"/>
                          <a:cs typeface="Arial" pitchFamily="34" charset="0"/>
                        </a:rPr>
                        <a:t>edificio </a:t>
                      </a:r>
                      <a:r>
                        <a:rPr lang="es-VE" sz="1300" dirty="0">
                          <a:latin typeface="Arial" pitchFamily="34" charset="0"/>
                          <a:ea typeface="Times New Roman"/>
                          <a:cs typeface="Arial" pitchFamily="34" charset="0"/>
                        </a:rPr>
                        <a:t>operacional  y dos galpones industriales que formarán parte de la fábrica de taladros para pozos petroleros, el cual estará ubicado en un parque industrial siderúrgico en el Oriente de Venezuela. La ejecución de este proyecto en progreso, está a cargo de un equipo multidisciplinario RLG-PROYNCA integrado en un 70 % por personal de PROYNCA.</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r h="833029">
                <a:tc>
                  <a:txBody>
                    <a:bodyPr/>
                    <a:lstStyle/>
                    <a:p>
                      <a:pPr algn="ctr">
                        <a:spcAft>
                          <a:spcPts val="0"/>
                        </a:spcAft>
                      </a:pPr>
                      <a:endParaRPr lang="es-ES" sz="1300" dirty="0">
                        <a:latin typeface="Times New Roman"/>
                        <a:ea typeface="Times New Roman"/>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EXCELTEC</a:t>
                      </a:r>
                      <a:endParaRPr lang="es-ES" sz="1300" b="1" kern="1200" dirty="0">
                        <a:solidFill>
                          <a:schemeClr val="dk1"/>
                        </a:solidFill>
                        <a:latin typeface="Arial" pitchFamily="34" charset="0"/>
                        <a:ea typeface="Times New Roman"/>
                        <a:cs typeface="Arial" pitchFamily="34" charset="0"/>
                      </a:endParaRPr>
                    </a:p>
                    <a:p>
                      <a:pPr algn="ctr">
                        <a:spcBef>
                          <a:spcPts val="0"/>
                        </a:spcBef>
                        <a:spcAft>
                          <a:spcPts val="0"/>
                        </a:spcAft>
                      </a:pPr>
                      <a:r>
                        <a:rPr lang="es-VE" sz="1300" b="1" dirty="0" smtClean="0">
                          <a:latin typeface="Arial" pitchFamily="34" charset="0"/>
                          <a:ea typeface="Times New Roman"/>
                          <a:cs typeface="Arial" pitchFamily="34" charset="0"/>
                        </a:rPr>
                        <a:t>Venezuela</a:t>
                      </a:r>
                    </a:p>
                    <a:p>
                      <a:pPr algn="ctr">
                        <a:spcBef>
                          <a:spcPts val="0"/>
                        </a:spcBef>
                        <a:spcAft>
                          <a:spcPts val="0"/>
                        </a:spcAft>
                      </a:pPr>
                      <a:r>
                        <a:rPr lang="es-VE" sz="1300" b="1" dirty="0" smtClean="0">
                          <a:latin typeface="Arial" pitchFamily="34" charset="0"/>
                          <a:ea typeface="Times New Roman"/>
                          <a:cs typeface="Arial" pitchFamily="34" charset="0"/>
                        </a:rPr>
                        <a:t>2009</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rPr>
                        <a:t>INGENIERÍA BÁSICA Y DE DETALLE DE ESTACIONES DE GAS NATURAL </a:t>
                      </a:r>
                      <a:r>
                        <a:rPr lang="es-ES_tradnl" sz="1300" b="1" kern="1200" dirty="0" smtClean="0">
                          <a:solidFill>
                            <a:schemeClr val="dk1"/>
                          </a:solidFill>
                          <a:latin typeface="Arial" pitchFamily="34" charset="0"/>
                          <a:ea typeface="Times New Roman"/>
                          <a:cs typeface="Arial" pitchFamily="34" charset="0"/>
                        </a:rPr>
                        <a:t>VEHICULAR. </a:t>
                      </a:r>
                    </a:p>
                    <a:p>
                      <a:pPr marL="0" algn="just" defTabSz="914400" rtl="0" eaLnBrk="1" latinLnBrk="0" hangingPunct="1">
                        <a:spcAft>
                          <a:spcPts val="0"/>
                        </a:spcAft>
                      </a:pPr>
                      <a:r>
                        <a:rPr lang="es-ES_tradnl" sz="1300" kern="1200" dirty="0" smtClean="0">
                          <a:solidFill>
                            <a:schemeClr val="dk1"/>
                          </a:solidFill>
                          <a:latin typeface="Arial" pitchFamily="34" charset="0"/>
                          <a:ea typeface="Times New Roman"/>
                          <a:cs typeface="Arial" pitchFamily="34" charset="0"/>
                        </a:rPr>
                        <a:t>Ejecución </a:t>
                      </a:r>
                      <a:r>
                        <a:rPr lang="es-ES_tradnl" sz="1300" kern="1200" dirty="0">
                          <a:solidFill>
                            <a:schemeClr val="dk1"/>
                          </a:solidFill>
                          <a:latin typeface="Arial" pitchFamily="34" charset="0"/>
                          <a:ea typeface="Times New Roman"/>
                          <a:cs typeface="Arial" pitchFamily="34" charset="0"/>
                        </a:rPr>
                        <a:t>de Proyectos de Gas Natural Vehicular (GNV), integrando todas las etapas, desde la conceptualización y la ingeniería </a:t>
                      </a:r>
                      <a:r>
                        <a:rPr lang="es-VE" sz="1300" kern="1200" dirty="0">
                          <a:solidFill>
                            <a:schemeClr val="dk1"/>
                          </a:solidFill>
                          <a:latin typeface="Arial" pitchFamily="34" charset="0"/>
                          <a:ea typeface="Times New Roman"/>
                          <a:cs typeface="Arial" pitchFamily="34" charset="0"/>
                        </a:rPr>
                        <a:t>básica y de detalle</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1141410">
                <a:tc>
                  <a:txBody>
                    <a:bodyPr/>
                    <a:lstStyle/>
                    <a:p>
                      <a:pPr algn="ctr">
                        <a:spcBef>
                          <a:spcPts val="0"/>
                        </a:spcBef>
                        <a:spcAft>
                          <a:spcPts val="0"/>
                        </a:spcAft>
                      </a:pPr>
                      <a:r>
                        <a:rPr lang="es-VE" sz="1300" b="1" dirty="0" smtClean="0">
                          <a:latin typeface="Arial" pitchFamily="34" charset="0"/>
                          <a:ea typeface="Times New Roman"/>
                          <a:cs typeface="Arial" pitchFamily="34" charset="0"/>
                        </a:rPr>
                        <a:t>RLG Y ASOCIADOS</a:t>
                      </a:r>
                    </a:p>
                    <a:p>
                      <a:pPr algn="ctr">
                        <a:spcBef>
                          <a:spcPts val="0"/>
                        </a:spcBef>
                        <a:spcAft>
                          <a:spcPts val="0"/>
                        </a:spcAft>
                      </a:pPr>
                      <a:r>
                        <a:rPr lang="es-VE" sz="1300" b="1" dirty="0" smtClean="0">
                          <a:latin typeface="Arial" pitchFamily="34" charset="0"/>
                          <a:ea typeface="Times New Roman"/>
                          <a:cs typeface="Arial" pitchFamily="34" charset="0"/>
                        </a:rPr>
                        <a:t>VENEZUELA</a:t>
                      </a:r>
                    </a:p>
                    <a:p>
                      <a:pPr algn="ctr">
                        <a:spcBef>
                          <a:spcPts val="0"/>
                        </a:spcBef>
                        <a:spcAft>
                          <a:spcPts val="0"/>
                        </a:spcAft>
                      </a:pPr>
                      <a:endParaRPr lang="es-VE" sz="1300" b="1" dirty="0" smtClean="0">
                        <a:latin typeface="Arial" pitchFamily="34" charset="0"/>
                        <a:ea typeface="Times New Roman"/>
                        <a:cs typeface="Arial" pitchFamily="34" charset="0"/>
                      </a:endParaRPr>
                    </a:p>
                    <a:p>
                      <a:pPr algn="ctr">
                        <a:spcBef>
                          <a:spcPts val="0"/>
                        </a:spcBef>
                        <a:spcAft>
                          <a:spcPts val="0"/>
                        </a:spcAft>
                      </a:pPr>
                      <a:r>
                        <a:rPr lang="es-VE" sz="1300" b="1" baseline="0" dirty="0" smtClean="0">
                          <a:latin typeface="Arial" pitchFamily="34" charset="0"/>
                          <a:ea typeface="Times New Roman"/>
                          <a:cs typeface="Arial" pitchFamily="34" charset="0"/>
                        </a:rPr>
                        <a:t>2008 - </a:t>
                      </a:r>
                      <a:r>
                        <a:rPr lang="es-VE" sz="1300" b="1" dirty="0" smtClean="0">
                          <a:latin typeface="Arial" pitchFamily="34" charset="0"/>
                          <a:ea typeface="Times New Roman"/>
                          <a:cs typeface="Arial" pitchFamily="34" charset="0"/>
                        </a:rPr>
                        <a:t>2009</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c>
                  <a:txBody>
                    <a:bodyPr/>
                    <a:lstStyle/>
                    <a:p>
                      <a:pPr algn="just">
                        <a:spcAft>
                          <a:spcPts val="0"/>
                        </a:spcAft>
                      </a:pPr>
                      <a:r>
                        <a:rPr lang="es-VE" sz="1300" b="1" kern="1200" dirty="0">
                          <a:solidFill>
                            <a:schemeClr val="dk1"/>
                          </a:solidFill>
                          <a:latin typeface="Arial" pitchFamily="34" charset="0"/>
                          <a:ea typeface="Times New Roman"/>
                          <a:cs typeface="Arial" pitchFamily="34" charset="0"/>
                          <a:hlinkClick r:id="rId2"/>
                        </a:rPr>
                        <a:t>INGENIERIA CONCEPTUAL DE FÁBRICA DE ACEROS </a:t>
                      </a:r>
                      <a:r>
                        <a:rPr lang="es-VE" sz="1300" b="1" kern="1200" dirty="0" smtClean="0">
                          <a:solidFill>
                            <a:schemeClr val="dk1"/>
                          </a:solidFill>
                          <a:latin typeface="Arial" pitchFamily="34" charset="0"/>
                          <a:ea typeface="Times New Roman"/>
                          <a:cs typeface="Arial" pitchFamily="34" charset="0"/>
                          <a:hlinkClick r:id="rId2"/>
                        </a:rPr>
                        <a:t>ESPECIALES.</a:t>
                      </a:r>
                      <a:endParaRPr lang="es-ES" sz="1300" b="1" kern="1200" dirty="0">
                        <a:solidFill>
                          <a:schemeClr val="dk1"/>
                        </a:solidFill>
                        <a:latin typeface="Arial" pitchFamily="34" charset="0"/>
                        <a:ea typeface="Times New Roman"/>
                        <a:cs typeface="Arial" pitchFamily="34" charset="0"/>
                      </a:endParaRPr>
                    </a:p>
                    <a:p>
                      <a:pPr marL="0" algn="just" defTabSz="914400" rtl="0" eaLnBrk="1" latinLnBrk="0" hangingPunct="1">
                        <a:spcAft>
                          <a:spcPts val="0"/>
                        </a:spcAft>
                      </a:pPr>
                      <a:r>
                        <a:rPr lang="es-VE" sz="1300" kern="1200" dirty="0">
                          <a:solidFill>
                            <a:schemeClr val="dk1"/>
                          </a:solidFill>
                          <a:latin typeface="Arial" pitchFamily="34" charset="0"/>
                          <a:ea typeface="Times New Roman"/>
                          <a:cs typeface="Arial" pitchFamily="34" charset="0"/>
                        </a:rPr>
                        <a:t>Ingeniería Conceptual de una fábrica de aceros especiales relacionada con un parque industrial siderúrgico visualizado por PDVSA Industrial para el Oriente de Venezuela. La ejecución </a:t>
                      </a:r>
                      <a:r>
                        <a:rPr lang="es-VE" sz="1300" kern="1200" dirty="0" smtClean="0">
                          <a:solidFill>
                            <a:schemeClr val="dk1"/>
                          </a:solidFill>
                          <a:latin typeface="Arial" pitchFamily="34" charset="0"/>
                          <a:ea typeface="Times New Roman"/>
                          <a:cs typeface="Arial" pitchFamily="34" charset="0"/>
                        </a:rPr>
                        <a:t>contempló un equipo </a:t>
                      </a:r>
                      <a:r>
                        <a:rPr lang="es-VE" sz="1300" kern="1200" dirty="0">
                          <a:solidFill>
                            <a:schemeClr val="dk1"/>
                          </a:solidFill>
                          <a:latin typeface="Arial" pitchFamily="34" charset="0"/>
                          <a:ea typeface="Times New Roman"/>
                          <a:cs typeface="Arial" pitchFamily="34" charset="0"/>
                        </a:rPr>
                        <a:t>multidisciplinario </a:t>
                      </a:r>
                      <a:r>
                        <a:rPr lang="es-VE" sz="1300" kern="1200" dirty="0" smtClean="0">
                          <a:solidFill>
                            <a:schemeClr val="dk1"/>
                          </a:solidFill>
                          <a:latin typeface="Arial" pitchFamily="34" charset="0"/>
                          <a:ea typeface="Times New Roman"/>
                          <a:cs typeface="Arial" pitchFamily="34" charset="0"/>
                        </a:rPr>
                        <a:t>entre RLG – PROYNCA, donde  el </a:t>
                      </a:r>
                      <a:r>
                        <a:rPr lang="es-VE" sz="1300" kern="1200" dirty="0">
                          <a:solidFill>
                            <a:schemeClr val="dk1"/>
                          </a:solidFill>
                          <a:latin typeface="Arial" pitchFamily="34" charset="0"/>
                          <a:ea typeface="Times New Roman"/>
                          <a:cs typeface="Arial" pitchFamily="34" charset="0"/>
                        </a:rPr>
                        <a:t>80 </a:t>
                      </a:r>
                      <a:r>
                        <a:rPr lang="es-VE" sz="1300" kern="1200" dirty="0" smtClean="0">
                          <a:solidFill>
                            <a:schemeClr val="dk1"/>
                          </a:solidFill>
                          <a:latin typeface="Arial" pitchFamily="34" charset="0"/>
                          <a:ea typeface="Times New Roman"/>
                          <a:cs typeface="Arial" pitchFamily="34" charset="0"/>
                        </a:rPr>
                        <a:t>% corresponde a </a:t>
                      </a:r>
                      <a:r>
                        <a:rPr lang="es-VE" sz="1300" kern="1200" dirty="0">
                          <a:solidFill>
                            <a:schemeClr val="dk1"/>
                          </a:solidFill>
                          <a:latin typeface="Arial" pitchFamily="34" charset="0"/>
                          <a:ea typeface="Times New Roman"/>
                          <a:cs typeface="Arial" pitchFamily="34" charset="0"/>
                        </a:rPr>
                        <a:t>personal de PROYNCA.</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r h="1249544">
                <a:tc>
                  <a:txBody>
                    <a:bodyPr/>
                    <a:lstStyle/>
                    <a:p>
                      <a:pPr algn="ctr">
                        <a:spcAft>
                          <a:spcPts val="0"/>
                        </a:spcAft>
                      </a:pPr>
                      <a:endParaRPr lang="es-ES" sz="1300" dirty="0">
                        <a:latin typeface="Times New Roman"/>
                        <a:ea typeface="Times New Roman"/>
                      </a:endParaRPr>
                    </a:p>
                    <a:p>
                      <a:pPr marL="0" algn="ctr" defTabSz="914400" rtl="0" eaLnBrk="1" latinLnBrk="0" hangingPunct="1">
                        <a:spcBef>
                          <a:spcPts val="0"/>
                        </a:spcBef>
                        <a:spcAft>
                          <a:spcPts val="0"/>
                        </a:spcAft>
                      </a:pPr>
                      <a:endParaRPr lang="es-VE"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UDSS/ YPF</a:t>
                      </a:r>
                      <a:endParaRPr lang="es-ES" sz="1300" b="1" kern="1200" dirty="0" smtClean="0">
                        <a:solidFill>
                          <a:schemeClr val="dk1"/>
                        </a:solidFill>
                        <a:latin typeface="Arial" pitchFamily="34" charset="0"/>
                        <a:ea typeface="Times New Roman"/>
                        <a:cs typeface="Arial" pitchFamily="34" charset="0"/>
                      </a:endParaRPr>
                    </a:p>
                    <a:p>
                      <a:pPr algn="ctr">
                        <a:spcAft>
                          <a:spcPts val="0"/>
                        </a:spcAft>
                      </a:pPr>
                      <a:r>
                        <a:rPr lang="es-VE" sz="1300" b="1" kern="1200" dirty="0" smtClean="0">
                          <a:solidFill>
                            <a:schemeClr val="dk1"/>
                          </a:solidFill>
                          <a:latin typeface="Arial" pitchFamily="34" charset="0"/>
                          <a:ea typeface="Times New Roman"/>
                          <a:cs typeface="Arial" pitchFamily="34" charset="0"/>
                        </a:rPr>
                        <a:t>Argentina</a:t>
                      </a:r>
                    </a:p>
                    <a:p>
                      <a:pPr algn="ctr">
                        <a:spcAft>
                          <a:spcPts val="0"/>
                        </a:spcAft>
                      </a:pPr>
                      <a:endParaRPr lang="es-VE"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2008</a:t>
                      </a:r>
                      <a:endParaRPr lang="es-ES"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hlinkClick r:id="rId2"/>
                        </a:rPr>
                        <a:t>VISUALIZACIÓN DE INFRAESTRUCTURA- </a:t>
                      </a:r>
                      <a:r>
                        <a:rPr lang="es-VE" sz="1300" b="1" kern="1200" dirty="0">
                          <a:solidFill>
                            <a:schemeClr val="dk1"/>
                          </a:solidFill>
                          <a:latin typeface="Arial" pitchFamily="34" charset="0"/>
                          <a:ea typeface="Times New Roman"/>
                          <a:cs typeface="Arial" pitchFamily="34" charset="0"/>
                          <a:hlinkClick r:id="rId2"/>
                        </a:rPr>
                        <a:t>YACIMIENTO MANANTIALES </a:t>
                      </a:r>
                      <a:r>
                        <a:rPr lang="es-VE" sz="1300" b="1" kern="1200" dirty="0" smtClean="0">
                          <a:solidFill>
                            <a:schemeClr val="dk1"/>
                          </a:solidFill>
                          <a:latin typeface="Arial" pitchFamily="34" charset="0"/>
                          <a:ea typeface="Times New Roman"/>
                          <a:cs typeface="Arial" pitchFamily="34" charset="0"/>
                          <a:hlinkClick r:id="rId2"/>
                        </a:rPr>
                        <a:t>BEHR.</a:t>
                      </a:r>
                      <a:endParaRPr lang="es-ES" sz="1300" b="1" kern="1200" dirty="0">
                        <a:solidFill>
                          <a:schemeClr val="dk1"/>
                        </a:solidFill>
                        <a:latin typeface="Arial" pitchFamily="34" charset="0"/>
                        <a:ea typeface="Times New Roman"/>
                        <a:cs typeface="Arial" pitchFamily="34" charset="0"/>
                        <a:hlinkClick r:id="rId2"/>
                      </a:endParaRPr>
                    </a:p>
                    <a:p>
                      <a:pPr algn="just">
                        <a:spcAft>
                          <a:spcPts val="0"/>
                        </a:spcAft>
                      </a:pPr>
                      <a:r>
                        <a:rPr lang="es-VE" sz="1300" kern="1200" dirty="0">
                          <a:solidFill>
                            <a:schemeClr val="dk1"/>
                          </a:solidFill>
                          <a:latin typeface="Arial" pitchFamily="34" charset="0"/>
                          <a:ea typeface="Times New Roman"/>
                          <a:cs typeface="Arial" pitchFamily="34" charset="0"/>
                        </a:rPr>
                        <a:t>Estudio de los procesos de recolección, transporte, separación, deshidratación, control y entrega de petróleo; captación, compresión, y entrega de gas; captación, tratamiento e inyección de agua, generación de vapor y electricidad para cuatro (4) escenarios de producción. </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23750" y="983223"/>
          <a:ext cx="9083153" cy="5433013"/>
        </p:xfrm>
        <a:graphic>
          <a:graphicData uri="http://schemas.openxmlformats.org/drawingml/2006/table">
            <a:tbl>
              <a:tblPr firstRow="1" bandRow="1">
                <a:tableStyleId>{6E25E649-3F16-4E02-A733-19D2CDBF48F0}</a:tableStyleId>
              </a:tblPr>
              <a:tblGrid>
                <a:gridCol w="1330036"/>
                <a:gridCol w="7753117"/>
              </a:tblGrid>
              <a:tr h="351913">
                <a:tc>
                  <a:txBody>
                    <a:bodyPr/>
                    <a:lstStyle/>
                    <a:p>
                      <a:pPr marL="0" algn="ctr" defTabSz="914400" rtl="0" eaLnBrk="1" latinLnBrk="0" hangingPunct="1">
                        <a:spcBef>
                          <a:spcPts val="600"/>
                        </a:spcBef>
                        <a:spcAft>
                          <a:spcPts val="600"/>
                        </a:spcAft>
                        <a:tabLst>
                          <a:tab pos="914400" algn="l"/>
                        </a:tabLst>
                      </a:pPr>
                      <a:r>
                        <a:rPr lang="es-ES" sz="13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3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122815">
                <a:tc rowSpan="3">
                  <a:txBody>
                    <a:bodyPr/>
                    <a:lstStyle/>
                    <a:p>
                      <a:pPr algn="ctr">
                        <a:spcBef>
                          <a:spcPts val="0"/>
                        </a:spcBef>
                        <a:spcAft>
                          <a:spcPts val="600"/>
                        </a:spcAft>
                      </a:pPr>
                      <a:r>
                        <a:rPr lang="es-VE" sz="1300" b="1" kern="1200" dirty="0" smtClean="0">
                          <a:solidFill>
                            <a:schemeClr val="dk1"/>
                          </a:solidFill>
                          <a:latin typeface="Arial" pitchFamily="34" charset="0"/>
                          <a:ea typeface="Times New Roman"/>
                          <a:cs typeface="Arial" pitchFamily="34" charset="0"/>
                        </a:rPr>
                        <a:t>RLG Y ASOCIADOS /PDVSA CVP</a:t>
                      </a:r>
                    </a:p>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Venezuela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2006 - 2008</a:t>
                      </a:r>
                    </a:p>
                    <a:p>
                      <a:pPr algn="ctr">
                        <a:spcAft>
                          <a:spcPts val="0"/>
                        </a:spcAft>
                      </a:pP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just"/>
                      <a:r>
                        <a:rPr lang="es-ES_tradnl" sz="1300" b="1" kern="1200" dirty="0" smtClean="0">
                          <a:solidFill>
                            <a:schemeClr val="dk1"/>
                          </a:solidFill>
                          <a:latin typeface="Arial" pitchFamily="34" charset="0"/>
                          <a:ea typeface="+mn-ea"/>
                          <a:cs typeface="Arial" pitchFamily="34" charset="0"/>
                          <a:hlinkClick r:id="rId2"/>
                        </a:rPr>
                        <a:t>VISUALIZACIÓN Y CONCEPTUALIZACIÓN INSTALACIONES SUMINISTRO GAS NATURAL GNC, GNL  Y/O GASODUCTOS</a:t>
                      </a:r>
                      <a:r>
                        <a:rPr lang="es-ES_tradnl" sz="1300" b="1" kern="1200" baseline="0" dirty="0" smtClean="0">
                          <a:solidFill>
                            <a:schemeClr val="dk1"/>
                          </a:solidFill>
                          <a:latin typeface="Arial" pitchFamily="34" charset="0"/>
                          <a:ea typeface="+mn-ea"/>
                          <a:cs typeface="Arial" pitchFamily="34" charset="0"/>
                          <a:hlinkClick r:id="rId2"/>
                        </a:rPr>
                        <a:t> EL CARIBE Y CENTROAMÉRICA - PETROCARIBE 2008-2009</a:t>
                      </a:r>
                      <a:r>
                        <a:rPr lang="es-ES_tradnl" sz="1300" b="1" kern="1200" baseline="0" dirty="0" smtClean="0">
                          <a:solidFill>
                            <a:schemeClr val="dk1"/>
                          </a:solidFill>
                          <a:latin typeface="Arial" pitchFamily="34" charset="0"/>
                          <a:ea typeface="+mn-ea"/>
                          <a:cs typeface="Arial" pitchFamily="34" charset="0"/>
                        </a:rPr>
                        <a:t>, </a:t>
                      </a:r>
                      <a:r>
                        <a:rPr lang="es-ES_tradnl" sz="1300" kern="1200" dirty="0" smtClean="0">
                          <a:solidFill>
                            <a:schemeClr val="dk1"/>
                          </a:solidFill>
                          <a:latin typeface="Arial" pitchFamily="34" charset="0"/>
                          <a:ea typeface="+mn-ea"/>
                          <a:cs typeface="Arial" pitchFamily="34" charset="0"/>
                        </a:rPr>
                        <a:t>incluyendo un plan maestro de ejecución. El alcance contempló el análisis técnico - económico para el suministro de gas natural a los diferentes países desde Güira, considerando las opciones de transporte marítimo de GNC y GNL y uso de gasoductos para distribución regional.</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596544">
                <a:tc vMerge="1">
                  <a:txBody>
                    <a:bodyPr/>
                    <a:lstStyle/>
                    <a:p>
                      <a:pPr algn="ctr">
                        <a:spcAft>
                          <a:spcPts val="0"/>
                        </a:spcAf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l" defTabSz="914400" rtl="0" eaLnBrk="1" latinLnBrk="0" hangingPunct="1">
                        <a:spcAft>
                          <a:spcPts val="0"/>
                        </a:spcAft>
                      </a:pPr>
                      <a:r>
                        <a:rPr lang="es-ES_tradnl" sz="1300" b="1" kern="1200" dirty="0" smtClean="0">
                          <a:solidFill>
                            <a:schemeClr val="dk1"/>
                          </a:solidFill>
                          <a:latin typeface="Arial" pitchFamily="34" charset="0"/>
                          <a:ea typeface="+mn-ea"/>
                          <a:cs typeface="Arial" pitchFamily="34" charset="0"/>
                          <a:hlinkClick r:id="rId2"/>
                        </a:rPr>
                        <a:t>INGENIERÍA BÁSICA Y DE DETALLE ESTACIONES DE GAS VEHICULAR, 2006-2007.</a:t>
                      </a:r>
                      <a:endParaRPr lang="es-ES" sz="1300" b="1" kern="1200" dirty="0" smtClean="0">
                        <a:solidFill>
                          <a:schemeClr val="dk1"/>
                        </a:solidFill>
                        <a:latin typeface="Arial" pitchFamily="34" charset="0"/>
                        <a:ea typeface="+mn-ea"/>
                        <a:cs typeface="Arial" pitchFamily="34" charset="0"/>
                        <a:hlinkClick r:id="rId2"/>
                      </a:endParaRPr>
                    </a:p>
                    <a:p>
                      <a:pPr marL="0" algn="just" defTabSz="914400" rtl="0" eaLnBrk="1" latinLnBrk="0" hangingPunct="1">
                        <a:spcAft>
                          <a:spcPts val="0"/>
                        </a:spcAft>
                      </a:pPr>
                      <a:r>
                        <a:rPr lang="es-ES_tradnl" sz="1300" kern="1200" dirty="0" smtClean="0">
                          <a:solidFill>
                            <a:schemeClr val="dk1"/>
                          </a:solidFill>
                          <a:latin typeface="Arial" pitchFamily="34" charset="0"/>
                          <a:ea typeface="+mn-ea"/>
                          <a:cs typeface="Arial" pitchFamily="34" charset="0"/>
                        </a:rPr>
                        <a:t>Ejecución de Proyectos de Gas Natural Vehicular (GNV), integrando todas las etapas, desde la conceptualización y la ingeniería </a:t>
                      </a:r>
                      <a:r>
                        <a:rPr lang="es-VE" sz="1300" kern="1200" dirty="0" smtClean="0">
                          <a:solidFill>
                            <a:schemeClr val="dk1"/>
                          </a:solidFill>
                          <a:latin typeface="Arial" pitchFamily="34" charset="0"/>
                          <a:ea typeface="+mn-ea"/>
                          <a:cs typeface="Arial" pitchFamily="34" charset="0"/>
                        </a:rPr>
                        <a:t>básica y de detalle.</a:t>
                      </a:r>
                      <a:endParaRPr lang="es-ES" sz="1300" kern="1200" dirty="0" smtClean="0">
                        <a:solidFill>
                          <a:schemeClr val="dk1"/>
                        </a:solidFill>
                        <a:latin typeface="Arial" pitchFamily="34" charset="0"/>
                        <a:ea typeface="+mn-ea"/>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2133706">
                <a:tc vMerge="1">
                  <a:txBody>
                    <a:bodyPr/>
                    <a:lstStyle/>
                    <a:p>
                      <a:pPr algn="ctr">
                        <a:spcAft>
                          <a:spcPts val="0"/>
                        </a:spcAf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l" defTabSz="914400" rtl="0" eaLnBrk="1" latinLnBrk="0" hangingPunct="1">
                        <a:spcAft>
                          <a:spcPts val="0"/>
                        </a:spcAft>
                      </a:pPr>
                      <a:r>
                        <a:rPr lang="es-ES_tradnl" sz="1300" b="1" kern="1200" dirty="0" smtClean="0">
                          <a:solidFill>
                            <a:schemeClr val="dk1"/>
                          </a:solidFill>
                          <a:latin typeface="Arial" pitchFamily="34" charset="0"/>
                          <a:ea typeface="+mn-ea"/>
                          <a:cs typeface="Arial" pitchFamily="34" charset="0"/>
                          <a:hlinkClick r:id="rId2"/>
                        </a:rPr>
                        <a:t>VISUALIZACIÓN GRAN GASODUCTO DEL SUR – 2006</a:t>
                      </a:r>
                      <a:endParaRPr lang="es-ES" sz="1300" b="1" kern="1200" dirty="0" smtClean="0">
                        <a:solidFill>
                          <a:schemeClr val="dk1"/>
                        </a:solidFill>
                        <a:latin typeface="Arial" pitchFamily="34" charset="0"/>
                        <a:ea typeface="+mn-ea"/>
                        <a:cs typeface="Arial" pitchFamily="34" charset="0"/>
                      </a:endParaRPr>
                    </a:p>
                    <a:p>
                      <a:pPr marL="0" algn="just" defTabSz="914400" rtl="0" eaLnBrk="1" latinLnBrk="0" hangingPunct="1">
                        <a:spcAft>
                          <a:spcPts val="0"/>
                        </a:spcAft>
                      </a:pPr>
                      <a:r>
                        <a:rPr lang="es-ES" sz="1300" kern="1200" dirty="0" smtClean="0">
                          <a:solidFill>
                            <a:schemeClr val="dk1"/>
                          </a:solidFill>
                          <a:latin typeface="Arial" pitchFamily="34" charset="0"/>
                          <a:ea typeface="+mn-ea"/>
                          <a:cs typeface="Arial" pitchFamily="34" charset="0"/>
                        </a:rPr>
                        <a:t>Gasoducto de más de 1.000 km de diámetro mayores a 40 pulgadas, permitió establecer las bases, premisas, consideraciones y criterios generales a ser utilizados para la realización del Proyecto:</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ES" sz="1300" kern="1200" dirty="0" smtClean="0">
                          <a:solidFill>
                            <a:schemeClr val="dk1"/>
                          </a:solidFill>
                          <a:latin typeface="Arial" pitchFamily="34" charset="0"/>
                          <a:ea typeface="+mn-ea"/>
                          <a:cs typeface="Arial" pitchFamily="34" charset="0"/>
                        </a:rPr>
                        <a:t>Trazado preliminar de la ruta,</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ES" sz="1300" kern="1200" dirty="0" smtClean="0">
                          <a:solidFill>
                            <a:schemeClr val="dk1"/>
                          </a:solidFill>
                          <a:latin typeface="Arial" pitchFamily="34" charset="0"/>
                          <a:ea typeface="+mn-ea"/>
                          <a:cs typeface="Arial" pitchFamily="34" charset="0"/>
                        </a:rPr>
                        <a:t>Dimensionamiento de la Infraestructura</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ES" sz="1300" kern="1200" dirty="0" smtClean="0">
                          <a:solidFill>
                            <a:schemeClr val="dk1"/>
                          </a:solidFill>
                          <a:latin typeface="Arial" pitchFamily="34" charset="0"/>
                          <a:ea typeface="+mn-ea"/>
                          <a:cs typeface="Arial" pitchFamily="34" charset="0"/>
                        </a:rPr>
                        <a:t>Pre-selección de equipos</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ES" sz="1300" kern="1200" dirty="0" smtClean="0">
                          <a:solidFill>
                            <a:schemeClr val="dk1"/>
                          </a:solidFill>
                          <a:latin typeface="Arial" pitchFamily="34" charset="0"/>
                          <a:ea typeface="+mn-ea"/>
                          <a:cs typeface="Arial" pitchFamily="34" charset="0"/>
                        </a:rPr>
                        <a:t>Evaluación económica  (Estimados Costo Case V)</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VE" sz="1300" kern="1200" dirty="0" smtClean="0">
                          <a:solidFill>
                            <a:schemeClr val="dk1"/>
                          </a:solidFill>
                          <a:latin typeface="Arial" pitchFamily="34" charset="0"/>
                          <a:ea typeface="+mn-ea"/>
                          <a:cs typeface="Arial" pitchFamily="34" charset="0"/>
                        </a:rPr>
                        <a:t>Dimensionamiento de gasoductos secundarios</a:t>
                      </a:r>
                      <a:endParaRPr lang="es-ES" sz="1300" kern="1200" dirty="0" smtClean="0">
                        <a:solidFill>
                          <a:schemeClr val="dk1"/>
                        </a:solidFill>
                        <a:latin typeface="Arial" pitchFamily="34" charset="0"/>
                        <a:ea typeface="+mn-ea"/>
                        <a:cs typeface="Arial" pitchFamily="34" charset="0"/>
                      </a:endParaRP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VE" sz="1300" kern="1200" dirty="0" smtClean="0">
                          <a:solidFill>
                            <a:schemeClr val="dk1"/>
                          </a:solidFill>
                          <a:latin typeface="Arial" pitchFamily="34" charset="0"/>
                          <a:ea typeface="+mn-ea"/>
                          <a:cs typeface="Arial" pitchFamily="34" charset="0"/>
                        </a:rPr>
                        <a:t>Análisis Cualitativo de Riesgo del Proyecto</a:t>
                      </a:r>
                      <a:endParaRPr lang="es-ES" sz="1300" kern="1200" dirty="0" smtClean="0">
                        <a:solidFill>
                          <a:schemeClr val="dk1"/>
                        </a:solidFill>
                        <a:latin typeface="Arial" pitchFamily="34" charset="0"/>
                        <a:ea typeface="+mn-ea"/>
                        <a:cs typeface="Arial" pitchFamily="34" charset="0"/>
                      </a:endParaRP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VE" sz="1300" kern="1200" dirty="0" smtClean="0">
                          <a:solidFill>
                            <a:schemeClr val="dk1"/>
                          </a:solidFill>
                          <a:latin typeface="Arial" pitchFamily="34" charset="0"/>
                          <a:ea typeface="+mn-ea"/>
                          <a:cs typeface="Arial" pitchFamily="34" charset="0"/>
                        </a:rPr>
                        <a:t>Plan de Ejecución del Proyecto (PEP) y Cronograma Maestro de Ejecución del Proyecto</a:t>
                      </a:r>
                      <a:endParaRPr lang="es-ES" sz="1300" kern="1200" dirty="0" smtClean="0">
                        <a:solidFill>
                          <a:schemeClr val="dk1"/>
                        </a:solidFill>
                        <a:latin typeface="Arial" pitchFamily="34" charset="0"/>
                        <a:ea typeface="+mn-ea"/>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228035">
                <a:tc>
                  <a:txBody>
                    <a:bodyPr/>
                    <a:lstStyle/>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VEPICA WOODGROUP/ REPSOL YPF</a:t>
                      </a:r>
                      <a:endParaRPr lang="es-ES"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Trinidad</a:t>
                      </a:r>
                    </a:p>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2006- 2007</a:t>
                      </a:r>
                      <a:endParaRPr lang="es-ES"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40000"/>
                          <a:lumOff val="6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l" defTabSz="914400" rtl="0" eaLnBrk="1" latinLnBrk="0" hangingPunct="1">
                        <a:spcAft>
                          <a:spcPts val="0"/>
                        </a:spcAft>
                      </a:pPr>
                      <a:r>
                        <a:rPr lang="es-ES_tradnl" sz="1300" b="1" kern="1200" dirty="0" smtClean="0">
                          <a:solidFill>
                            <a:schemeClr val="dk1"/>
                          </a:solidFill>
                          <a:latin typeface="Arial" pitchFamily="34" charset="0"/>
                          <a:ea typeface="+mn-ea"/>
                          <a:cs typeface="Arial" pitchFamily="34" charset="0"/>
                          <a:hlinkClick r:id="rId2"/>
                        </a:rPr>
                        <a:t>EVALUACIÓN DE PROCESOS Y SEGURIDAD DE LOS SISTEMAS GAS DE COMPRESIÓN, DESPRESURIZACIÓN, ALIVIO Y VENTEO DE LA PLATAFORMA COSTA AFUERA.</a:t>
                      </a:r>
                      <a:endParaRPr lang="es-ES" sz="1300" b="1" kern="1200" dirty="0" smtClean="0">
                        <a:solidFill>
                          <a:schemeClr val="dk1"/>
                        </a:solidFill>
                        <a:latin typeface="Arial" pitchFamily="34" charset="0"/>
                        <a:ea typeface="+mn-ea"/>
                        <a:cs typeface="Arial" pitchFamily="34" charset="0"/>
                        <a:hlinkClick r:id="rId2"/>
                      </a:endParaRPr>
                    </a:p>
                    <a:p>
                      <a:pPr algn="just" defTabSz="914400" rtl="0" eaLnBrk="1" latinLnBrk="0" hangingPunct="1">
                        <a:spcAft>
                          <a:spcPts val="0"/>
                        </a:spcAft>
                      </a:pPr>
                      <a:r>
                        <a:rPr lang="es-ES_tradnl" sz="1300" kern="1200" dirty="0" smtClean="0">
                          <a:solidFill>
                            <a:schemeClr val="dk1"/>
                          </a:solidFill>
                          <a:latin typeface="Arial" pitchFamily="34" charset="0"/>
                          <a:ea typeface="+mn-ea"/>
                          <a:cs typeface="Arial" pitchFamily="34" charset="0"/>
                        </a:rPr>
                        <a:t>Estudio integral de procesos y seguridad que contempló, entre otros aspectos, revisar mediante simulaciones hidráulicas de procesos el sistema de succión y descarga, el sistema de despresurización y alivio, flare, sistema de drenaje, sistema apaga-fuegos y un estudio de Análisis Cuantitativo de Riesgos, con el propósito de verificar la factibilidad técnica e impacto del crecimiento previsto.          </a:t>
                      </a:r>
                      <a:endParaRPr lang="es-ES" sz="1300" kern="1200" dirty="0" smtClean="0">
                        <a:solidFill>
                          <a:schemeClr val="dk1"/>
                        </a:solidFill>
                        <a:latin typeface="Arial" pitchFamily="34" charset="0"/>
                        <a:ea typeface="+mn-ea"/>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graphicFrame>
        <p:nvGraphicFramePr>
          <p:cNvPr id="5" name="4 Tabla"/>
          <p:cNvGraphicFramePr>
            <a:graphicFrameLocks noGrp="1"/>
          </p:cNvGraphicFramePr>
          <p:nvPr/>
        </p:nvGraphicFramePr>
        <p:xfrm>
          <a:off x="570164" y="1000108"/>
          <a:ext cx="8001236" cy="5400693"/>
        </p:xfrm>
        <a:graphic>
          <a:graphicData uri="http://schemas.openxmlformats.org/drawingml/2006/table">
            <a:tbl>
              <a:tblPr firstRow="1" bandRow="1">
                <a:tableStyleId>{6E25E649-3F16-4E02-A733-19D2CDBF48F0}</a:tableStyleId>
              </a:tblPr>
              <a:tblGrid>
                <a:gridCol w="1714692"/>
                <a:gridCol w="6286544"/>
              </a:tblGrid>
              <a:tr h="528563">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960826">
                <a:tc>
                  <a:txBody>
                    <a:bodyPr/>
                    <a:lstStyle/>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UDSS/ YPF</a:t>
                      </a:r>
                      <a:endParaRPr lang="es-ES"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Argentina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2008</a:t>
                      </a:r>
                    </a:p>
                    <a:p>
                      <a:pPr algn="ctr">
                        <a:spcAft>
                          <a:spcPts val="0"/>
                        </a:spcAft>
                      </a:pP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lnSpc>
                          <a:spcPct val="100000"/>
                        </a:lnSpc>
                        <a:spcAft>
                          <a:spcPts val="0"/>
                        </a:spcAft>
                      </a:pPr>
                      <a:r>
                        <a:rPr lang="es-ES_tradnl" sz="1300" b="1" kern="1200" dirty="0">
                          <a:solidFill>
                            <a:schemeClr val="dk1"/>
                          </a:solidFill>
                          <a:latin typeface="Arial" pitchFamily="34" charset="0"/>
                          <a:ea typeface="Times New Roman"/>
                          <a:cs typeface="Arial" pitchFamily="34" charset="0"/>
                          <a:hlinkClick r:id="rId2"/>
                        </a:rPr>
                        <a:t>VISUALIZACIÓN DE INFRAESTRUCTURA </a:t>
                      </a:r>
                      <a:r>
                        <a:rPr lang="es-ES_tradnl" sz="1300" b="1" kern="1200" dirty="0" smtClean="0">
                          <a:solidFill>
                            <a:schemeClr val="dk1"/>
                          </a:solidFill>
                          <a:latin typeface="Arial" pitchFamily="34" charset="0"/>
                          <a:ea typeface="Times New Roman"/>
                          <a:cs typeface="Arial" pitchFamily="34" charset="0"/>
                          <a:hlinkClick r:id="rId2"/>
                        </a:rPr>
                        <a:t>Y PLAN </a:t>
                      </a:r>
                      <a:r>
                        <a:rPr lang="es-ES_tradnl" sz="1300" b="1" kern="1200" dirty="0">
                          <a:solidFill>
                            <a:schemeClr val="dk1"/>
                          </a:solidFill>
                          <a:latin typeface="Arial" pitchFamily="34" charset="0"/>
                          <a:ea typeface="Times New Roman"/>
                          <a:cs typeface="Arial" pitchFamily="34" charset="0"/>
                          <a:hlinkClick r:id="rId2"/>
                        </a:rPr>
                        <a:t>ARMÓNICO DE DESARROLLO PROYECTO </a:t>
                      </a:r>
                      <a:r>
                        <a:rPr lang="es-ES_tradnl" sz="1300" b="1" kern="1200" dirty="0" smtClean="0">
                          <a:solidFill>
                            <a:schemeClr val="dk1"/>
                          </a:solidFill>
                          <a:latin typeface="Arial" pitchFamily="34" charset="0"/>
                          <a:ea typeface="Times New Roman"/>
                          <a:cs typeface="Arial" pitchFamily="34" charset="0"/>
                          <a:hlinkClick r:id="rId2"/>
                        </a:rPr>
                        <a:t>MAUREK.</a:t>
                      </a:r>
                      <a:endParaRPr lang="es-ES" sz="1300" b="1" kern="1200" dirty="0">
                        <a:solidFill>
                          <a:schemeClr val="dk1"/>
                        </a:solidFill>
                        <a:latin typeface="Arial" pitchFamily="34" charset="0"/>
                        <a:ea typeface="Times New Roman"/>
                        <a:cs typeface="Arial" pitchFamily="34" charset="0"/>
                      </a:endParaRPr>
                    </a:p>
                    <a:p>
                      <a:pPr marL="0" algn="just" defTabSz="914400" rtl="0" eaLnBrk="1" latinLnBrk="0" hangingPunct="1">
                        <a:lnSpc>
                          <a:spcPct val="100000"/>
                        </a:lnSpc>
                        <a:spcAft>
                          <a:spcPts val="0"/>
                        </a:spcAft>
                      </a:pPr>
                      <a:r>
                        <a:rPr lang="es-VE" sz="1300" kern="1200" dirty="0">
                          <a:solidFill>
                            <a:schemeClr val="dk1"/>
                          </a:solidFill>
                          <a:latin typeface="Arial" pitchFamily="34" charset="0"/>
                          <a:ea typeface="Times New Roman"/>
                          <a:cs typeface="Arial" pitchFamily="34" charset="0"/>
                        </a:rPr>
                        <a:t>Evaluar  capacidad de los sistemas existentes e identificar las opciones de infraestructura visualizadas para el corto, mediano y largo plazo, que permita soportar el crecimiento de la producción de fluidos contemplada en el plan de explotación del área de MAUREK. Adicionalmente, se llevó a cabo una evaluación ambiental, socio-económica y cultural; que en su conjunto orientarán el desarrollo del campo de manera armónica con el entorno.</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446380">
                <a:tc>
                  <a:txBody>
                    <a:bodyPr/>
                    <a:lstStyle/>
                    <a:p>
                      <a:pPr algn="ctr">
                        <a:spcAft>
                          <a:spcPts val="0"/>
                        </a:spcAft>
                      </a:pPr>
                      <a:endParaRPr lang="es-ES" sz="1300" dirty="0">
                        <a:latin typeface="Times New Roman"/>
                        <a:ea typeface="Times New Roman"/>
                      </a:endParaRPr>
                    </a:p>
                    <a:p>
                      <a:pPr marL="0" algn="ctr" defTabSz="914400" rtl="0" eaLnBrk="1" latinLnBrk="0" hangingPunct="1">
                        <a:spcBef>
                          <a:spcPts val="0"/>
                        </a:spcBef>
                        <a:spcAft>
                          <a:spcPts val="0"/>
                        </a:spcAft>
                      </a:pPr>
                      <a:r>
                        <a:rPr lang="en-US" sz="1300" b="1" kern="1200" dirty="0" smtClean="0">
                          <a:solidFill>
                            <a:schemeClr val="dk1"/>
                          </a:solidFill>
                          <a:latin typeface="Arial" pitchFamily="34" charset="0"/>
                          <a:ea typeface="Times New Roman"/>
                          <a:cs typeface="Arial" pitchFamily="34" charset="0"/>
                        </a:rPr>
                        <a:t>NORWEST QUESTA ENGINEERING USA/ REPSOL YPF</a:t>
                      </a:r>
                      <a:endParaRPr lang="es-ES" sz="1300" b="1" kern="1200" dirty="0" smtClean="0">
                        <a:solidFill>
                          <a:schemeClr val="dk1"/>
                        </a:solidFill>
                        <a:latin typeface="Arial" pitchFamily="34" charset="0"/>
                        <a:ea typeface="Times New Roman"/>
                        <a:cs typeface="Arial" pitchFamily="34" charset="0"/>
                      </a:endParaRPr>
                    </a:p>
                    <a:p>
                      <a:pPr algn="ctr">
                        <a:spcAft>
                          <a:spcPts val="0"/>
                        </a:spcAft>
                      </a:pPr>
                      <a:r>
                        <a:rPr lang="en-US" sz="1300" b="1" dirty="0" smtClean="0">
                          <a:latin typeface="Tahoma"/>
                          <a:ea typeface="Times New Roman"/>
                        </a:rPr>
                        <a:t> </a:t>
                      </a:r>
                      <a:r>
                        <a:rPr lang="es-ES_tradnl" sz="1300" b="1" kern="1200" dirty="0" smtClean="0">
                          <a:solidFill>
                            <a:schemeClr val="dk1"/>
                          </a:solidFill>
                          <a:latin typeface="Arial" pitchFamily="34" charset="0"/>
                          <a:ea typeface="Times New Roman"/>
                          <a:cs typeface="Arial" pitchFamily="34" charset="0"/>
                        </a:rPr>
                        <a:t>Bolivia</a:t>
                      </a:r>
                    </a:p>
                    <a:p>
                      <a:pPr algn="ctr">
                        <a:spcAft>
                          <a:spcPts val="0"/>
                        </a:spcAft>
                      </a:pPr>
                      <a:r>
                        <a:rPr lang="es-ES_tradnl" sz="1300" b="1" kern="1200" dirty="0" smtClean="0">
                          <a:solidFill>
                            <a:schemeClr val="dk1"/>
                          </a:solidFill>
                          <a:latin typeface="Arial" pitchFamily="34" charset="0"/>
                          <a:ea typeface="Times New Roman"/>
                          <a:cs typeface="Arial" pitchFamily="34" charset="0"/>
                        </a:rPr>
                        <a:t>2008</a:t>
                      </a:r>
                    </a:p>
                    <a:p>
                      <a:pPr algn="ctr">
                        <a:spcAft>
                          <a:spcPts val="0"/>
                        </a:spcAft>
                      </a:pPr>
                      <a:endParaRPr lang="es-ES"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lnSpc>
                          <a:spcPct val="100000"/>
                        </a:lnSpc>
                        <a:spcAft>
                          <a:spcPts val="0"/>
                        </a:spcAft>
                      </a:pPr>
                      <a:r>
                        <a:rPr lang="es-ES_tradnl" sz="1300" b="1" kern="1200" dirty="0">
                          <a:solidFill>
                            <a:schemeClr val="dk1"/>
                          </a:solidFill>
                          <a:latin typeface="Arial" pitchFamily="34" charset="0"/>
                          <a:ea typeface="Times New Roman"/>
                          <a:cs typeface="Arial" pitchFamily="34" charset="0"/>
                          <a:hlinkClick r:id="rId2"/>
                        </a:rPr>
                        <a:t>VISUALIZACIÓN DE INFRAESTRUCTURA DE </a:t>
                      </a:r>
                      <a:r>
                        <a:rPr lang="es-ES_tradnl" sz="1300" b="1" kern="1200" dirty="0" smtClean="0">
                          <a:solidFill>
                            <a:schemeClr val="dk1"/>
                          </a:solidFill>
                          <a:latin typeface="Arial" pitchFamily="34" charset="0"/>
                          <a:ea typeface="Times New Roman"/>
                          <a:cs typeface="Arial" pitchFamily="34" charset="0"/>
                          <a:hlinkClick r:id="rId2"/>
                        </a:rPr>
                        <a:t>GAS CAMPO </a:t>
                      </a:r>
                      <a:r>
                        <a:rPr lang="es-ES_tradnl" sz="1300" b="1" kern="1200" dirty="0">
                          <a:solidFill>
                            <a:schemeClr val="dk1"/>
                          </a:solidFill>
                          <a:latin typeface="Arial" pitchFamily="34" charset="0"/>
                          <a:ea typeface="Times New Roman"/>
                          <a:cs typeface="Arial" pitchFamily="34" charset="0"/>
                          <a:hlinkClick r:id="rId2"/>
                        </a:rPr>
                        <a:t>RIO </a:t>
                      </a:r>
                      <a:r>
                        <a:rPr lang="es-ES_tradnl" sz="1300" b="1" kern="1200" dirty="0" smtClean="0">
                          <a:solidFill>
                            <a:schemeClr val="dk1"/>
                          </a:solidFill>
                          <a:latin typeface="Arial" pitchFamily="34" charset="0"/>
                          <a:ea typeface="Times New Roman"/>
                          <a:cs typeface="Arial" pitchFamily="34" charset="0"/>
                          <a:hlinkClick r:id="rId2"/>
                        </a:rPr>
                        <a:t>GRANDE.</a:t>
                      </a:r>
                      <a:endParaRPr lang="es-ES" sz="1300" b="1" kern="1200" dirty="0">
                        <a:solidFill>
                          <a:schemeClr val="dk1"/>
                        </a:solidFill>
                        <a:latin typeface="Arial" pitchFamily="34" charset="0"/>
                        <a:ea typeface="Times New Roman"/>
                        <a:cs typeface="Arial" pitchFamily="34" charset="0"/>
                        <a:hlinkClick r:id="rId2"/>
                      </a:endParaRPr>
                    </a:p>
                    <a:p>
                      <a:pPr marL="0" algn="just" defTabSz="914400" rtl="0" eaLnBrk="1" latinLnBrk="0" hangingPunct="1">
                        <a:lnSpc>
                          <a:spcPct val="100000"/>
                        </a:lnSpc>
                        <a:spcAft>
                          <a:spcPts val="0"/>
                        </a:spcAft>
                      </a:pPr>
                      <a:r>
                        <a:rPr lang="es-ES_tradnl" sz="1300" kern="1200" dirty="0">
                          <a:solidFill>
                            <a:schemeClr val="dk1"/>
                          </a:solidFill>
                          <a:latin typeface="Arial" pitchFamily="34" charset="0"/>
                          <a:ea typeface="Times New Roman"/>
                          <a:cs typeface="Arial" pitchFamily="34" charset="0"/>
                        </a:rPr>
                        <a:t>Revisión capacidades de las facilidades y equipos requeridos para el manejo de los fluidos a ser producidos en el Campo Rio Grande, principalmente gas natural y agua, considerando los escenarios de producción </a:t>
                      </a:r>
                      <a:r>
                        <a:rPr lang="es-ES_tradnl" sz="1300" kern="1200" dirty="0" smtClean="0">
                          <a:solidFill>
                            <a:schemeClr val="dk1"/>
                          </a:solidFill>
                          <a:latin typeface="Arial" pitchFamily="34" charset="0"/>
                          <a:ea typeface="Times New Roman"/>
                          <a:cs typeface="Arial" pitchFamily="34" charset="0"/>
                        </a:rPr>
                        <a:t>planteados por </a:t>
                      </a:r>
                      <a:r>
                        <a:rPr lang="es-ES_tradnl" sz="1300" kern="1200" dirty="0" err="1">
                          <a:solidFill>
                            <a:schemeClr val="dk1"/>
                          </a:solidFill>
                          <a:latin typeface="Arial" pitchFamily="34" charset="0"/>
                          <a:ea typeface="Times New Roman"/>
                          <a:cs typeface="Arial" pitchFamily="34" charset="0"/>
                        </a:rPr>
                        <a:t>Norwest</a:t>
                      </a:r>
                      <a:r>
                        <a:rPr lang="es-ES_tradnl" sz="1300" kern="1200" dirty="0">
                          <a:solidFill>
                            <a:schemeClr val="dk1"/>
                          </a:solidFill>
                          <a:latin typeface="Arial" pitchFamily="34" charset="0"/>
                          <a:ea typeface="Times New Roman"/>
                          <a:cs typeface="Arial" pitchFamily="34" charset="0"/>
                        </a:rPr>
                        <a:t> </a:t>
                      </a:r>
                      <a:r>
                        <a:rPr lang="es-ES_tradnl" sz="1300" kern="1200" dirty="0" err="1">
                          <a:solidFill>
                            <a:schemeClr val="dk1"/>
                          </a:solidFill>
                          <a:latin typeface="Arial" pitchFamily="34" charset="0"/>
                          <a:ea typeface="Times New Roman"/>
                          <a:cs typeface="Arial" pitchFamily="34" charset="0"/>
                        </a:rPr>
                        <a:t>Questa</a:t>
                      </a:r>
                      <a:r>
                        <a:rPr lang="es-ES_tradnl" sz="1300" kern="1200" dirty="0">
                          <a:solidFill>
                            <a:schemeClr val="dk1"/>
                          </a:solidFill>
                          <a:latin typeface="Arial" pitchFamily="34" charset="0"/>
                          <a:ea typeface="Times New Roman"/>
                          <a:cs typeface="Arial" pitchFamily="34" charset="0"/>
                        </a:rPr>
                        <a:t> </a:t>
                      </a:r>
                      <a:r>
                        <a:rPr lang="es-ES_tradnl" sz="1300" kern="1200" dirty="0" err="1">
                          <a:solidFill>
                            <a:schemeClr val="dk1"/>
                          </a:solidFill>
                          <a:latin typeface="Arial" pitchFamily="34" charset="0"/>
                          <a:ea typeface="Times New Roman"/>
                          <a:cs typeface="Arial" pitchFamily="34" charset="0"/>
                        </a:rPr>
                        <a:t>Engineering</a:t>
                      </a:r>
                      <a:r>
                        <a:rPr lang="es-ES_tradnl" sz="1300" kern="1200" dirty="0">
                          <a:solidFill>
                            <a:schemeClr val="dk1"/>
                          </a:solidFill>
                          <a:latin typeface="Arial" pitchFamily="34" charset="0"/>
                          <a:ea typeface="Times New Roman"/>
                          <a:cs typeface="Arial" pitchFamily="34" charset="0"/>
                        </a:rPr>
                        <a:t> (NQE).</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1464924">
                <a:tc>
                  <a:txBody>
                    <a:bodyPr/>
                    <a:lstStyle/>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PACIFIC RUBIALES</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ENERGY</a:t>
                      </a:r>
                      <a:endParaRPr lang="es-ES"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Colombia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2008</a:t>
                      </a:r>
                      <a:endParaRPr lang="es-ES"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lnSpc>
                          <a:spcPct val="100000"/>
                        </a:lnSpc>
                        <a:spcAft>
                          <a:spcPts val="0"/>
                        </a:spcAft>
                      </a:pPr>
                      <a:r>
                        <a:rPr lang="es-VE" sz="1300" b="1" kern="1200" dirty="0">
                          <a:solidFill>
                            <a:schemeClr val="dk1"/>
                          </a:solidFill>
                          <a:latin typeface="Arial" pitchFamily="34" charset="0"/>
                          <a:ea typeface="Times New Roman"/>
                          <a:cs typeface="Arial" pitchFamily="34" charset="0"/>
                          <a:hlinkClick r:id="rId2"/>
                        </a:rPr>
                        <a:t>INGENIERÍA CONCEPTUAL PARA SUMINISTRO GAS NATURAL </a:t>
                      </a:r>
                      <a:r>
                        <a:rPr lang="es-VE" sz="1300" b="1" kern="1200" dirty="0" smtClean="0">
                          <a:solidFill>
                            <a:schemeClr val="dk1"/>
                          </a:solidFill>
                          <a:latin typeface="Arial" pitchFamily="34" charset="0"/>
                          <a:ea typeface="Times New Roman"/>
                          <a:cs typeface="Arial" pitchFamily="34" charset="0"/>
                          <a:hlinkClick r:id="rId2"/>
                        </a:rPr>
                        <a:t>COMPRIMIDO EN COVEÑAS.</a:t>
                      </a:r>
                      <a:endParaRPr lang="es-ES" sz="1300" b="1" kern="1200" dirty="0">
                        <a:solidFill>
                          <a:schemeClr val="dk1"/>
                        </a:solidFill>
                        <a:latin typeface="Arial" pitchFamily="34" charset="0"/>
                        <a:ea typeface="Times New Roman"/>
                        <a:cs typeface="Arial" pitchFamily="34" charset="0"/>
                        <a:hlinkClick r:id="rId2"/>
                      </a:endParaRPr>
                    </a:p>
                    <a:p>
                      <a:pPr marL="0" algn="just" defTabSz="914400" rtl="0" eaLnBrk="1" latinLnBrk="0" hangingPunct="1">
                        <a:lnSpc>
                          <a:spcPct val="100000"/>
                        </a:lnSpc>
                        <a:spcAft>
                          <a:spcPts val="0"/>
                        </a:spcAft>
                      </a:pPr>
                      <a:r>
                        <a:rPr lang="es-VE" sz="1300" kern="1200" dirty="0" smtClean="0">
                          <a:solidFill>
                            <a:schemeClr val="dk1"/>
                          </a:solidFill>
                          <a:latin typeface="Arial" pitchFamily="34" charset="0"/>
                          <a:ea typeface="Times New Roman"/>
                          <a:cs typeface="Arial" pitchFamily="34" charset="0"/>
                        </a:rPr>
                        <a:t>Ingeniería </a:t>
                      </a:r>
                      <a:r>
                        <a:rPr lang="es-VE" sz="1300" kern="1200" dirty="0">
                          <a:solidFill>
                            <a:schemeClr val="dk1"/>
                          </a:solidFill>
                          <a:latin typeface="Arial" pitchFamily="34" charset="0"/>
                          <a:ea typeface="Times New Roman"/>
                          <a:cs typeface="Arial" pitchFamily="34" charset="0"/>
                        </a:rPr>
                        <a:t>Conceptual de las Facilidades de Carga de Gas Natural Comprimido (GNC), para ser transportado en barcos desde el área de Coveñas - Colombia. El estudio está referido al dimensionamiento y estimado de costos Clase V, de dichas instalaciones, pre-visualizadas por </a:t>
                      </a:r>
                      <a:r>
                        <a:rPr lang="es-VE" sz="1300" kern="1200" dirty="0" err="1">
                          <a:solidFill>
                            <a:schemeClr val="dk1"/>
                          </a:solidFill>
                          <a:latin typeface="Arial" pitchFamily="34" charset="0"/>
                          <a:ea typeface="Times New Roman"/>
                          <a:cs typeface="Arial" pitchFamily="34" charset="0"/>
                        </a:rPr>
                        <a:t>Pacific</a:t>
                      </a:r>
                      <a:r>
                        <a:rPr lang="es-VE" sz="1300" kern="1200" dirty="0">
                          <a:solidFill>
                            <a:schemeClr val="dk1"/>
                          </a:solidFill>
                          <a:latin typeface="Arial" pitchFamily="34" charset="0"/>
                          <a:ea typeface="Times New Roman"/>
                          <a:cs typeface="Arial" pitchFamily="34" charset="0"/>
                        </a:rPr>
                        <a:t> Rubiales.</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13757" y="1038450"/>
          <a:ext cx="8763988" cy="5280679"/>
        </p:xfrm>
        <a:graphic>
          <a:graphicData uri="http://schemas.openxmlformats.org/drawingml/2006/table">
            <a:tbl>
              <a:tblPr firstRow="1" bandRow="1">
                <a:tableStyleId>{6E25E649-3F16-4E02-A733-19D2CDBF48F0}</a:tableStyleId>
              </a:tblPr>
              <a:tblGrid>
                <a:gridCol w="1737166"/>
                <a:gridCol w="7026822"/>
              </a:tblGrid>
              <a:tr h="393679">
                <a:tc>
                  <a:txBody>
                    <a:bodyPr/>
                    <a:lstStyle/>
                    <a:p>
                      <a:pPr marL="0" algn="ctr" defTabSz="914400" rtl="0" eaLnBrk="1" latinLnBrk="0" hangingPunct="1">
                        <a:spcBef>
                          <a:spcPts val="600"/>
                        </a:spcBef>
                        <a:spcAft>
                          <a:spcPts val="600"/>
                        </a:spcAft>
                        <a:tabLst>
                          <a:tab pos="914400" algn="l"/>
                        </a:tabLst>
                      </a:pPr>
                      <a:r>
                        <a:rPr lang="es-ES" sz="14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4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2511275">
                <a:tc rowSpan="2">
                  <a:txBody>
                    <a:bodyPr/>
                    <a:lstStyle/>
                    <a:p>
                      <a:pPr algn="ctr">
                        <a:spcAft>
                          <a:spcPts val="0"/>
                        </a:spcAft>
                      </a:pPr>
                      <a:r>
                        <a:rPr lang="en-US" sz="1300" b="1" kern="1200" dirty="0" smtClean="0">
                          <a:solidFill>
                            <a:schemeClr val="dk1"/>
                          </a:solidFill>
                          <a:latin typeface="Arial" pitchFamily="34" charset="0"/>
                          <a:ea typeface="Times New Roman"/>
                          <a:cs typeface="Arial" pitchFamily="34" charset="0"/>
                        </a:rPr>
                        <a:t>PROCESSES UNLIMITED INTERNATIONAL </a:t>
                      </a:r>
                      <a:r>
                        <a:rPr lang="en-US" sz="1300" b="1" dirty="0" smtClean="0">
                          <a:latin typeface="Arial" pitchFamily="34" charset="0"/>
                          <a:ea typeface="Times New Roman"/>
                          <a:cs typeface="Arial" pitchFamily="34" charset="0"/>
                        </a:rPr>
                        <a:t>/</a:t>
                      </a:r>
                      <a:r>
                        <a:rPr lang="en-US" sz="1300" b="1" dirty="0">
                          <a:latin typeface="Arial" pitchFamily="34" charset="0"/>
                          <a:ea typeface="Times New Roman"/>
                          <a:cs typeface="Arial" pitchFamily="34" charset="0"/>
                        </a:rPr>
                        <a:t>Commonwealth Raw Materials, LLC</a:t>
                      </a:r>
                      <a:endParaRPr lang="es-ES" sz="1300" dirty="0">
                        <a:latin typeface="Arial" pitchFamily="34" charset="0"/>
                        <a:ea typeface="Times New Roman"/>
                        <a:cs typeface="Arial" pitchFamily="34" charset="0"/>
                      </a:endParaRPr>
                    </a:p>
                    <a:p>
                      <a:pPr algn="ctr">
                        <a:spcAft>
                          <a:spcPts val="0"/>
                        </a:spcAft>
                      </a:pPr>
                      <a:r>
                        <a:rPr lang="en-US" sz="1300" b="1" dirty="0" smtClean="0">
                          <a:latin typeface="Arial" pitchFamily="34" charset="0"/>
                          <a:ea typeface="Times New Roman"/>
                          <a:cs typeface="Arial" pitchFamily="34" charset="0"/>
                        </a:rPr>
                        <a:t>USA</a:t>
                      </a:r>
                    </a:p>
                    <a:p>
                      <a:pPr algn="ctr">
                        <a:spcAft>
                          <a:spcPts val="0"/>
                        </a:spcAft>
                      </a:pPr>
                      <a:r>
                        <a:rPr lang="en-US" sz="1300" b="1" dirty="0" smtClean="0">
                          <a:latin typeface="Arial" pitchFamily="34" charset="0"/>
                          <a:ea typeface="Times New Roman"/>
                          <a:cs typeface="Arial" pitchFamily="34" charset="0"/>
                        </a:rPr>
                        <a:t>2004 - 2009</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200"/>
                        </a:spcAft>
                      </a:pPr>
                      <a:r>
                        <a:rPr lang="en-US" sz="1300" b="1" dirty="0">
                          <a:latin typeface="Arial" pitchFamily="34" charset="0"/>
                          <a:ea typeface="Times New Roman"/>
                          <a:cs typeface="Arial" pitchFamily="34" charset="0"/>
                          <a:hlinkClick r:id="rId2"/>
                        </a:rPr>
                        <a:t>INGENIERÍA CONCEPTUAL KENTUCKY PILOT </a:t>
                      </a:r>
                      <a:r>
                        <a:rPr lang="en-US" sz="1300" b="1" dirty="0" smtClean="0">
                          <a:latin typeface="Arial" pitchFamily="34" charset="0"/>
                          <a:ea typeface="Times New Roman"/>
                          <a:cs typeface="Arial" pitchFamily="34" charset="0"/>
                          <a:hlinkClick r:id="rId2"/>
                        </a:rPr>
                        <a:t>EOR ENGINEERING </a:t>
                      </a:r>
                      <a:r>
                        <a:rPr lang="en-US" sz="1300" b="1" dirty="0">
                          <a:latin typeface="Arial" pitchFamily="34" charset="0"/>
                          <a:ea typeface="Times New Roman"/>
                          <a:cs typeface="Arial" pitchFamily="34" charset="0"/>
                          <a:hlinkClick r:id="rId2"/>
                        </a:rPr>
                        <a:t>AND DEVELOPMENT </a:t>
                      </a:r>
                      <a:r>
                        <a:rPr lang="en-US" sz="1300" b="1" dirty="0" smtClean="0">
                          <a:latin typeface="Arial" pitchFamily="34" charset="0"/>
                          <a:ea typeface="Times New Roman"/>
                          <a:cs typeface="Arial" pitchFamily="34" charset="0"/>
                          <a:hlinkClick r:id="rId2"/>
                        </a:rPr>
                        <a:t>PLAN,</a:t>
                      </a:r>
                      <a:r>
                        <a:rPr lang="en-US" sz="1300" b="1" baseline="0" dirty="0" smtClean="0">
                          <a:latin typeface="Arial" pitchFamily="34" charset="0"/>
                          <a:ea typeface="Times New Roman"/>
                          <a:cs typeface="Arial" pitchFamily="34" charset="0"/>
                          <a:hlinkClick r:id="rId2"/>
                        </a:rPr>
                        <a:t> 2008.</a:t>
                      </a:r>
                      <a:endParaRPr lang="es-ES" sz="1300" dirty="0">
                        <a:latin typeface="Arial" pitchFamily="34" charset="0"/>
                        <a:ea typeface="Times New Roman"/>
                        <a:cs typeface="Arial" pitchFamily="34" charset="0"/>
                      </a:endParaRPr>
                    </a:p>
                    <a:p>
                      <a:pPr marL="0" indent="0" algn="just">
                        <a:lnSpc>
                          <a:spcPct val="100000"/>
                        </a:lnSpc>
                        <a:spcBef>
                          <a:spcPts val="0"/>
                        </a:spcBef>
                        <a:spcAft>
                          <a:spcPts val="200"/>
                        </a:spcAft>
                      </a:pPr>
                      <a:r>
                        <a:rPr lang="es-VE" sz="1300" dirty="0" smtClean="0">
                          <a:latin typeface="Arial" pitchFamily="34" charset="0"/>
                          <a:ea typeface="Times New Roman"/>
                          <a:cs typeface="Arial" pitchFamily="34" charset="0"/>
                        </a:rPr>
                        <a:t>En el diseño </a:t>
                      </a:r>
                      <a:r>
                        <a:rPr lang="es-VE" sz="1300" dirty="0">
                          <a:latin typeface="Arial" pitchFamily="34" charset="0"/>
                          <a:ea typeface="Times New Roman"/>
                          <a:cs typeface="Arial" pitchFamily="34" charset="0"/>
                        </a:rPr>
                        <a:t>conceptual de las instalaciones se consideraron todos los equipos de proceso, tuberías y servicios necesarios para el acondicionamiento del agua, vapor, aire, y la producción de fluidos y se llevó a cabo sobre base de las siguientes bases y premisas:</a:t>
                      </a:r>
                      <a:endParaRPr lang="es-ES" sz="1300" dirty="0">
                        <a:latin typeface="Arial" pitchFamily="34" charset="0"/>
                        <a:ea typeface="Times New Roman"/>
                        <a:cs typeface="Arial" pitchFamily="34" charset="0"/>
                      </a:endParaRPr>
                    </a:p>
                    <a:p>
                      <a:pPr marL="82550" lvl="0" indent="-82550" algn="just">
                        <a:lnSpc>
                          <a:spcPct val="100000"/>
                        </a:lnSpc>
                        <a:spcBef>
                          <a:spcPts val="0"/>
                        </a:spcBef>
                        <a:spcAft>
                          <a:spcPts val="200"/>
                        </a:spcAft>
                        <a:buFont typeface="Wingdings"/>
                        <a:buChar char=""/>
                        <a:tabLst>
                          <a:tab pos="-502920" algn="l"/>
                        </a:tabLst>
                      </a:pPr>
                      <a:r>
                        <a:rPr lang="es-VE" sz="1300" dirty="0">
                          <a:latin typeface="Arial" pitchFamily="34" charset="0"/>
                          <a:ea typeface="Times New Roman"/>
                          <a:cs typeface="Arial" pitchFamily="34" charset="0"/>
                        </a:rPr>
                        <a:t>Inyección cíclica de vapor. El vapor se inyecta en 3 pozos con ciclos de 3 semanas de inyección y 6 meses de producción.</a:t>
                      </a:r>
                      <a:endParaRPr lang="es-ES" sz="1300" dirty="0">
                        <a:latin typeface="Arial" pitchFamily="34" charset="0"/>
                        <a:ea typeface="Times New Roman"/>
                        <a:cs typeface="Arial" pitchFamily="34" charset="0"/>
                      </a:endParaRPr>
                    </a:p>
                    <a:p>
                      <a:pPr marL="82550" lvl="0" indent="-82550" algn="just">
                        <a:lnSpc>
                          <a:spcPct val="100000"/>
                        </a:lnSpc>
                        <a:spcBef>
                          <a:spcPts val="0"/>
                        </a:spcBef>
                        <a:spcAft>
                          <a:spcPts val="200"/>
                        </a:spcAft>
                        <a:buFont typeface="Wingdings"/>
                        <a:buChar char=""/>
                        <a:tabLst>
                          <a:tab pos="-502920" algn="l"/>
                        </a:tabLst>
                      </a:pPr>
                      <a:r>
                        <a:rPr lang="es-VE" sz="1300" dirty="0">
                          <a:latin typeface="Arial" pitchFamily="34" charset="0"/>
                          <a:ea typeface="Times New Roman"/>
                          <a:cs typeface="Arial" pitchFamily="34" charset="0"/>
                        </a:rPr>
                        <a:t>Inyección continua de vapor en el yacimiento un rango de 1 a 2,5 acres a través de un inyector con seis (6) pozos productores de petróleo en forma de hexágono. La duración de la inyección continua de vapor del proyecto se estima en 12 meses.</a:t>
                      </a:r>
                      <a:endParaRPr lang="es-ES" sz="1300" dirty="0">
                        <a:latin typeface="Arial" pitchFamily="34" charset="0"/>
                        <a:ea typeface="Times New Roman"/>
                        <a:cs typeface="Arial" pitchFamily="34" charset="0"/>
                      </a:endParaRPr>
                    </a:p>
                    <a:p>
                      <a:pPr marL="82550" lvl="0" indent="-82550" algn="just">
                        <a:lnSpc>
                          <a:spcPct val="100000"/>
                        </a:lnSpc>
                        <a:spcBef>
                          <a:spcPts val="0"/>
                        </a:spcBef>
                        <a:spcAft>
                          <a:spcPts val="200"/>
                        </a:spcAft>
                        <a:buFont typeface="Wingdings"/>
                        <a:buChar char=""/>
                        <a:tabLst>
                          <a:tab pos="-502920" algn="l"/>
                        </a:tabLst>
                      </a:pPr>
                      <a:r>
                        <a:rPr lang="es-VE" sz="1300" dirty="0">
                          <a:latin typeface="Arial" pitchFamily="34" charset="0"/>
                          <a:ea typeface="Times New Roman"/>
                          <a:cs typeface="Arial" pitchFamily="34" charset="0"/>
                        </a:rPr>
                        <a:t>Inyección de aire a 500 </a:t>
                      </a:r>
                      <a:r>
                        <a:rPr lang="es-VE" sz="1300" dirty="0" err="1">
                          <a:latin typeface="Arial" pitchFamily="34" charset="0"/>
                          <a:ea typeface="Times New Roman"/>
                          <a:cs typeface="Arial" pitchFamily="34" charset="0"/>
                        </a:rPr>
                        <a:t>lppc</a:t>
                      </a:r>
                      <a:r>
                        <a:rPr lang="es-VE" sz="1300" dirty="0">
                          <a:latin typeface="Arial" pitchFamily="34" charset="0"/>
                          <a:ea typeface="Times New Roman"/>
                          <a:cs typeface="Arial" pitchFamily="34" charset="0"/>
                        </a:rPr>
                        <a:t> para combustión húmeda después de la realización del proceso de inyección continua de vapor.</a:t>
                      </a:r>
                      <a:endParaRPr lang="es-ES" sz="1300" dirty="0">
                        <a:latin typeface="Arial" pitchFamily="34" charset="0"/>
                        <a:ea typeface="Times New Roman"/>
                        <a:cs typeface="Arial" pitchFamily="34" charset="0"/>
                      </a:endParaRPr>
                    </a:p>
                    <a:p>
                      <a:pPr marL="82550" lvl="0" indent="-82550" algn="just">
                        <a:lnSpc>
                          <a:spcPct val="100000"/>
                        </a:lnSpc>
                        <a:spcBef>
                          <a:spcPts val="0"/>
                        </a:spcBef>
                        <a:spcAft>
                          <a:spcPts val="200"/>
                        </a:spcAft>
                        <a:buFont typeface="Wingdings"/>
                        <a:buChar char=""/>
                        <a:tabLst>
                          <a:tab pos="-502920" algn="l"/>
                        </a:tabLst>
                      </a:pPr>
                      <a:r>
                        <a:rPr lang="es-VE" sz="1300" dirty="0">
                          <a:latin typeface="Arial" pitchFamily="34" charset="0"/>
                          <a:ea typeface="Times New Roman"/>
                          <a:cs typeface="Arial" pitchFamily="34" charset="0"/>
                        </a:rPr>
                        <a:t>Calentamiento eléctrico en fondo, tecnología a probar en dos (2) pozos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2184440">
                <a:tc vMerge="1">
                  <a:txBody>
                    <a:bodyPr/>
                    <a:lstStyle/>
                    <a:p>
                      <a:pPr algn="ctr">
                        <a:spcAft>
                          <a:spcPts val="0"/>
                        </a:spcAft>
                      </a:pPr>
                      <a:endParaRPr lang="es-ES" sz="10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lnSpc>
                          <a:spcPct val="100000"/>
                        </a:lnSpc>
                        <a:spcBef>
                          <a:spcPts val="0"/>
                        </a:spcBef>
                        <a:spcAft>
                          <a:spcPts val="200"/>
                        </a:spcAft>
                      </a:pPr>
                      <a:r>
                        <a:rPr lang="es-VE" sz="1300" b="1" kern="1200" dirty="0">
                          <a:solidFill>
                            <a:schemeClr val="dk1"/>
                          </a:solidFill>
                          <a:latin typeface="Arial" pitchFamily="34" charset="0"/>
                          <a:ea typeface="Times New Roman"/>
                          <a:cs typeface="Arial" pitchFamily="34" charset="0"/>
                          <a:hlinkClick r:id="rId2"/>
                        </a:rPr>
                        <a:t>ASISTENCIA TÉCNICA MEDIANTE SUMINISTRO DE PERSONAL A TRAVÉS DE  CONTRATOS MARCO EN OFICINA DE PROU, CALIFORNIA, </a:t>
                      </a:r>
                      <a:r>
                        <a:rPr lang="es-VE" sz="1300" b="1" kern="1200" dirty="0" smtClean="0">
                          <a:solidFill>
                            <a:schemeClr val="dk1"/>
                          </a:solidFill>
                          <a:latin typeface="Arial" pitchFamily="34" charset="0"/>
                          <a:ea typeface="Times New Roman"/>
                          <a:cs typeface="Arial" pitchFamily="34" charset="0"/>
                          <a:hlinkClick r:id="rId2"/>
                        </a:rPr>
                        <a:t>2004-2009.</a:t>
                      </a:r>
                    </a:p>
                    <a:p>
                      <a:pPr algn="just">
                        <a:lnSpc>
                          <a:spcPct val="100000"/>
                        </a:lnSpc>
                        <a:spcBef>
                          <a:spcPts val="0"/>
                        </a:spcBef>
                        <a:spcAft>
                          <a:spcPts val="200"/>
                        </a:spcAft>
                      </a:pPr>
                      <a:r>
                        <a:rPr lang="es-VE" sz="1300" dirty="0" smtClean="0">
                          <a:latin typeface="Arial" pitchFamily="34" charset="0"/>
                          <a:ea typeface="Times New Roman"/>
                          <a:cs typeface="Arial" pitchFamily="34" charset="0"/>
                        </a:rPr>
                        <a:t>Desarrollo </a:t>
                      </a:r>
                      <a:r>
                        <a:rPr lang="es-VE" sz="1300" dirty="0">
                          <a:latin typeface="Arial" pitchFamily="34" charset="0"/>
                          <a:ea typeface="Times New Roman"/>
                          <a:cs typeface="Arial" pitchFamily="34" charset="0"/>
                        </a:rPr>
                        <a:t>de actividades de Ingeniería de Procesos, Ingenierías Conceptuales y Básicas así como Gerencia de Proyectos de Infraestructura de Crudos, Gas y Agua, para varias empresas operadoras del estado de California, USA y Kuwait, tales como:</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200"/>
                        </a:spcAft>
                        <a:buClr>
                          <a:srgbClr val="000066"/>
                        </a:buClr>
                        <a:buFont typeface="Wingdings" pitchFamily="2" charset="2"/>
                        <a:buChar char="§"/>
                        <a:tabLst/>
                      </a:pPr>
                      <a:r>
                        <a:rPr lang="es-VE" sz="1300" dirty="0" smtClean="0">
                          <a:latin typeface="Arial" pitchFamily="34" charset="0"/>
                          <a:ea typeface="Times New Roman"/>
                          <a:cs typeface="Arial" pitchFamily="34" charset="0"/>
                        </a:rPr>
                        <a:t>Ingeniería </a:t>
                      </a:r>
                      <a:r>
                        <a:rPr lang="es-VE" sz="1300" dirty="0">
                          <a:latin typeface="Arial" pitchFamily="34" charset="0"/>
                          <a:ea typeface="Times New Roman"/>
                          <a:cs typeface="Arial" pitchFamily="34" charset="0"/>
                        </a:rPr>
                        <a:t>Conceptual y Básica para manejo y tratamiento de gas (remoción de H2S) en  plataforma costa afuera en California, operada por Plains E&amp;P.</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200"/>
                        </a:spcAft>
                        <a:buClr>
                          <a:srgbClr val="000066"/>
                        </a:buClr>
                        <a:buFont typeface="Wingdings" pitchFamily="2" charset="2"/>
                        <a:buChar char="§"/>
                        <a:tabLst/>
                      </a:pPr>
                      <a:r>
                        <a:rPr lang="es-VE" sz="1300" dirty="0">
                          <a:latin typeface="Arial" pitchFamily="34" charset="0"/>
                          <a:ea typeface="Times New Roman"/>
                          <a:cs typeface="Arial" pitchFamily="34" charset="0"/>
                        </a:rPr>
                        <a:t> </a:t>
                      </a:r>
                      <a:r>
                        <a:rPr lang="es-VE" sz="1300" dirty="0" smtClean="0">
                          <a:latin typeface="Arial" pitchFamily="34" charset="0"/>
                          <a:ea typeface="Times New Roman"/>
                          <a:cs typeface="Arial" pitchFamily="34" charset="0"/>
                        </a:rPr>
                        <a:t>Gail </a:t>
                      </a:r>
                      <a:r>
                        <a:rPr lang="es-VE" sz="1300" dirty="0" err="1">
                          <a:latin typeface="Arial" pitchFamily="34" charset="0"/>
                          <a:ea typeface="Times New Roman"/>
                          <a:cs typeface="Arial" pitchFamily="34" charset="0"/>
                        </a:rPr>
                        <a:t>Platform</a:t>
                      </a:r>
                      <a:r>
                        <a:rPr lang="es-VE" sz="1300" dirty="0">
                          <a:latin typeface="Arial" pitchFamily="34" charset="0"/>
                          <a:ea typeface="Times New Roman"/>
                          <a:cs typeface="Arial" pitchFamily="34" charset="0"/>
                        </a:rPr>
                        <a:t> </a:t>
                      </a:r>
                      <a:r>
                        <a:rPr lang="es-VE" sz="1300" dirty="0" err="1">
                          <a:latin typeface="Arial" pitchFamily="34" charset="0"/>
                          <a:ea typeface="Times New Roman"/>
                          <a:cs typeface="Arial" pitchFamily="34" charset="0"/>
                        </a:rPr>
                        <a:t>Sour</a:t>
                      </a:r>
                      <a:r>
                        <a:rPr lang="es-VE" sz="1300" dirty="0">
                          <a:latin typeface="Arial" pitchFamily="34" charset="0"/>
                          <a:ea typeface="Times New Roman"/>
                          <a:cs typeface="Arial" pitchFamily="34" charset="0"/>
                        </a:rPr>
                        <a:t> </a:t>
                      </a:r>
                      <a:r>
                        <a:rPr lang="es-VE" sz="1300" dirty="0" err="1">
                          <a:latin typeface="Arial" pitchFamily="34" charset="0"/>
                          <a:ea typeface="Times New Roman"/>
                          <a:cs typeface="Arial" pitchFamily="34" charset="0"/>
                        </a:rPr>
                        <a:t>Water</a:t>
                      </a:r>
                      <a:r>
                        <a:rPr lang="es-VE" sz="1300" dirty="0">
                          <a:latin typeface="Arial" pitchFamily="34" charset="0"/>
                          <a:ea typeface="Times New Roman"/>
                          <a:cs typeface="Arial" pitchFamily="34" charset="0"/>
                        </a:rPr>
                        <a:t> </a:t>
                      </a:r>
                      <a:r>
                        <a:rPr lang="es-VE" sz="1300" dirty="0" err="1">
                          <a:latin typeface="Arial" pitchFamily="34" charset="0"/>
                          <a:ea typeface="Times New Roman"/>
                          <a:cs typeface="Arial" pitchFamily="34" charset="0"/>
                        </a:rPr>
                        <a:t>Processing</a:t>
                      </a:r>
                      <a:r>
                        <a:rPr lang="es-VE" sz="1300" dirty="0">
                          <a:latin typeface="Arial" pitchFamily="34" charset="0"/>
                          <a:ea typeface="Times New Roman"/>
                          <a:cs typeface="Arial" pitchFamily="34" charset="0"/>
                        </a:rPr>
                        <a:t>  Train de </a:t>
                      </a:r>
                      <a:r>
                        <a:rPr lang="es-VE" sz="1300" dirty="0" err="1">
                          <a:latin typeface="Arial" pitchFamily="34" charset="0"/>
                          <a:ea typeface="Times New Roman"/>
                          <a:cs typeface="Arial" pitchFamily="34" charset="0"/>
                        </a:rPr>
                        <a:t>Venoco</a:t>
                      </a:r>
                      <a:r>
                        <a:rPr lang="es-VE" sz="1300" dirty="0">
                          <a:latin typeface="Arial" pitchFamily="34" charset="0"/>
                          <a:ea typeface="Times New Roman"/>
                          <a:cs typeface="Arial" pitchFamily="34" charset="0"/>
                        </a:rPr>
                        <a:t>, California: Ingeniería Básica y Conceptual de un proyecto de tratamiento de 4000 BPD de agua de mar para recuperación secundaria, incluyendo tratamiento químico, filtración y bombeo a 1700 </a:t>
                      </a:r>
                      <a:r>
                        <a:rPr lang="es-VE" sz="1300" dirty="0" err="1">
                          <a:latin typeface="Arial" pitchFamily="34" charset="0"/>
                          <a:ea typeface="Times New Roman"/>
                          <a:cs typeface="Arial" pitchFamily="34" charset="0"/>
                        </a:rPr>
                        <a:t>lppc</a:t>
                      </a:r>
                      <a:r>
                        <a:rPr lang="es-VE" sz="1300"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341197" y="974847"/>
          <a:ext cx="8643745" cy="5459802"/>
        </p:xfrm>
        <a:graphic>
          <a:graphicData uri="http://schemas.openxmlformats.org/drawingml/2006/table">
            <a:tbl>
              <a:tblPr firstRow="1" bandRow="1">
                <a:tableStyleId>{6E25E649-3F16-4E02-A733-19D2CDBF48F0}</a:tableStyleId>
              </a:tblPr>
              <a:tblGrid>
                <a:gridCol w="1440617"/>
                <a:gridCol w="7203128"/>
              </a:tblGrid>
              <a:tr h="370705">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rgbClr val="000066"/>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rgbClr val="000066"/>
                      </a:solidFill>
                      <a:prstDash val="solid"/>
                      <a:round/>
                      <a:headEnd type="none" w="med" len="med"/>
                      <a:tailEnd type="none" w="med" len="med"/>
                    </a:lnB>
                    <a:cell3D prstMaterial="dkEdge">
                      <a:bevel prst="relaxedInset"/>
                      <a:lightRig rig="flood" dir="t"/>
                    </a:cell3D>
                    <a:solidFill>
                      <a:schemeClr val="accent1">
                        <a:lumMod val="50000"/>
                      </a:schemeClr>
                    </a:solidFill>
                  </a:tcPr>
                </a:tc>
              </a:tr>
              <a:tr h="730457">
                <a:tc rowSpan="2">
                  <a:txBody>
                    <a:bodyPr/>
                    <a:lstStyle/>
                    <a:p>
                      <a:pPr algn="ctr"/>
                      <a:r>
                        <a:rPr lang="es-VE" sz="1300" b="1" kern="1200" dirty="0" smtClean="0">
                          <a:solidFill>
                            <a:schemeClr val="dk1"/>
                          </a:solidFill>
                          <a:latin typeface="Arial" pitchFamily="34" charset="0"/>
                          <a:ea typeface="+mn-ea"/>
                          <a:cs typeface="Arial" pitchFamily="34" charset="0"/>
                        </a:rPr>
                        <a:t>PETROBRAS </a:t>
                      </a:r>
                      <a:endParaRPr lang="es-ES" sz="1300" kern="1200" dirty="0" smtClean="0">
                        <a:solidFill>
                          <a:schemeClr val="dk1"/>
                        </a:solidFill>
                        <a:latin typeface="Arial" pitchFamily="34" charset="0"/>
                        <a:ea typeface="+mn-ea"/>
                        <a:cs typeface="Arial" pitchFamily="34" charset="0"/>
                      </a:endParaRPr>
                    </a:p>
                    <a:p>
                      <a:pPr algn="ctr"/>
                      <a:r>
                        <a:rPr lang="es-VE" sz="1300" b="1" kern="1200" dirty="0" smtClean="0">
                          <a:solidFill>
                            <a:schemeClr val="dk1"/>
                          </a:solidFill>
                          <a:latin typeface="Arial" pitchFamily="34" charset="0"/>
                          <a:ea typeface="+mn-ea"/>
                          <a:cs typeface="Arial" pitchFamily="34" charset="0"/>
                        </a:rPr>
                        <a:t>Perú</a:t>
                      </a:r>
                    </a:p>
                    <a:p>
                      <a:pPr algn="ctr"/>
                      <a:r>
                        <a:rPr lang="es-VE" sz="1300" b="1" kern="1200" dirty="0" smtClean="0">
                          <a:solidFill>
                            <a:schemeClr val="dk1"/>
                          </a:solidFill>
                          <a:latin typeface="Arial" pitchFamily="34" charset="0"/>
                          <a:ea typeface="+mn-ea"/>
                          <a:cs typeface="Arial" pitchFamily="34" charset="0"/>
                        </a:rPr>
                        <a:t>2007</a:t>
                      </a:r>
                      <a:endParaRPr lang="es-ES" sz="1300" dirty="0">
                        <a:latin typeface="Arial" pitchFamily="34" charset="0"/>
                        <a:ea typeface="Times New Roman"/>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c>
                  <a:txBody>
                    <a:bodyPr/>
                    <a:lstStyle/>
                    <a:p>
                      <a:pPr algn="just">
                        <a:spcAft>
                          <a:spcPts val="0"/>
                        </a:spcAft>
                      </a:pPr>
                      <a:r>
                        <a:rPr lang="es-ES_tradnl" sz="1300" b="1" dirty="0">
                          <a:latin typeface="Arial" pitchFamily="34" charset="0"/>
                          <a:ea typeface="Times New Roman"/>
                          <a:cs typeface="Arial" pitchFamily="34" charset="0"/>
                          <a:hlinkClick r:id="rId2"/>
                        </a:rPr>
                        <a:t>ESTUDIO INGENIERÍA DE VALOR A LA INGENIERÍA BÁSICA </a:t>
                      </a:r>
                      <a:r>
                        <a:rPr lang="es-ES_tradnl" sz="1300" b="1" dirty="0" smtClean="0">
                          <a:latin typeface="Arial" pitchFamily="34" charset="0"/>
                          <a:ea typeface="Times New Roman"/>
                          <a:cs typeface="Arial" pitchFamily="34" charset="0"/>
                          <a:hlinkClick r:id="rId2"/>
                        </a:rPr>
                        <a:t> </a:t>
                      </a:r>
                      <a:r>
                        <a:rPr lang="es-ES_tradnl" sz="1300" b="1" dirty="0">
                          <a:latin typeface="Arial" pitchFamily="34" charset="0"/>
                          <a:ea typeface="Times New Roman"/>
                          <a:cs typeface="Arial" pitchFamily="34" charset="0"/>
                          <a:hlinkClick r:id="rId2"/>
                        </a:rPr>
                        <a:t>ETANCO LOTE </a:t>
                      </a:r>
                      <a:r>
                        <a:rPr lang="es-ES_tradnl" sz="1300" b="1" dirty="0" smtClean="0">
                          <a:latin typeface="Arial" pitchFamily="34" charset="0"/>
                          <a:ea typeface="Times New Roman"/>
                          <a:cs typeface="Arial" pitchFamily="34" charset="0"/>
                          <a:hlinkClick r:id="rId2"/>
                        </a:rPr>
                        <a:t>X.</a:t>
                      </a:r>
                      <a:endParaRPr lang="es-ES" sz="1300" dirty="0">
                        <a:latin typeface="Arial" pitchFamily="34" charset="0"/>
                        <a:ea typeface="Times New Roman"/>
                        <a:cs typeface="Arial" pitchFamily="34" charset="0"/>
                      </a:endParaRPr>
                    </a:p>
                    <a:p>
                      <a:pPr algn="just">
                        <a:spcAft>
                          <a:spcPts val="0"/>
                        </a:spcAft>
                      </a:pPr>
                      <a:r>
                        <a:rPr lang="es-ES_tradnl" sz="1300" dirty="0" smtClean="0">
                          <a:latin typeface="Arial" pitchFamily="34" charset="0"/>
                          <a:ea typeface="Times New Roman"/>
                          <a:cs typeface="Arial" pitchFamily="34" charset="0"/>
                        </a:rPr>
                        <a:t>Ingeniería básica, </a:t>
                      </a:r>
                      <a:r>
                        <a:rPr lang="es-ES_tradnl" sz="1300" dirty="0">
                          <a:latin typeface="Arial" pitchFamily="34" charset="0"/>
                          <a:ea typeface="Times New Roman"/>
                          <a:cs typeface="Arial" pitchFamily="34" charset="0"/>
                        </a:rPr>
                        <a:t>a fin de identificar ahorros potenciales en la inversión, operación y mantenimiento, optimizaciones y mejoras en la confiabilidad de los procesos. </a:t>
                      </a:r>
                      <a:endParaRPr lang="es-ES" sz="1300" dirty="0">
                        <a:latin typeface="Arial" pitchFamily="34" charset="0"/>
                        <a:ea typeface="Times New Roman"/>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accent1">
                        <a:lumMod val="20000"/>
                        <a:lumOff val="80000"/>
                      </a:schemeClr>
                    </a:solidFill>
                  </a:tcPr>
                </a:tc>
              </a:tr>
              <a:tr h="593822">
                <a:tc vMerge="1">
                  <a:txBody>
                    <a:bodyPr/>
                    <a:lstStyle/>
                    <a:p>
                      <a:pPr algn="ctr">
                        <a:spcAft>
                          <a:spcPts val="0"/>
                        </a:spcAf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hlinkClick r:id="rId2"/>
                        </a:rPr>
                        <a:t>ESTUDIO DE CONSTRUCTIBILIDAD A LA INGENIERÍA BÁSICA </a:t>
                      </a:r>
                      <a:r>
                        <a:rPr lang="es-ES_tradnl" sz="1300" b="1" kern="1200" dirty="0" smtClean="0">
                          <a:solidFill>
                            <a:schemeClr val="dk1"/>
                          </a:solidFill>
                          <a:latin typeface="Arial" pitchFamily="34" charset="0"/>
                          <a:ea typeface="Times New Roman"/>
                          <a:cs typeface="Arial" pitchFamily="34" charset="0"/>
                          <a:hlinkClick r:id="rId2"/>
                        </a:rPr>
                        <a:t>ETANCO </a:t>
                      </a:r>
                      <a:r>
                        <a:rPr lang="es-ES_tradnl" sz="1300" b="1" kern="1200" dirty="0">
                          <a:solidFill>
                            <a:schemeClr val="dk1"/>
                          </a:solidFill>
                          <a:latin typeface="Arial" pitchFamily="34" charset="0"/>
                          <a:ea typeface="Times New Roman"/>
                          <a:cs typeface="Arial" pitchFamily="34" charset="0"/>
                          <a:hlinkClick r:id="rId2"/>
                        </a:rPr>
                        <a:t>LOTE </a:t>
                      </a:r>
                      <a:r>
                        <a:rPr lang="es-ES_tradnl" sz="1300" b="1" kern="1200" dirty="0" smtClean="0">
                          <a:solidFill>
                            <a:schemeClr val="dk1"/>
                          </a:solidFill>
                          <a:latin typeface="Arial" pitchFamily="34" charset="0"/>
                          <a:ea typeface="Times New Roman"/>
                          <a:cs typeface="Arial" pitchFamily="34" charset="0"/>
                          <a:hlinkClick r:id="rId2"/>
                        </a:rPr>
                        <a:t>X.</a:t>
                      </a:r>
                      <a:endParaRPr lang="es-ES" sz="1300" b="1" kern="1200" dirty="0">
                        <a:solidFill>
                          <a:schemeClr val="dk1"/>
                        </a:solidFill>
                        <a:latin typeface="Arial" pitchFamily="34" charset="0"/>
                        <a:ea typeface="Times New Roman"/>
                        <a:cs typeface="Arial" pitchFamily="34" charset="0"/>
                      </a:endParaRPr>
                    </a:p>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rPr>
                        <a:t>Estudio elaborado para revisar ingeniería básica ya desarrollada; a fin de identificar  y optimizar la mejor manera de ejecutar la construcción del proyecto. </a:t>
                      </a:r>
                      <a:endParaRPr lang="es-ES" sz="1300" b="1" kern="1200" dirty="0">
                        <a:solidFill>
                          <a:schemeClr val="dk1"/>
                        </a:solidFill>
                        <a:latin typeface="Arial" pitchFamily="34" charset="0"/>
                        <a:ea typeface="Times New Roman"/>
                        <a:cs typeface="Arial" pitchFamily="34" charset="0"/>
                        <a:hlinkClick r:id="rId2"/>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r>
              <a:tr h="1900219">
                <a:tc>
                  <a:txBody>
                    <a:bodyPr/>
                    <a:lstStyle/>
                    <a:p>
                      <a:pPr algn="ctr">
                        <a:spcAft>
                          <a:spcPts val="0"/>
                        </a:spcAft>
                      </a:pPr>
                      <a:r>
                        <a:rPr lang="es-VE" sz="1300" b="1" kern="1200" dirty="0" smtClean="0">
                          <a:solidFill>
                            <a:schemeClr val="dk1"/>
                          </a:solidFill>
                          <a:latin typeface="Arial" pitchFamily="34" charset="0"/>
                          <a:ea typeface="+mn-ea"/>
                          <a:cs typeface="Arial" pitchFamily="34" charset="0"/>
                        </a:rPr>
                        <a:t>PETROPERIJA</a:t>
                      </a:r>
                      <a:endParaRPr lang="es-ES" sz="1300" b="1" kern="1200" dirty="0" smtClean="0">
                        <a:solidFill>
                          <a:schemeClr val="dk1"/>
                        </a:solidFill>
                        <a:latin typeface="Arial" pitchFamily="34" charset="0"/>
                        <a:ea typeface="+mn-ea"/>
                        <a:cs typeface="Arial" pitchFamily="34" charset="0"/>
                      </a:endParaRPr>
                    </a:p>
                    <a:p>
                      <a:pPr algn="ctr">
                        <a:spcAft>
                          <a:spcPts val="0"/>
                        </a:spcAft>
                      </a:pPr>
                      <a:r>
                        <a:rPr lang="es-VE" sz="1300" b="1" kern="1200" dirty="0" smtClean="0">
                          <a:solidFill>
                            <a:schemeClr val="dk1"/>
                          </a:solidFill>
                          <a:latin typeface="Arial" pitchFamily="34" charset="0"/>
                          <a:ea typeface="+mn-ea"/>
                          <a:cs typeface="Arial" pitchFamily="34" charset="0"/>
                        </a:rPr>
                        <a:t>Venezuela</a:t>
                      </a:r>
                    </a:p>
                    <a:p>
                      <a:pPr algn="ctr">
                        <a:spcAft>
                          <a:spcPts val="0"/>
                        </a:spcAft>
                      </a:pPr>
                      <a:r>
                        <a:rPr lang="es-VE" sz="1300" b="1" kern="1200" dirty="0" smtClean="0">
                          <a:solidFill>
                            <a:schemeClr val="dk1"/>
                          </a:solidFill>
                          <a:latin typeface="Arial" pitchFamily="34" charset="0"/>
                          <a:ea typeface="+mn-ea"/>
                          <a:cs typeface="Arial" pitchFamily="34" charset="0"/>
                        </a:rPr>
                        <a:t>2007</a:t>
                      </a:r>
                      <a:endParaRPr lang="es-ES" sz="1300" b="1" kern="1200" dirty="0" smtClean="0">
                        <a:solidFill>
                          <a:schemeClr val="dk1"/>
                        </a:solidFill>
                        <a:latin typeface="Arial" pitchFamily="34" charset="0"/>
                        <a:ea typeface="+mn-ea"/>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hlinkClick r:id="rId2"/>
                        </a:rPr>
                        <a:t>INGENIERÍA DE DETALLE PARA LA ADECUACIÓN DE LA “MEDICIÓN FISCAL DE CRUDO Y GAS”. CAMPO DE PRODUCCIÓN DZO – </a:t>
                      </a:r>
                      <a:r>
                        <a:rPr lang="es-ES_tradnl" sz="1300" b="1" kern="1200" dirty="0" smtClean="0">
                          <a:solidFill>
                            <a:schemeClr val="dk1"/>
                          </a:solidFill>
                          <a:latin typeface="Arial" pitchFamily="34" charset="0"/>
                          <a:ea typeface="Times New Roman"/>
                          <a:cs typeface="Arial" pitchFamily="34" charset="0"/>
                          <a:hlinkClick r:id="rId2"/>
                        </a:rPr>
                        <a:t>PERIJA</a:t>
                      </a:r>
                      <a:endParaRPr lang="es-ES" sz="1300" b="1" kern="1200" dirty="0">
                        <a:solidFill>
                          <a:schemeClr val="dk1"/>
                        </a:solidFill>
                        <a:latin typeface="Arial" pitchFamily="34" charset="0"/>
                        <a:ea typeface="Times New Roman"/>
                        <a:cs typeface="Arial" pitchFamily="34" charset="0"/>
                        <a:hlinkClick r:id="rId2"/>
                      </a:endParaRPr>
                    </a:p>
                    <a:p>
                      <a:pPr marL="0" algn="just" defTabSz="914400" rtl="0" eaLnBrk="1" latinLnBrk="0" hangingPunct="1">
                        <a:spcAft>
                          <a:spcPts val="0"/>
                        </a:spcAft>
                      </a:pPr>
                      <a:r>
                        <a:rPr lang="es-ES_tradnl" sz="1300" kern="1200" dirty="0">
                          <a:solidFill>
                            <a:schemeClr val="dk1"/>
                          </a:solidFill>
                          <a:latin typeface="Arial" pitchFamily="34" charset="0"/>
                          <a:ea typeface="Times New Roman"/>
                          <a:cs typeface="Arial" pitchFamily="34" charset="0"/>
                        </a:rPr>
                        <a:t>Elaboración de las Especificaciones Técnicas, Ingeniería de Detalle, Memoria Descriptiva, Evaluación Técnico Económica y Estimado de Costos para de </a:t>
                      </a:r>
                      <a:r>
                        <a:rPr lang="es-ES_tradnl" sz="1300" kern="1200" dirty="0" smtClean="0">
                          <a:solidFill>
                            <a:schemeClr val="dk1"/>
                          </a:solidFill>
                          <a:latin typeface="Arial" pitchFamily="34" charset="0"/>
                          <a:ea typeface="Times New Roman"/>
                          <a:cs typeface="Arial" pitchFamily="34" charset="0"/>
                        </a:rPr>
                        <a:t>y </a:t>
                      </a:r>
                      <a:r>
                        <a:rPr lang="es-ES_tradnl" sz="1300" kern="1200" dirty="0">
                          <a:solidFill>
                            <a:schemeClr val="dk1"/>
                          </a:solidFill>
                          <a:latin typeface="Arial" pitchFamily="34" charset="0"/>
                          <a:ea typeface="Times New Roman"/>
                          <a:cs typeface="Arial" pitchFamily="34" charset="0"/>
                        </a:rPr>
                        <a:t>Crudo antes indicados, ubicadas en cinco (5) Instalaciones de Producción de PETROPERIJA. </a:t>
                      </a:r>
                      <a:endParaRPr lang="es-ES" sz="1300" kern="1200" dirty="0">
                        <a:solidFill>
                          <a:schemeClr val="dk1"/>
                        </a:solidFill>
                        <a:latin typeface="Arial" pitchFamily="34" charset="0"/>
                        <a:ea typeface="Times New Roman"/>
                        <a:cs typeface="Arial" pitchFamily="34" charset="0"/>
                      </a:endParaRPr>
                    </a:p>
                    <a:p>
                      <a:pPr marL="0" algn="just" defTabSz="914400" rtl="0" eaLnBrk="1" latinLnBrk="0" hangingPunct="1">
                        <a:spcAft>
                          <a:spcPts val="0"/>
                        </a:spcAft>
                      </a:pPr>
                      <a:r>
                        <a:rPr lang="es-ES_tradnl" sz="1300" kern="1200" dirty="0">
                          <a:solidFill>
                            <a:schemeClr val="dk1"/>
                          </a:solidFill>
                          <a:latin typeface="Arial" pitchFamily="34" charset="0"/>
                          <a:ea typeface="Times New Roman"/>
                          <a:cs typeface="Arial" pitchFamily="34" charset="0"/>
                        </a:rPr>
                        <a:t>Desarrollo ingeniería de detalle que permita recoger todas las variables medidas  en los puntos de medición exigidas por las normativas de ley  e instructivos establecidos por MEMPET. Especificación del sistema de  control y adquisición de datos (SCADA) para el monitoreo y control de las variables  y dicha  información deberá transmitirse al sistema SCADA  y a los servidores de PETROPERIJÁ. </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accent1">
                        <a:lumMod val="20000"/>
                        <a:lumOff val="80000"/>
                      </a:schemeClr>
                    </a:solidFill>
                  </a:tcPr>
                </a:tc>
              </a:tr>
              <a:tr h="1774243">
                <a:tc>
                  <a:txBody>
                    <a:bodyPr/>
                    <a:lstStyle/>
                    <a:p>
                      <a:pPr marL="0" algn="ctr" defTabSz="914400" rtl="0" eaLnBrk="1" latinLnBrk="0" hangingPunct="1">
                        <a:spcBef>
                          <a:spcPts val="0"/>
                        </a:spcBef>
                        <a:spcAft>
                          <a:spcPts val="0"/>
                        </a:spcAft>
                      </a:pPr>
                      <a:r>
                        <a:rPr lang="en-US" sz="1300" b="1" kern="1200" dirty="0" smtClean="0">
                          <a:solidFill>
                            <a:schemeClr val="dk1"/>
                          </a:solidFill>
                          <a:latin typeface="Arial" pitchFamily="34" charset="0"/>
                          <a:ea typeface="Times New Roman"/>
                          <a:cs typeface="Arial" pitchFamily="34" charset="0"/>
                        </a:rPr>
                        <a:t>NORWEST QUESTA ENGINEERING USA/ </a:t>
                      </a:r>
                      <a:r>
                        <a:rPr lang="en-US" sz="1300" b="1" kern="1200" dirty="0" err="1" smtClean="0">
                          <a:solidFill>
                            <a:schemeClr val="dk1"/>
                          </a:solidFill>
                          <a:latin typeface="Arial" pitchFamily="34" charset="0"/>
                          <a:ea typeface="Times New Roman"/>
                          <a:cs typeface="Arial" pitchFamily="34" charset="0"/>
                        </a:rPr>
                        <a:t>Repsol</a:t>
                      </a:r>
                      <a:r>
                        <a:rPr lang="en-US" sz="1300" b="1" kern="1200" dirty="0" smtClean="0">
                          <a:solidFill>
                            <a:schemeClr val="dk1"/>
                          </a:solidFill>
                          <a:latin typeface="Arial" pitchFamily="34" charset="0"/>
                          <a:ea typeface="Times New Roman"/>
                          <a:cs typeface="Arial" pitchFamily="34" charset="0"/>
                        </a:rPr>
                        <a:t> YPF</a:t>
                      </a:r>
                      <a:endParaRPr lang="es-ES"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Bolivia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2007</a:t>
                      </a:r>
                    </a:p>
                    <a:p>
                      <a:pPr marL="0" algn="ctr" defTabSz="914400" rtl="0" eaLnBrk="1" latinLnBrk="0" hangingPunct="1">
                        <a:spcBef>
                          <a:spcPts val="0"/>
                        </a:spcBef>
                        <a:spcAft>
                          <a:spcPts val="0"/>
                        </a:spcAft>
                      </a:pPr>
                      <a:endParaRPr lang="es-VE"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hlinkClick r:id="rId2"/>
                        </a:rPr>
                        <a:t>VISUALIZACIÓN  INFRAESTRUCTURA DE </a:t>
                      </a:r>
                      <a:r>
                        <a:rPr lang="es-ES_tradnl" sz="1300" b="1" kern="1200" dirty="0" smtClean="0">
                          <a:solidFill>
                            <a:schemeClr val="dk1"/>
                          </a:solidFill>
                          <a:latin typeface="Arial" pitchFamily="34" charset="0"/>
                          <a:ea typeface="Times New Roman"/>
                          <a:cs typeface="Arial" pitchFamily="34" charset="0"/>
                          <a:hlinkClick r:id="rId2"/>
                        </a:rPr>
                        <a:t>GAS </a:t>
                      </a:r>
                      <a:r>
                        <a:rPr lang="es-ES" sz="1300" b="1" kern="1200" dirty="0" smtClean="0">
                          <a:solidFill>
                            <a:schemeClr val="dk1"/>
                          </a:solidFill>
                          <a:latin typeface="Arial" pitchFamily="34" charset="0"/>
                          <a:ea typeface="Times New Roman"/>
                          <a:cs typeface="Arial" pitchFamily="34" charset="0"/>
                          <a:hlinkClick r:id="rId2"/>
                        </a:rPr>
                        <a:t>BLOQUE </a:t>
                      </a:r>
                      <a:r>
                        <a:rPr lang="es-ES" sz="1300" b="1" kern="1200" dirty="0">
                          <a:solidFill>
                            <a:schemeClr val="dk1"/>
                          </a:solidFill>
                          <a:latin typeface="Arial" pitchFamily="34" charset="0"/>
                          <a:ea typeface="Times New Roman"/>
                          <a:cs typeface="Arial" pitchFamily="34" charset="0"/>
                          <a:hlinkClick r:id="rId2"/>
                        </a:rPr>
                        <a:t>SARA-BOOMERANG, BOLIVIA.</a:t>
                      </a:r>
                    </a:p>
                    <a:p>
                      <a:pPr marL="0" algn="just" defTabSz="914400" rtl="0" eaLnBrk="1" latinLnBrk="0" hangingPunct="1">
                        <a:spcAft>
                          <a:spcPts val="0"/>
                        </a:spcAft>
                      </a:pPr>
                      <a:r>
                        <a:rPr lang="es-ES" sz="1300" kern="1200" dirty="0" smtClean="0">
                          <a:solidFill>
                            <a:schemeClr val="tx1"/>
                          </a:solidFill>
                          <a:latin typeface="Arial" pitchFamily="34" charset="0"/>
                          <a:ea typeface="Times New Roman"/>
                          <a:cs typeface="Arial" pitchFamily="34" charset="0"/>
                        </a:rPr>
                        <a:t>Revisión y evaluación de la capacidad de las plantas y facilidades de superficie existentes y</a:t>
                      </a:r>
                      <a:r>
                        <a:rPr lang="es-ES" sz="1300" kern="1200" baseline="0" dirty="0" smtClean="0">
                          <a:solidFill>
                            <a:schemeClr val="tx1"/>
                          </a:solidFill>
                          <a:latin typeface="Arial" pitchFamily="34" charset="0"/>
                          <a:ea typeface="Times New Roman"/>
                          <a:cs typeface="Arial" pitchFamily="34" charset="0"/>
                        </a:rPr>
                        <a:t> de las nuevas, </a:t>
                      </a:r>
                      <a:r>
                        <a:rPr lang="es-ES" sz="1300" kern="1200" dirty="0" smtClean="0">
                          <a:solidFill>
                            <a:schemeClr val="tx1"/>
                          </a:solidFill>
                          <a:latin typeface="Arial" pitchFamily="34" charset="0"/>
                          <a:ea typeface="Times New Roman"/>
                          <a:cs typeface="Arial" pitchFamily="34" charset="0"/>
                        </a:rPr>
                        <a:t>requeridas para el manejo y el tratamiento de los fluidos a ser producidos bajo diversos escenarios de producción, en el área del bloque Sara-Boomerang, el cual comprende entre otros, los campos Víbora, </a:t>
                      </a:r>
                      <a:r>
                        <a:rPr lang="es-ES" sz="1300" kern="1200" dirty="0" err="1" smtClean="0">
                          <a:solidFill>
                            <a:schemeClr val="tx1"/>
                          </a:solidFill>
                          <a:latin typeface="Arial" pitchFamily="34" charset="0"/>
                          <a:ea typeface="Times New Roman"/>
                          <a:cs typeface="Arial" pitchFamily="34" charset="0"/>
                        </a:rPr>
                        <a:t>Sirari</a:t>
                      </a:r>
                      <a:r>
                        <a:rPr lang="es-ES" sz="1300" kern="1200" dirty="0" smtClean="0">
                          <a:solidFill>
                            <a:schemeClr val="tx1"/>
                          </a:solidFill>
                          <a:latin typeface="Arial" pitchFamily="34" charset="0"/>
                          <a:ea typeface="Times New Roman"/>
                          <a:cs typeface="Arial" pitchFamily="34" charset="0"/>
                        </a:rPr>
                        <a:t> y </a:t>
                      </a:r>
                      <a:r>
                        <a:rPr lang="es-ES" sz="1300" kern="1200" dirty="0" err="1" smtClean="0">
                          <a:solidFill>
                            <a:schemeClr val="tx1"/>
                          </a:solidFill>
                          <a:latin typeface="Arial" pitchFamily="34" charset="0"/>
                          <a:ea typeface="Times New Roman"/>
                          <a:cs typeface="Arial" pitchFamily="34" charset="0"/>
                        </a:rPr>
                        <a:t>Yapacaní</a:t>
                      </a:r>
                      <a:r>
                        <a:rPr lang="es-ES" sz="1300" kern="1200" dirty="0" smtClean="0">
                          <a:solidFill>
                            <a:schemeClr val="tx1"/>
                          </a:solidFill>
                          <a:latin typeface="Arial" pitchFamily="34" charset="0"/>
                          <a:ea typeface="Times New Roman"/>
                          <a:cs typeface="Arial" pitchFamily="34" charset="0"/>
                        </a:rPr>
                        <a:t>. E</a:t>
                      </a:r>
                      <a:r>
                        <a:rPr lang="es-ES" sz="1300" kern="1200" baseline="0" dirty="0" smtClean="0">
                          <a:solidFill>
                            <a:schemeClr val="tx1"/>
                          </a:solidFill>
                          <a:latin typeface="Arial" pitchFamily="34" charset="0"/>
                          <a:ea typeface="Times New Roman"/>
                          <a:cs typeface="Arial" pitchFamily="34" charset="0"/>
                        </a:rPr>
                        <a:t>stos escenarios fueron </a:t>
                      </a:r>
                      <a:r>
                        <a:rPr lang="es-ES" sz="1300" kern="1200" dirty="0" smtClean="0">
                          <a:solidFill>
                            <a:schemeClr val="tx1"/>
                          </a:solidFill>
                          <a:latin typeface="Arial" pitchFamily="34" charset="0"/>
                          <a:ea typeface="Times New Roman"/>
                          <a:cs typeface="Arial" pitchFamily="34" charset="0"/>
                        </a:rPr>
                        <a:t>definidos mediante estudios geológicos y de ingeniería de yacimientos desarrollados por </a:t>
                      </a:r>
                      <a:r>
                        <a:rPr lang="es-ES" sz="1300" kern="1200" dirty="0" err="1" smtClean="0">
                          <a:solidFill>
                            <a:schemeClr val="tx1"/>
                          </a:solidFill>
                          <a:latin typeface="Arial" pitchFamily="34" charset="0"/>
                          <a:ea typeface="Times New Roman"/>
                          <a:cs typeface="Arial" pitchFamily="34" charset="0"/>
                        </a:rPr>
                        <a:t>Norwest</a:t>
                      </a:r>
                      <a:r>
                        <a:rPr lang="es-ES" sz="1300" kern="1200" dirty="0" smtClean="0">
                          <a:solidFill>
                            <a:schemeClr val="tx1"/>
                          </a:solidFill>
                          <a:latin typeface="Arial" pitchFamily="34" charset="0"/>
                          <a:ea typeface="Times New Roman"/>
                          <a:cs typeface="Arial" pitchFamily="34" charset="0"/>
                        </a:rPr>
                        <a:t> </a:t>
                      </a:r>
                      <a:r>
                        <a:rPr lang="es-ES" sz="1300" kern="1200" dirty="0" err="1" smtClean="0">
                          <a:solidFill>
                            <a:schemeClr val="tx1"/>
                          </a:solidFill>
                          <a:latin typeface="Arial" pitchFamily="34" charset="0"/>
                          <a:ea typeface="Times New Roman"/>
                          <a:cs typeface="Arial" pitchFamily="34" charset="0"/>
                        </a:rPr>
                        <a:t>Questa</a:t>
                      </a:r>
                      <a:r>
                        <a:rPr lang="es-ES" sz="1300" kern="1200" dirty="0" smtClean="0">
                          <a:solidFill>
                            <a:schemeClr val="tx1"/>
                          </a:solidFill>
                          <a:latin typeface="Arial" pitchFamily="34" charset="0"/>
                          <a:ea typeface="Times New Roman"/>
                          <a:cs typeface="Arial" pitchFamily="34" charset="0"/>
                        </a:rPr>
                        <a:t> </a:t>
                      </a:r>
                      <a:r>
                        <a:rPr lang="es-ES" sz="1300" kern="1200" dirty="0" err="1" smtClean="0">
                          <a:solidFill>
                            <a:schemeClr val="tx1"/>
                          </a:solidFill>
                          <a:latin typeface="Arial" pitchFamily="34" charset="0"/>
                          <a:ea typeface="Times New Roman"/>
                          <a:cs typeface="Arial" pitchFamily="34" charset="0"/>
                        </a:rPr>
                        <a:t>Engineering</a:t>
                      </a:r>
                      <a:r>
                        <a:rPr lang="es-ES" sz="1300" kern="1200" dirty="0" smtClean="0">
                          <a:solidFill>
                            <a:schemeClr val="tx1"/>
                          </a:solidFill>
                          <a:latin typeface="Arial" pitchFamily="34" charset="0"/>
                          <a:ea typeface="Times New Roman"/>
                          <a:cs typeface="Arial" pitchFamily="34" charset="0"/>
                        </a:rPr>
                        <a:t>, </a:t>
                      </a:r>
                      <a:r>
                        <a:rPr lang="es-ES" sz="1300" kern="1200" dirty="0" err="1" smtClean="0">
                          <a:solidFill>
                            <a:schemeClr val="tx1"/>
                          </a:solidFill>
                          <a:latin typeface="Arial" pitchFamily="34" charset="0"/>
                          <a:ea typeface="Times New Roman"/>
                          <a:cs typeface="Arial" pitchFamily="34" charset="0"/>
                        </a:rPr>
                        <a:t>Co.</a:t>
                      </a:r>
                      <a:endParaRPr lang="es-ES" sz="1300" kern="1200" dirty="0" smtClean="0">
                        <a:solidFill>
                          <a:schemeClr val="tx1"/>
                        </a:solidFill>
                        <a:latin typeface="Arial" pitchFamily="34" charset="0"/>
                        <a:ea typeface="Times New Roman"/>
                        <a:cs typeface="Arial" pitchFamily="34" charset="0"/>
                      </a:endParaRPr>
                    </a:p>
                    <a:p>
                      <a:pPr marL="0" algn="just" defTabSz="914400" rtl="0" eaLnBrk="1" latinLnBrk="0" hangingPunct="1">
                        <a:spcAft>
                          <a:spcPts val="0"/>
                        </a:spcAft>
                      </a:pPr>
                      <a:r>
                        <a:rPr lang="es-ES" sz="1300" kern="1200" dirty="0" smtClean="0">
                          <a:solidFill>
                            <a:schemeClr val="tx1"/>
                          </a:solidFill>
                          <a:latin typeface="Arial" pitchFamily="34" charset="0"/>
                          <a:ea typeface="Times New Roman"/>
                          <a:cs typeface="Arial" pitchFamily="34" charset="0"/>
                        </a:rPr>
                        <a:t>Así mismo,</a:t>
                      </a:r>
                      <a:r>
                        <a:rPr lang="es-ES" sz="1300" kern="1200" baseline="0" dirty="0" smtClean="0">
                          <a:solidFill>
                            <a:schemeClr val="tx1"/>
                          </a:solidFill>
                          <a:latin typeface="Arial" pitchFamily="34" charset="0"/>
                          <a:ea typeface="Times New Roman"/>
                          <a:cs typeface="Arial" pitchFamily="34" charset="0"/>
                        </a:rPr>
                        <a:t> en función de</a:t>
                      </a:r>
                      <a:r>
                        <a:rPr lang="es-ES" sz="1300" kern="1200" dirty="0" smtClean="0">
                          <a:solidFill>
                            <a:schemeClr val="tx1"/>
                          </a:solidFill>
                          <a:latin typeface="Arial" pitchFamily="34" charset="0"/>
                          <a:ea typeface="Times New Roman"/>
                          <a:cs typeface="Arial" pitchFamily="34" charset="0"/>
                        </a:rPr>
                        <a:t> las capacidades adicionales de facilidades de superficie que pudieran ser</a:t>
                      </a:r>
                      <a:r>
                        <a:rPr lang="es-ES" sz="1300" kern="1200" baseline="0" dirty="0" smtClean="0">
                          <a:solidFill>
                            <a:schemeClr val="tx1"/>
                          </a:solidFill>
                          <a:latin typeface="Arial" pitchFamily="34" charset="0"/>
                          <a:ea typeface="Times New Roman"/>
                          <a:cs typeface="Arial" pitchFamily="34" charset="0"/>
                        </a:rPr>
                        <a:t> requeridas, se estimaron </a:t>
                      </a:r>
                      <a:r>
                        <a:rPr lang="es-ES" sz="1300" kern="1200" dirty="0" smtClean="0">
                          <a:solidFill>
                            <a:schemeClr val="tx1"/>
                          </a:solidFill>
                          <a:latin typeface="Arial" pitchFamily="34" charset="0"/>
                          <a:ea typeface="Times New Roman"/>
                          <a:cs typeface="Arial" pitchFamily="34" charset="0"/>
                        </a:rPr>
                        <a:t>los costos de inversión asociados a cada escenario/caso.</a:t>
                      </a: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91069" y="1083049"/>
          <a:ext cx="8653847" cy="4961702"/>
        </p:xfrm>
        <a:graphic>
          <a:graphicData uri="http://schemas.openxmlformats.org/drawingml/2006/table">
            <a:tbl>
              <a:tblPr firstRow="1" bandRow="1">
                <a:tableStyleId>{6E25E649-3F16-4E02-A733-19D2CDBF48F0}</a:tableStyleId>
              </a:tblPr>
              <a:tblGrid>
                <a:gridCol w="2074459"/>
                <a:gridCol w="6579388"/>
              </a:tblGrid>
              <a:tr h="408448">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386808">
                <a:tc>
                  <a:txBody>
                    <a:bodyPr/>
                    <a:lstStyle/>
                    <a:p>
                      <a:pPr algn="ctr">
                        <a:spcAft>
                          <a:spcPts val="600"/>
                        </a:spcAft>
                      </a:pPr>
                      <a:r>
                        <a:rPr lang="es-VE" sz="1300" b="1" dirty="0" smtClean="0">
                          <a:latin typeface="Arial" pitchFamily="34" charset="0"/>
                          <a:ea typeface="Times New Roman"/>
                          <a:cs typeface="Arial" pitchFamily="34" charset="0"/>
                        </a:rPr>
                        <a:t>ENERGY SOLUTION GROUP /TRINMAR PETROTRIN</a:t>
                      </a:r>
                    </a:p>
                    <a:p>
                      <a:pPr algn="ctr">
                        <a:spcAft>
                          <a:spcPts val="0"/>
                        </a:spcAft>
                      </a:pPr>
                      <a:r>
                        <a:rPr lang="es-VE" sz="1300" b="1" dirty="0" smtClean="0">
                          <a:latin typeface="Arial" pitchFamily="34" charset="0"/>
                          <a:ea typeface="Times New Roman"/>
                          <a:cs typeface="Arial" pitchFamily="34" charset="0"/>
                        </a:rPr>
                        <a:t>Trinidad</a:t>
                      </a:r>
                    </a:p>
                    <a:p>
                      <a:pPr algn="ctr">
                        <a:spcAft>
                          <a:spcPts val="0"/>
                        </a:spcAft>
                      </a:pPr>
                      <a:r>
                        <a:rPr lang="es-VE" sz="1300" b="1" dirty="0" smtClean="0">
                          <a:latin typeface="Arial" pitchFamily="34" charset="0"/>
                          <a:ea typeface="Times New Roman"/>
                          <a:cs typeface="Arial" pitchFamily="34" charset="0"/>
                        </a:rPr>
                        <a:t>2005</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s-ES_tradnl" sz="1300" b="1" dirty="0">
                          <a:latin typeface="Arial" pitchFamily="34" charset="0"/>
                          <a:ea typeface="Times New Roman"/>
                          <a:cs typeface="Arial" pitchFamily="34" charset="0"/>
                          <a:hlinkClick r:id="rId2"/>
                        </a:rPr>
                        <a:t>INGENIERÍA CONCEPTUAL Y </a:t>
                      </a:r>
                      <a:r>
                        <a:rPr lang="es-ES_tradnl" sz="1300" b="1" dirty="0" smtClean="0">
                          <a:latin typeface="Arial" pitchFamily="34" charset="0"/>
                          <a:ea typeface="Times New Roman"/>
                          <a:cs typeface="Arial" pitchFamily="34" charset="0"/>
                          <a:hlinkClick r:id="rId2"/>
                        </a:rPr>
                        <a:t>BÁSICA </a:t>
                      </a:r>
                      <a:r>
                        <a:rPr lang="es-VE" sz="1300" b="1" dirty="0" smtClean="0">
                          <a:latin typeface="Arial" pitchFamily="34" charset="0"/>
                          <a:ea typeface="Times New Roman"/>
                          <a:cs typeface="Arial" pitchFamily="34" charset="0"/>
                          <a:hlinkClick r:id="rId2"/>
                        </a:rPr>
                        <a:t>DESARROLLO </a:t>
                      </a:r>
                      <a:r>
                        <a:rPr lang="es-VE" sz="1300" b="1" dirty="0">
                          <a:latin typeface="Arial" pitchFamily="34" charset="0"/>
                          <a:ea typeface="Times New Roman"/>
                          <a:cs typeface="Arial" pitchFamily="34" charset="0"/>
                          <a:hlinkClick r:id="rId2"/>
                        </a:rPr>
                        <a:t>CAMPO SOUTHWEST SOLDADO DE </a:t>
                      </a:r>
                      <a:r>
                        <a:rPr lang="es-VE" sz="1300" b="1" dirty="0" smtClean="0">
                          <a:latin typeface="Arial" pitchFamily="34" charset="0"/>
                          <a:ea typeface="Times New Roman"/>
                          <a:cs typeface="Arial" pitchFamily="34" charset="0"/>
                          <a:hlinkClick r:id="rId2"/>
                        </a:rPr>
                        <a:t>TRINMAR.</a:t>
                      </a:r>
                      <a:r>
                        <a:rPr lang="es-VE" sz="1300" b="1" dirty="0" smtClean="0">
                          <a:latin typeface="Arial" pitchFamily="34" charset="0"/>
                          <a:ea typeface="Times New Roman"/>
                          <a:cs typeface="Arial" pitchFamily="34" charset="0"/>
                        </a:rPr>
                        <a:t> </a:t>
                      </a:r>
                      <a:r>
                        <a:rPr lang="es-VE" sz="1300" dirty="0" smtClean="0">
                          <a:latin typeface="Arial" pitchFamily="34" charset="0"/>
                          <a:ea typeface="Times New Roman"/>
                          <a:cs typeface="Arial" pitchFamily="34" charset="0"/>
                        </a:rPr>
                        <a:t>El </a:t>
                      </a:r>
                      <a:r>
                        <a:rPr lang="es-VE" sz="1300" dirty="0">
                          <a:latin typeface="Arial" pitchFamily="34" charset="0"/>
                          <a:ea typeface="Times New Roman"/>
                          <a:cs typeface="Arial" pitchFamily="34" charset="0"/>
                        </a:rPr>
                        <a:t>alcance del trabajo estuvo dividido en dos (2) partes: en primer lugar el estudio conceptual de la mejor opción para el manejo de los fluidos basado en escenarios de producción P 10, 50, 90; para seguidamente desarrollar el paquete de productos  Ingeniería Básica  para el desarrollo de la infraestructura de superficie del campo Soldado Suroeste costa afuera en Trinidad, operado por </a:t>
                      </a:r>
                      <a:r>
                        <a:rPr lang="es-VE" sz="1300" dirty="0" err="1" smtClean="0">
                          <a:latin typeface="Arial" pitchFamily="34" charset="0"/>
                          <a:ea typeface="Times New Roman"/>
                          <a:cs typeface="Arial" pitchFamily="34" charset="0"/>
                        </a:rPr>
                        <a:t>Trinmar</a:t>
                      </a:r>
                      <a:r>
                        <a:rPr lang="es-VE" sz="1300" baseline="0" dirty="0">
                          <a:latin typeface="Arial" pitchFamily="34" charset="0"/>
                          <a:ea typeface="Times New Roman"/>
                          <a:cs typeface="Arial" pitchFamily="34" charset="0"/>
                        </a:rPr>
                        <a:t> </a:t>
                      </a:r>
                      <a:r>
                        <a:rPr lang="es-VE" sz="1300" baseline="0" dirty="0" err="1" smtClean="0">
                          <a:latin typeface="Arial" pitchFamily="34" charset="0"/>
                          <a:ea typeface="Times New Roman"/>
                          <a:cs typeface="Arial" pitchFamily="34" charset="0"/>
                        </a:rPr>
                        <a:t>Petrotrin</a:t>
                      </a:r>
                      <a:r>
                        <a:rPr lang="es-VE" sz="1300" baseline="0" dirty="0" smtClean="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2030435">
                <a:tc rowSpan="2">
                  <a:txBody>
                    <a:bodyPr/>
                    <a:lstStyle/>
                    <a:p>
                      <a:pPr algn="ctr">
                        <a:spcBef>
                          <a:spcPts val="600"/>
                        </a:spcBef>
                        <a:spcAft>
                          <a:spcPts val="0"/>
                        </a:spcAft>
                        <a:tabLst>
                          <a:tab pos="914400" algn="l"/>
                        </a:tabLst>
                      </a:pPr>
                      <a:r>
                        <a:rPr lang="en-US" sz="1300" b="1" dirty="0" smtClean="0">
                          <a:latin typeface="Arial"/>
                          <a:ea typeface="Times New Roman"/>
                        </a:rPr>
                        <a:t>CHINA </a:t>
                      </a:r>
                      <a:r>
                        <a:rPr lang="en-US" sz="1300" b="1" dirty="0">
                          <a:latin typeface="Arial"/>
                          <a:ea typeface="Times New Roman"/>
                        </a:rPr>
                        <a:t>PETROLEUM </a:t>
                      </a:r>
                      <a:r>
                        <a:rPr lang="en-US" sz="1300" b="1" dirty="0" smtClean="0">
                          <a:latin typeface="Arial"/>
                          <a:ea typeface="Times New Roman"/>
                        </a:rPr>
                        <a:t>CO</a:t>
                      </a:r>
                    </a:p>
                    <a:p>
                      <a:pPr algn="ctr">
                        <a:spcBef>
                          <a:spcPts val="600"/>
                        </a:spcBef>
                        <a:spcAft>
                          <a:spcPts val="0"/>
                        </a:spcAft>
                        <a:tabLst>
                          <a:tab pos="914400" algn="l"/>
                        </a:tabLst>
                      </a:pPr>
                      <a:r>
                        <a:rPr lang="en-US" sz="1300" b="1" dirty="0" smtClean="0">
                          <a:latin typeface="Arial"/>
                          <a:ea typeface="Times New Roman"/>
                        </a:rPr>
                        <a:t>Venezuela </a:t>
                      </a:r>
                    </a:p>
                    <a:p>
                      <a:pPr algn="ctr">
                        <a:spcBef>
                          <a:spcPts val="600"/>
                        </a:spcBef>
                        <a:spcAft>
                          <a:spcPts val="0"/>
                        </a:spcAft>
                        <a:tabLst>
                          <a:tab pos="914400" algn="l"/>
                        </a:tabLst>
                      </a:pPr>
                      <a:r>
                        <a:rPr lang="en-US" sz="1300" b="1" dirty="0" smtClean="0">
                          <a:latin typeface="Arial"/>
                          <a:ea typeface="Times New Roman"/>
                        </a:rPr>
                        <a:t>2004 - 2005</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40000"/>
                          <a:lumOff val="6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VE" sz="1300" b="1" kern="1200" dirty="0">
                          <a:solidFill>
                            <a:schemeClr val="dk1"/>
                          </a:solidFill>
                          <a:latin typeface="Arial" pitchFamily="34" charset="0"/>
                          <a:ea typeface="Times New Roman"/>
                          <a:cs typeface="Arial" pitchFamily="34" charset="0"/>
                          <a:hlinkClick r:id="rId2"/>
                        </a:rPr>
                        <a:t>INGENIERÍA CONCEPTUAL DE LOS SISTEMAS DE COMPRESIÓN DE GAS PARA GAS-LIFT EN EL CAMPO INTERCAMPO NORTE, EN EL LAGO DE MARACAIBO, VZLA, </a:t>
                      </a:r>
                      <a:r>
                        <a:rPr lang="es-VE" sz="1300" b="1" kern="1200" dirty="0" smtClean="0">
                          <a:solidFill>
                            <a:schemeClr val="dk1"/>
                          </a:solidFill>
                          <a:latin typeface="Arial" pitchFamily="34" charset="0"/>
                          <a:ea typeface="Times New Roman"/>
                          <a:cs typeface="Arial" pitchFamily="34" charset="0"/>
                          <a:hlinkClick r:id="rId2"/>
                        </a:rPr>
                        <a:t>2005. </a:t>
                      </a:r>
                      <a:r>
                        <a:rPr lang="es-VE" sz="1300" kern="1200" dirty="0" smtClean="0">
                          <a:solidFill>
                            <a:schemeClr val="dk1"/>
                          </a:solidFill>
                          <a:latin typeface="Arial" pitchFamily="34" charset="0"/>
                          <a:ea typeface="Times New Roman"/>
                          <a:cs typeface="Arial" pitchFamily="34" charset="0"/>
                        </a:rPr>
                        <a:t>El </a:t>
                      </a:r>
                      <a:r>
                        <a:rPr lang="es-VE" sz="1300" kern="1200" dirty="0">
                          <a:solidFill>
                            <a:schemeClr val="dk1"/>
                          </a:solidFill>
                          <a:latin typeface="Arial" pitchFamily="34" charset="0"/>
                          <a:ea typeface="Times New Roman"/>
                          <a:cs typeface="Arial" pitchFamily="34" charset="0"/>
                        </a:rPr>
                        <a:t>trabajo contempló un Estudio de  Factibilidad  del Sistema de Compresión de Gas para Levantamiento Artificial en el campo </a:t>
                      </a:r>
                      <a:r>
                        <a:rPr lang="es-VE" sz="1300" kern="1200" dirty="0" err="1">
                          <a:solidFill>
                            <a:schemeClr val="dk1"/>
                          </a:solidFill>
                          <a:latin typeface="Arial" pitchFamily="34" charset="0"/>
                          <a:ea typeface="Times New Roman"/>
                          <a:cs typeface="Arial" pitchFamily="34" charset="0"/>
                        </a:rPr>
                        <a:t>Intercampo</a:t>
                      </a:r>
                      <a:r>
                        <a:rPr lang="es-VE" sz="1300" kern="1200" dirty="0">
                          <a:solidFill>
                            <a:schemeClr val="dk1"/>
                          </a:solidFill>
                          <a:latin typeface="Arial" pitchFamily="34" charset="0"/>
                          <a:ea typeface="Times New Roman"/>
                          <a:cs typeface="Arial" pitchFamily="34" charset="0"/>
                        </a:rPr>
                        <a:t> Norte operado por la empresa China Nacional </a:t>
                      </a:r>
                      <a:r>
                        <a:rPr lang="es-VE" sz="1300" kern="1200" dirty="0" err="1">
                          <a:solidFill>
                            <a:schemeClr val="dk1"/>
                          </a:solidFill>
                          <a:latin typeface="Arial" pitchFamily="34" charset="0"/>
                          <a:ea typeface="Times New Roman"/>
                          <a:cs typeface="Arial" pitchFamily="34" charset="0"/>
                        </a:rPr>
                        <a:t>Petroleum</a:t>
                      </a:r>
                      <a:r>
                        <a:rPr lang="es-VE" sz="1300" kern="1200" dirty="0">
                          <a:solidFill>
                            <a:schemeClr val="dk1"/>
                          </a:solidFill>
                          <a:latin typeface="Arial" pitchFamily="34" charset="0"/>
                          <a:ea typeface="Times New Roman"/>
                          <a:cs typeface="Arial" pitchFamily="34" charset="0"/>
                        </a:rPr>
                        <a:t> (CNPC), en el Lago de </a:t>
                      </a:r>
                      <a:r>
                        <a:rPr lang="es-VE" sz="1300" kern="1200" dirty="0" smtClean="0">
                          <a:solidFill>
                            <a:schemeClr val="dk1"/>
                          </a:solidFill>
                          <a:latin typeface="Arial" pitchFamily="34" charset="0"/>
                          <a:ea typeface="Times New Roman"/>
                          <a:cs typeface="Arial" pitchFamily="34" charset="0"/>
                        </a:rPr>
                        <a:t>Maracaibo.</a:t>
                      </a:r>
                    </a:p>
                    <a:p>
                      <a:pPr marL="0" algn="just" defTabSz="914400" rtl="0" eaLnBrk="1" latinLnBrk="0" hangingPunct="1">
                        <a:spcAft>
                          <a:spcPts val="0"/>
                        </a:spcAft>
                      </a:pPr>
                      <a:r>
                        <a:rPr lang="es-VE" sz="1300" kern="1200" dirty="0" smtClean="0">
                          <a:solidFill>
                            <a:schemeClr val="dk1"/>
                          </a:solidFill>
                          <a:latin typeface="Arial" pitchFamily="34" charset="0"/>
                          <a:ea typeface="Times New Roman"/>
                          <a:cs typeface="Arial" pitchFamily="34" charset="0"/>
                        </a:rPr>
                        <a:t>En </a:t>
                      </a:r>
                      <a:r>
                        <a:rPr lang="es-VE" sz="1300" kern="1200" dirty="0">
                          <a:solidFill>
                            <a:schemeClr val="dk1"/>
                          </a:solidFill>
                          <a:latin typeface="Arial" pitchFamily="34" charset="0"/>
                          <a:ea typeface="Times New Roman"/>
                          <a:cs typeface="Arial" pitchFamily="34" charset="0"/>
                        </a:rPr>
                        <a:t>primer lugar se realizó un análisis de los sistemas de recolección, Compresión y Distribución de gas para las condiciones actuales y seguidamente se desarrolló el estudio bajo la consideración de tres (3) escenarios de producción de 40, 48 y 78 MBD para un horizonte de 14 años; con el propósito de determinar la mejor opción técnica y económica de instalar capacidad de compresión para el suministro de gas para levantamiento.</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987094">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VE" sz="1300" b="1" kern="1200" dirty="0">
                          <a:solidFill>
                            <a:schemeClr val="dk1"/>
                          </a:solidFill>
                          <a:latin typeface="Arial" pitchFamily="34" charset="0"/>
                          <a:ea typeface="Times New Roman"/>
                          <a:cs typeface="Arial" pitchFamily="34" charset="0"/>
                          <a:hlinkClick r:id="rId2"/>
                        </a:rPr>
                        <a:t>INGENIERÍA CONCEPTUAL DE LAS FACILIDADES DE TRATAMIENTO DE CRUDO Y AGUA DE FORMACIÓN PRODUCIDOS EN EL CAMPO INTERCAMPO NORTE, EN EL LAGO DE MARACAIBO, VZLA, </a:t>
                      </a:r>
                      <a:r>
                        <a:rPr lang="es-VE" sz="1300" b="1" kern="1200" dirty="0" smtClean="0">
                          <a:solidFill>
                            <a:schemeClr val="dk1"/>
                          </a:solidFill>
                          <a:latin typeface="Arial" pitchFamily="34" charset="0"/>
                          <a:ea typeface="Times New Roman"/>
                          <a:cs typeface="Arial" pitchFamily="34" charset="0"/>
                          <a:hlinkClick r:id="rId2"/>
                        </a:rPr>
                        <a:t>2004. </a:t>
                      </a:r>
                      <a:r>
                        <a:rPr lang="es-VE" sz="1300" kern="1200" dirty="0" smtClean="0">
                          <a:solidFill>
                            <a:schemeClr val="dk1"/>
                          </a:solidFill>
                          <a:latin typeface="Arial" pitchFamily="34" charset="0"/>
                          <a:ea typeface="Times New Roman"/>
                          <a:cs typeface="Arial" pitchFamily="34" charset="0"/>
                        </a:rPr>
                        <a:t>Se </a:t>
                      </a:r>
                      <a:r>
                        <a:rPr lang="es-VE" sz="1300" kern="1200" dirty="0">
                          <a:solidFill>
                            <a:schemeClr val="dk1"/>
                          </a:solidFill>
                          <a:latin typeface="Arial" pitchFamily="34" charset="0"/>
                          <a:ea typeface="Times New Roman"/>
                          <a:cs typeface="Arial" pitchFamily="34" charset="0"/>
                        </a:rPr>
                        <a:t>evaluaron diferentes opciones para la deshidratación de 40.000 BPD de crudo y tratamiento de 60.000 BPD de agua</a:t>
                      </a:r>
                      <a:r>
                        <a:rPr lang="es-VE" sz="1300" dirty="0">
                          <a:latin typeface="Tahoma"/>
                          <a:ea typeface="Times New Roman"/>
                        </a:rPr>
                        <a:t>.</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18364" y="974532"/>
          <a:ext cx="8662364" cy="5289108"/>
        </p:xfrm>
        <a:graphic>
          <a:graphicData uri="http://schemas.openxmlformats.org/drawingml/2006/table">
            <a:tbl>
              <a:tblPr firstRow="1" bandRow="1">
                <a:tableStyleId>{6E25E649-3F16-4E02-A733-19D2CDBF48F0}</a:tableStyleId>
              </a:tblPr>
              <a:tblGrid>
                <a:gridCol w="1506498"/>
                <a:gridCol w="7155866"/>
              </a:tblGrid>
              <a:tr h="432149">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894559">
                <a:tc rowSpan="4">
                  <a:txBody>
                    <a:bodyPr/>
                    <a:lstStyle/>
                    <a:p>
                      <a:pPr algn="ctr">
                        <a:spcBef>
                          <a:spcPts val="600"/>
                        </a:spcBef>
                        <a:spcAft>
                          <a:spcPts val="0"/>
                        </a:spcAft>
                        <a:tabLst>
                          <a:tab pos="914400" algn="l"/>
                        </a:tabLst>
                      </a:pPr>
                      <a:r>
                        <a:rPr lang="es-VE" sz="1300" b="1" dirty="0" smtClean="0">
                          <a:latin typeface="Arial"/>
                          <a:ea typeface="Times New Roman"/>
                        </a:rPr>
                        <a:t>BRITISH PETROLEUM  DE VENEZUELA</a:t>
                      </a:r>
                    </a:p>
                    <a:p>
                      <a:pPr algn="ctr">
                        <a:spcBef>
                          <a:spcPts val="600"/>
                        </a:spcBef>
                        <a:spcAft>
                          <a:spcPts val="0"/>
                        </a:spcAft>
                        <a:tabLst>
                          <a:tab pos="914400" algn="l"/>
                        </a:tabLst>
                      </a:pPr>
                      <a:r>
                        <a:rPr lang="es-VE" sz="1300" b="1" dirty="0" smtClean="0">
                          <a:latin typeface="Arial"/>
                          <a:ea typeface="Times New Roman"/>
                        </a:rPr>
                        <a:t>Venezuela</a:t>
                      </a:r>
                    </a:p>
                    <a:p>
                      <a:pPr algn="ctr">
                        <a:spcBef>
                          <a:spcPts val="600"/>
                        </a:spcBef>
                        <a:spcAft>
                          <a:spcPts val="0"/>
                        </a:spcAft>
                        <a:tabLst>
                          <a:tab pos="914400" algn="l"/>
                        </a:tabLst>
                      </a:pPr>
                      <a:r>
                        <a:rPr lang="es-VE" sz="1300" b="1" dirty="0" smtClean="0">
                          <a:latin typeface="Arial"/>
                          <a:ea typeface="Times New Roman"/>
                        </a:rPr>
                        <a:t>2004- 2005</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Aft>
                          <a:spcPts val="0"/>
                        </a:spcAft>
                      </a:pPr>
                      <a:r>
                        <a:rPr lang="es-VE" sz="1300" b="1" dirty="0">
                          <a:latin typeface="Arial" pitchFamily="34" charset="0"/>
                          <a:ea typeface="Times New Roman"/>
                          <a:cs typeface="Arial" pitchFamily="34" charset="0"/>
                          <a:hlinkClick r:id="rId2"/>
                        </a:rPr>
                        <a:t>INGENIERÍA DE DETALLES PARA LA INSTALACIÓN </a:t>
                      </a:r>
                      <a:r>
                        <a:rPr lang="es-VE" sz="1300" b="1" dirty="0" smtClean="0">
                          <a:latin typeface="Arial" pitchFamily="34" charset="0"/>
                          <a:ea typeface="Times New Roman"/>
                          <a:cs typeface="Arial" pitchFamily="34" charset="0"/>
                          <a:hlinkClick r:id="rId2"/>
                        </a:rPr>
                        <a:t>BOMBA </a:t>
                      </a:r>
                      <a:r>
                        <a:rPr lang="es-VE" sz="1300" b="1" dirty="0">
                          <a:latin typeface="Arial" pitchFamily="34" charset="0"/>
                          <a:ea typeface="Times New Roman"/>
                          <a:cs typeface="Arial" pitchFamily="34" charset="0"/>
                          <a:hlinkClick r:id="rId2"/>
                        </a:rPr>
                        <a:t>ROTAFLEX </a:t>
                      </a:r>
                      <a:r>
                        <a:rPr lang="es-VE" sz="1300" b="1" dirty="0" smtClean="0">
                          <a:latin typeface="Arial" pitchFamily="34" charset="0"/>
                          <a:ea typeface="Times New Roman"/>
                          <a:cs typeface="Arial" pitchFamily="34" charset="0"/>
                          <a:hlinkClick r:id="rId2"/>
                        </a:rPr>
                        <a:t>DZO</a:t>
                      </a:r>
                      <a:r>
                        <a:rPr lang="es-VE" sz="1300" b="1" dirty="0">
                          <a:latin typeface="Arial" pitchFamily="34" charset="0"/>
                          <a:ea typeface="Times New Roman"/>
                          <a:cs typeface="Arial" pitchFamily="34" charset="0"/>
                          <a:hlinkClick r:id="rId2"/>
                        </a:rPr>
                        <a:t>, </a:t>
                      </a:r>
                      <a:r>
                        <a:rPr lang="es-VE" sz="1300" b="1" dirty="0" smtClean="0">
                          <a:latin typeface="Arial" pitchFamily="34" charset="0"/>
                          <a:ea typeface="Times New Roman"/>
                          <a:cs typeface="Arial" pitchFamily="34" charset="0"/>
                          <a:hlinkClick r:id="rId2"/>
                        </a:rPr>
                        <a:t>2005.</a:t>
                      </a:r>
                      <a:endParaRPr lang="es-VE" sz="1300" b="1" dirty="0" smtClean="0">
                        <a:latin typeface="Arial" pitchFamily="34" charset="0"/>
                        <a:ea typeface="Times New Roman"/>
                        <a:cs typeface="Arial" pitchFamily="34" charset="0"/>
                      </a:endParaRPr>
                    </a:p>
                    <a:p>
                      <a:pPr algn="just">
                        <a:spcAft>
                          <a:spcPts val="0"/>
                        </a:spcAft>
                      </a:pP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del paquete de productos de Ingeniería de Detalles de las disciplinas proceso, mecánica, electricidad, instrumentación y civil. Incluyó además el estimado de costos clase I con su respectivo Análisis de Precios </a:t>
                      </a:r>
                      <a:r>
                        <a:rPr lang="es-VE" sz="1300" dirty="0" smtClean="0">
                          <a:latin typeface="Arial" pitchFamily="34" charset="0"/>
                          <a:ea typeface="Times New Roman"/>
                          <a:cs typeface="Arial" pitchFamily="34" charset="0"/>
                        </a:rPr>
                        <a:t>Unitarios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816435">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VE" sz="1300" b="1" kern="1200" dirty="0">
                          <a:solidFill>
                            <a:schemeClr val="dk1"/>
                          </a:solidFill>
                          <a:latin typeface="Arial" pitchFamily="34" charset="0"/>
                          <a:ea typeface="Times New Roman"/>
                          <a:cs typeface="Arial" pitchFamily="34" charset="0"/>
                          <a:hlinkClick r:id="rId2"/>
                        </a:rPr>
                        <a:t>INGENIERÍA DE DETALLES PARA CAMBIO DE MÉTODO DE PRODUCCIÓN DE CRUDO EN LOS CAMPOS ALTURITAS-45 Y ALPUF </a:t>
                      </a:r>
                      <a:r>
                        <a:rPr lang="es-VE" sz="1300" b="1" kern="1200" dirty="0" smtClean="0">
                          <a:solidFill>
                            <a:schemeClr val="dk1"/>
                          </a:solidFill>
                          <a:latin typeface="Arial" pitchFamily="34" charset="0"/>
                          <a:ea typeface="Times New Roman"/>
                          <a:cs typeface="Arial" pitchFamily="34" charset="0"/>
                          <a:hlinkClick r:id="rId2"/>
                        </a:rPr>
                        <a:t>10, </a:t>
                      </a:r>
                      <a:r>
                        <a:rPr lang="es-VE" sz="1300" b="1" kern="1200" dirty="0">
                          <a:solidFill>
                            <a:schemeClr val="dk1"/>
                          </a:solidFill>
                          <a:latin typeface="Arial" pitchFamily="34" charset="0"/>
                          <a:ea typeface="Times New Roman"/>
                          <a:cs typeface="Arial" pitchFamily="34" charset="0"/>
                          <a:hlinkClick r:id="rId2"/>
                        </a:rPr>
                        <a:t>2005</a:t>
                      </a:r>
                      <a:r>
                        <a:rPr lang="es-VE" sz="1300" b="1" kern="1200" dirty="0" smtClean="0">
                          <a:solidFill>
                            <a:schemeClr val="dk1"/>
                          </a:solidFill>
                          <a:latin typeface="Arial" pitchFamily="34" charset="0"/>
                          <a:ea typeface="Times New Roman"/>
                          <a:cs typeface="Arial" pitchFamily="34" charset="0"/>
                          <a:hlinkClick r:id="rId2"/>
                        </a:rPr>
                        <a:t>. </a:t>
                      </a: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del paquete de productos de Ingeniería de Detalles de  las disciplinas proceso, mecánica, electricidad, instrumentación y civil. Incluyó además el estimado de costos clase I con su respectivo Análisis de Precios </a:t>
                      </a:r>
                      <a:r>
                        <a:rPr lang="es-VE" sz="1300" dirty="0" smtClean="0">
                          <a:latin typeface="Arial" pitchFamily="34" charset="0"/>
                          <a:ea typeface="Times New Roman"/>
                          <a:cs typeface="Arial" pitchFamily="34" charset="0"/>
                        </a:rPr>
                        <a:t>Unitarios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969517">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VE" sz="1300" b="1" kern="1200" dirty="0" smtClean="0">
                          <a:solidFill>
                            <a:schemeClr val="dk1"/>
                          </a:solidFill>
                          <a:latin typeface="Arial" pitchFamily="34" charset="0"/>
                          <a:ea typeface="Times New Roman"/>
                          <a:cs typeface="Arial" pitchFamily="34" charset="0"/>
                          <a:hlinkClick r:id="rId2"/>
                        </a:rPr>
                        <a:t>EVALUACIÓN </a:t>
                      </a:r>
                      <a:r>
                        <a:rPr lang="es-VE" sz="1300" b="1" kern="1200" dirty="0">
                          <a:solidFill>
                            <a:schemeClr val="dk1"/>
                          </a:solidFill>
                          <a:latin typeface="Arial" pitchFamily="34" charset="0"/>
                          <a:ea typeface="Times New Roman"/>
                          <a:cs typeface="Arial" pitchFamily="34" charset="0"/>
                          <a:hlinkClick r:id="rId2"/>
                        </a:rPr>
                        <a:t>DE SEGURIDAD DE LOS PROCESOS </a:t>
                      </a:r>
                      <a:r>
                        <a:rPr lang="es-VE" sz="1300" b="1" kern="1200" dirty="0" smtClean="0">
                          <a:solidFill>
                            <a:schemeClr val="dk1"/>
                          </a:solidFill>
                          <a:latin typeface="Arial" pitchFamily="34" charset="0"/>
                          <a:ea typeface="Times New Roman"/>
                          <a:cs typeface="Arial" pitchFamily="34" charset="0"/>
                          <a:hlinkClick r:id="rId2"/>
                        </a:rPr>
                        <a:t>EN  CAMPO URDANETA-GARCIA </a:t>
                      </a:r>
                      <a:r>
                        <a:rPr lang="es-VE" sz="1300" b="1" kern="1200" dirty="0">
                          <a:solidFill>
                            <a:schemeClr val="dk1"/>
                          </a:solidFill>
                          <a:latin typeface="Arial" pitchFamily="34" charset="0"/>
                          <a:ea typeface="Times New Roman"/>
                          <a:cs typeface="Arial" pitchFamily="34" charset="0"/>
                          <a:hlinkClick r:id="rId2"/>
                        </a:rPr>
                        <a:t>EN DZO, PERIJA, </a:t>
                      </a:r>
                      <a:r>
                        <a:rPr lang="es-VE" sz="1300" b="1" kern="1200" dirty="0" smtClean="0">
                          <a:solidFill>
                            <a:schemeClr val="dk1"/>
                          </a:solidFill>
                          <a:latin typeface="Arial" pitchFamily="34" charset="0"/>
                          <a:ea typeface="Times New Roman"/>
                          <a:cs typeface="Arial" pitchFamily="34" charset="0"/>
                          <a:hlinkClick r:id="rId2"/>
                        </a:rPr>
                        <a:t>2005. </a:t>
                      </a:r>
                      <a:r>
                        <a:rPr lang="es-VE" sz="1300" dirty="0" smtClean="0">
                          <a:latin typeface="Arial" pitchFamily="34" charset="0"/>
                          <a:ea typeface="Times New Roman"/>
                          <a:cs typeface="Arial" pitchFamily="34" charset="0"/>
                        </a:rPr>
                        <a:t>Evaluación </a:t>
                      </a:r>
                      <a:r>
                        <a:rPr lang="es-VE" sz="1300" dirty="0">
                          <a:latin typeface="Arial" pitchFamily="34" charset="0"/>
                          <a:ea typeface="Times New Roman"/>
                          <a:cs typeface="Arial" pitchFamily="34" charset="0"/>
                        </a:rPr>
                        <a:t>de Seguridad de los Procesos </a:t>
                      </a:r>
                      <a:r>
                        <a:rPr lang="es-VE" sz="1300" dirty="0" smtClean="0">
                          <a:latin typeface="Arial" pitchFamily="34" charset="0"/>
                          <a:ea typeface="Times New Roman"/>
                          <a:cs typeface="Arial" pitchFamily="34" charset="0"/>
                        </a:rPr>
                        <a:t>del </a:t>
                      </a:r>
                      <a:r>
                        <a:rPr lang="es-VE" sz="1300" dirty="0" smtClean="0">
                          <a:solidFill>
                            <a:schemeClr val="tx1"/>
                          </a:solidFill>
                          <a:latin typeface="Arial" pitchFamily="34" charset="0"/>
                          <a:ea typeface="Times New Roman"/>
                          <a:cs typeface="Arial" pitchFamily="34" charset="0"/>
                        </a:rPr>
                        <a:t>Campo</a:t>
                      </a:r>
                      <a:r>
                        <a:rPr lang="es-VE" sz="1300" dirty="0" smtClean="0">
                          <a:latin typeface="Arial" pitchFamily="34" charset="0"/>
                          <a:ea typeface="Times New Roman"/>
                          <a:cs typeface="Arial" pitchFamily="34" charset="0"/>
                        </a:rPr>
                        <a:t> Urdaneta-García </a:t>
                      </a:r>
                      <a:r>
                        <a:rPr lang="es-VE" sz="1300" dirty="0">
                          <a:latin typeface="Arial" pitchFamily="34" charset="0"/>
                          <a:ea typeface="Times New Roman"/>
                          <a:cs typeface="Arial" pitchFamily="34" charset="0"/>
                        </a:rPr>
                        <a:t>(Manejo de Crudo Acido), para determinar el grado de cumplimiento con las normas de diseños y seguridad, identificar problemas operacionales y peligros potenciales de la planta, así como evaluar el estado físico de la instalación. </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noFill/>
                  </a:tcPr>
                </a:tc>
              </a:tr>
              <a:tr h="1888007">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VE" sz="1300" b="1" kern="1200" dirty="0" smtClean="0">
                          <a:solidFill>
                            <a:schemeClr val="dk1"/>
                          </a:solidFill>
                          <a:latin typeface="Arial" pitchFamily="34" charset="0"/>
                          <a:ea typeface="Times New Roman"/>
                          <a:cs typeface="Arial" pitchFamily="34" charset="0"/>
                          <a:hlinkClick r:id="rId2"/>
                        </a:rPr>
                        <a:t>AUDITORIA </a:t>
                      </a:r>
                      <a:r>
                        <a:rPr lang="es-VE" sz="1300" b="1" kern="1200" dirty="0">
                          <a:solidFill>
                            <a:schemeClr val="dk1"/>
                          </a:solidFill>
                          <a:latin typeface="Arial" pitchFamily="34" charset="0"/>
                          <a:ea typeface="Times New Roman"/>
                          <a:cs typeface="Arial" pitchFamily="34" charset="0"/>
                          <a:hlinkClick r:id="rId2"/>
                        </a:rPr>
                        <a:t>TÉCNICA </a:t>
                      </a:r>
                      <a:r>
                        <a:rPr lang="es-VE" sz="1300" b="1" kern="1200" dirty="0" smtClean="0">
                          <a:solidFill>
                            <a:schemeClr val="dk1"/>
                          </a:solidFill>
                          <a:latin typeface="Arial" pitchFamily="34" charset="0"/>
                          <a:ea typeface="Times New Roman"/>
                          <a:cs typeface="Arial" pitchFamily="34" charset="0"/>
                          <a:hlinkClick r:id="rId2"/>
                        </a:rPr>
                        <a:t>GRADO </a:t>
                      </a:r>
                      <a:r>
                        <a:rPr lang="es-VE" sz="1300" b="1" kern="1200" dirty="0">
                          <a:solidFill>
                            <a:schemeClr val="dk1"/>
                          </a:solidFill>
                          <a:latin typeface="Arial" pitchFamily="34" charset="0"/>
                          <a:ea typeface="Times New Roman"/>
                          <a:cs typeface="Arial" pitchFamily="34" charset="0"/>
                          <a:hlinkClick r:id="rId2"/>
                        </a:rPr>
                        <a:t>DE CUMPLIMIENTO </a:t>
                      </a:r>
                      <a:r>
                        <a:rPr lang="es-VE" sz="1300" b="1" kern="1200" dirty="0" smtClean="0">
                          <a:solidFill>
                            <a:schemeClr val="dk1"/>
                          </a:solidFill>
                          <a:latin typeface="Arial" pitchFamily="34" charset="0"/>
                          <a:ea typeface="Times New Roman"/>
                          <a:cs typeface="Arial" pitchFamily="34" charset="0"/>
                          <a:hlinkClick r:id="rId2"/>
                        </a:rPr>
                        <a:t>SISTEMA </a:t>
                      </a:r>
                      <a:r>
                        <a:rPr lang="es-VE" sz="1300" b="1" kern="1200" dirty="0">
                          <a:solidFill>
                            <a:schemeClr val="dk1"/>
                          </a:solidFill>
                          <a:latin typeface="Arial" pitchFamily="34" charset="0"/>
                          <a:ea typeface="Times New Roman"/>
                          <a:cs typeface="Arial" pitchFamily="34" charset="0"/>
                          <a:hlinkClick r:id="rId2"/>
                        </a:rPr>
                        <a:t>DE SEGURIDAD DE LOS PROCESOS - VARIABLE GESTIÓN </a:t>
                      </a:r>
                      <a:r>
                        <a:rPr lang="es-VE" sz="1300" b="1" kern="1200" dirty="0" smtClean="0">
                          <a:solidFill>
                            <a:schemeClr val="dk1"/>
                          </a:solidFill>
                          <a:latin typeface="Arial" pitchFamily="34" charset="0"/>
                          <a:ea typeface="Times New Roman"/>
                          <a:cs typeface="Arial" pitchFamily="34" charset="0"/>
                          <a:hlinkClick r:id="rId2"/>
                        </a:rPr>
                        <a:t>INTEGRIDAD CAMPO </a:t>
                      </a:r>
                      <a:r>
                        <a:rPr lang="es-VE" sz="1300" b="1" kern="1200" dirty="0">
                          <a:solidFill>
                            <a:schemeClr val="dk1"/>
                          </a:solidFill>
                          <a:latin typeface="Arial" pitchFamily="34" charset="0"/>
                          <a:ea typeface="Times New Roman"/>
                          <a:cs typeface="Arial" pitchFamily="34" charset="0"/>
                          <a:hlinkClick r:id="rId2"/>
                        </a:rPr>
                        <a:t>DZO EN ALTURITAS </a:t>
                      </a:r>
                      <a:r>
                        <a:rPr lang="es-VE" sz="1300" b="1" kern="1200" dirty="0" smtClean="0">
                          <a:solidFill>
                            <a:schemeClr val="dk1"/>
                          </a:solidFill>
                          <a:latin typeface="Arial" pitchFamily="34" charset="0"/>
                          <a:ea typeface="Times New Roman"/>
                          <a:cs typeface="Arial" pitchFamily="34" charset="0"/>
                          <a:hlinkClick r:id="rId2"/>
                        </a:rPr>
                        <a:t>II,  2004. </a:t>
                      </a: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  matrices de descriptores por elemento del Estándar, para recoger aquellos  aspectos que deben cumplirse en cada Nivel de gestión. Diseño de Instrumentos de Medición cuantitativo y cualitativo, para determinar el grado de ejecución de cada descriptor y con ello el avance de cada elemento. Determinación  del nivel de  conocimiento del personal del Estándar y el posicionamiento o avance alcanzado en la implantación, mediante una serie de entrevistas al personal seleccionado, para recabar la información y posterior  análisis de los </a:t>
                      </a:r>
                      <a:r>
                        <a:rPr lang="es-VE" sz="1300" dirty="0" smtClean="0">
                          <a:latin typeface="Arial" pitchFamily="34" charset="0"/>
                          <a:ea typeface="Times New Roman"/>
                          <a:cs typeface="Arial" pitchFamily="34" charset="0"/>
                        </a:rPr>
                        <a:t>resultados.</a:t>
                      </a:r>
                    </a:p>
                    <a:p>
                      <a:pPr algn="just">
                        <a:spcAft>
                          <a:spcPts val="0"/>
                        </a:spcAft>
                      </a:pPr>
                      <a:r>
                        <a:rPr lang="es-VE" sz="1300" dirty="0" smtClean="0">
                          <a:latin typeface="Arial" pitchFamily="34" charset="0"/>
                          <a:ea typeface="Times New Roman"/>
                          <a:cs typeface="Arial" pitchFamily="34" charset="0"/>
                        </a:rPr>
                        <a:t>Diagnóstico </a:t>
                      </a:r>
                      <a:r>
                        <a:rPr lang="es-VE" sz="1300" dirty="0">
                          <a:latin typeface="Arial" pitchFamily="34" charset="0"/>
                          <a:ea typeface="Times New Roman"/>
                          <a:cs typeface="Arial" pitchFamily="34" charset="0"/>
                        </a:rPr>
                        <a:t>y Análisis de brechas, debilidades y fortaleza den el nivel de conocimiento e implantación del estándar de Seguridad de proceso-Gestión de Integridad (PS/IM).</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11136</TotalTime>
  <Words>7156</Words>
  <Application>Microsoft Office PowerPoint</Application>
  <PresentationFormat>Presentación en pantalla (4:3)</PresentationFormat>
  <Paragraphs>520</Paragraphs>
  <Slides>29</Slides>
  <Notes>0</Notes>
  <HiddenSlides>0</HiddenSlides>
  <MMClips>0</MMClips>
  <ScaleCrop>false</ScaleCrop>
  <HeadingPairs>
    <vt:vector size="4" baseType="variant">
      <vt:variant>
        <vt:lpstr>Tema</vt:lpstr>
      </vt:variant>
      <vt:variant>
        <vt:i4>2</vt:i4>
      </vt:variant>
      <vt:variant>
        <vt:lpstr>Títulos de diapositiva</vt:lpstr>
      </vt:variant>
      <vt:variant>
        <vt:i4>29</vt:i4>
      </vt:variant>
    </vt:vector>
  </HeadingPairs>
  <TitlesOfParts>
    <vt:vector size="31" baseType="lpstr">
      <vt:lpstr>Diseño predeterminado</vt:lpstr>
      <vt:lpstr>Diseño personalizado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vector>
  </TitlesOfParts>
  <Company>Mercadeo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Proynca</dc:title>
  <dc:creator>Proynca-Mercadeo</dc:creator>
  <cp:lastModifiedBy>RLG07</cp:lastModifiedBy>
  <cp:revision>1746</cp:revision>
  <dcterms:created xsi:type="dcterms:W3CDTF">2005-02-14T18:46:20Z</dcterms:created>
  <dcterms:modified xsi:type="dcterms:W3CDTF">2011-01-27T12:17:26Z</dcterms:modified>
</cp:coreProperties>
</file>