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2" r:id="rId2"/>
  </p:sldMasterIdLst>
  <p:notesMasterIdLst>
    <p:notesMasterId r:id="rId27"/>
  </p:notesMasterIdLst>
  <p:handoutMasterIdLst>
    <p:handoutMasterId r:id="rId28"/>
  </p:handoutMasterIdLst>
  <p:sldIdLst>
    <p:sldId id="482" r:id="rId3"/>
    <p:sldId id="487" r:id="rId4"/>
    <p:sldId id="606" r:id="rId5"/>
    <p:sldId id="493" r:id="rId6"/>
    <p:sldId id="525" r:id="rId7"/>
    <p:sldId id="497" r:id="rId8"/>
    <p:sldId id="498" r:id="rId9"/>
    <p:sldId id="505" r:id="rId10"/>
    <p:sldId id="562" r:id="rId11"/>
    <p:sldId id="571" r:id="rId12"/>
    <p:sldId id="554" r:id="rId13"/>
    <p:sldId id="547" r:id="rId14"/>
    <p:sldId id="546" r:id="rId15"/>
    <p:sldId id="548" r:id="rId16"/>
    <p:sldId id="549" r:id="rId17"/>
    <p:sldId id="550" r:id="rId18"/>
    <p:sldId id="551" r:id="rId19"/>
    <p:sldId id="552" r:id="rId20"/>
    <p:sldId id="553" r:id="rId21"/>
    <p:sldId id="555" r:id="rId22"/>
    <p:sldId id="556" r:id="rId23"/>
    <p:sldId id="557" r:id="rId24"/>
    <p:sldId id="607" r:id="rId25"/>
    <p:sldId id="605" r:id="rId26"/>
  </p:sldIdLst>
  <p:sldSz cx="9144000" cy="6858000" type="screen4x3"/>
  <p:notesSz cx="7315200" cy="96012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F7FC"/>
    <a:srgbClr val="0000FF"/>
    <a:srgbClr val="FFFFCC"/>
    <a:srgbClr val="006600"/>
    <a:srgbClr val="99FF99"/>
    <a:srgbClr val="33CCCC"/>
    <a:srgbClr val="FF6600"/>
    <a:srgbClr val="CCCC00"/>
    <a:srgbClr val="FFFFFF"/>
    <a:srgbClr val="00FF00"/>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4" autoAdjust="0"/>
    <p:restoredTop sz="97354" autoAdjust="0"/>
  </p:normalViewPr>
  <p:slideViewPr>
    <p:cSldViewPr snapToGrid="0">
      <p:cViewPr>
        <p:scale>
          <a:sx n="70" d="100"/>
          <a:sy n="70" d="100"/>
        </p:scale>
        <p:origin x="-648" y="-48"/>
      </p:cViewPr>
      <p:guideLst>
        <p:guide orient="horz" pos="1714"/>
        <p:guide pos="2897"/>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1284"/>
    </p:cViewPr>
  </p:sorter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307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r" defTabSz="966556">
              <a:defRPr sz="1200">
                <a:latin typeface="Arial" pitchFamily="34" charset="0"/>
                <a:cs typeface="+mn-cs"/>
              </a:defRPr>
            </a:lvl1pPr>
          </a:lstStyle>
          <a:p>
            <a:pPr>
              <a:defRPr/>
            </a:pPr>
            <a:endParaRPr lang="en-US"/>
          </a:p>
        </p:txBody>
      </p:sp>
      <p:sp>
        <p:nvSpPr>
          <p:cNvPr id="307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307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algn="r" defTabSz="966556">
              <a:defRPr sz="1200">
                <a:latin typeface="Arial" pitchFamily="34" charset="0"/>
                <a:cs typeface="+mn-cs"/>
              </a:defRPr>
            </a:lvl1pPr>
          </a:lstStyle>
          <a:p>
            <a:pPr>
              <a:defRPr/>
            </a:pPr>
            <a:fld id="{B3796AAB-8000-47F5-BE3B-F87662DE6843}" type="slidenum">
              <a:rPr lang="en-US"/>
              <a:pPr>
                <a:defRPr/>
              </a:pPr>
              <a:t>‹Nº›</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r" defTabSz="966556">
              <a:defRPr sz="1200">
                <a:latin typeface="Arial" pitchFamily="34" charset="0"/>
                <a:cs typeface="+mn-cs"/>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p>
            <a:pPr lvl="0"/>
            <a:r>
              <a:rPr lang="en-US" noProof="0" smtClean="0"/>
              <a:t>Haga clic para modificar el estilo de texto del patrón</a:t>
            </a:r>
          </a:p>
          <a:p>
            <a:pPr lvl="1"/>
            <a:r>
              <a:rPr lang="en-US" noProof="0" smtClean="0"/>
              <a:t>Segundo nivel</a:t>
            </a:r>
          </a:p>
          <a:p>
            <a:pPr lvl="2"/>
            <a:r>
              <a:rPr lang="en-US" noProof="0" smtClean="0"/>
              <a:t>Tercer nivel</a:t>
            </a:r>
          </a:p>
          <a:p>
            <a:pPr lvl="3"/>
            <a:r>
              <a:rPr lang="en-US" noProof="0" smtClean="0"/>
              <a:t>Cuarto nivel</a:t>
            </a:r>
          </a:p>
          <a:p>
            <a:pPr lvl="4"/>
            <a:r>
              <a:rPr lang="en-US" noProof="0" smtClean="0"/>
              <a:t>Quinto nivel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defTabSz="966556">
              <a:defRPr sz="1200">
                <a:latin typeface="Arial" pitchFamily="34"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algn="r" defTabSz="966556">
              <a:defRPr sz="1200">
                <a:latin typeface="Arial" pitchFamily="34" charset="0"/>
                <a:cs typeface="+mn-cs"/>
              </a:defRPr>
            </a:lvl1pPr>
          </a:lstStyle>
          <a:p>
            <a:pPr>
              <a:defRPr/>
            </a:pPr>
            <a:fld id="{A832F869-B12C-4BD0-95D9-10148BB3C9E2}"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Rectángulo"/>
          <p:cNvSpPr/>
          <p:nvPr userDrawn="1"/>
        </p:nvSpPr>
        <p:spPr>
          <a:xfrm>
            <a:off x="0" y="0"/>
            <a:ext cx="2811463" cy="1446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5" name="3 Imagen" descr="PROYNCA.bmp"/>
          <p:cNvPicPr>
            <a:picLocks noChangeAspect="1"/>
          </p:cNvPicPr>
          <p:nvPr userDrawn="1"/>
        </p:nvPicPr>
        <p:blipFill>
          <a:blip r:embed="rId2" cstate="print"/>
          <a:srcRect/>
          <a:stretch>
            <a:fillRect/>
          </a:stretch>
        </p:blipFill>
        <p:spPr bwMode="auto">
          <a:xfrm>
            <a:off x="0" y="0"/>
            <a:ext cx="1446213" cy="1084263"/>
          </a:xfrm>
          <a:prstGeom prst="rect">
            <a:avLst/>
          </a:prstGeom>
          <a:noFill/>
          <a:ln w="9525">
            <a:noFill/>
            <a:miter lim="800000"/>
            <a:headEnd/>
            <a:tailEnd/>
          </a:ln>
        </p:spPr>
      </p:pic>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1609C892-64F7-4F85-B9A6-2A52A508CFC9}" type="datetimeFigureOut">
              <a:rPr lang="es-VE"/>
              <a:pPr>
                <a:defRPr/>
              </a:pPr>
              <a:t>06/06/2011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DBA77161-20EA-4351-B239-99838B281EF7}"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8649064D-D4E4-4FCD-9BE3-478AAF149F38}" type="datetimeFigureOut">
              <a:rPr lang="es-VE"/>
              <a:pPr>
                <a:defRPr/>
              </a:pPr>
              <a:t>06/06/2011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1319D326-22C1-4729-8D25-BA768D17E028}" type="slidenum">
              <a:rPr lang="en-US"/>
              <a:pPr>
                <a:defRPr/>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D3227E9-81A5-4E47-B36A-B3982845C524}" type="datetimeFigureOut">
              <a:rPr lang="es-VE"/>
              <a:pPr>
                <a:defRPr/>
              </a:pPr>
              <a:t>06/06/2011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10D14A07-2B3C-4B82-BAB1-584893F5B1F3}" type="slidenum">
              <a:rPr lang="en-US"/>
              <a:pPr>
                <a:defRPr/>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3 Marcador de fecha"/>
          <p:cNvSpPr>
            <a:spLocks noGrp="1"/>
          </p:cNvSpPr>
          <p:nvPr>
            <p:ph type="dt" sz="half" idx="10"/>
          </p:nvPr>
        </p:nvSpPr>
        <p:spPr/>
        <p:txBody>
          <a:bodyPr/>
          <a:lstStyle>
            <a:lvl1pPr>
              <a:defRPr/>
            </a:lvl1pPr>
          </a:lstStyle>
          <a:p>
            <a:pPr>
              <a:defRPr/>
            </a:pPr>
            <a:fld id="{AA987B0C-C4BB-4A28-A3E0-781B94D8211A}" type="datetimeFigureOut">
              <a:rPr lang="es-VE"/>
              <a:pPr>
                <a:defRPr/>
              </a:pPr>
              <a:t>06/06/2011</a:t>
            </a:fld>
            <a:endParaRPr lang="en-US"/>
          </a:p>
        </p:txBody>
      </p:sp>
      <p:sp>
        <p:nvSpPr>
          <p:cNvPr id="6" name="4 Marcador de pie de página"/>
          <p:cNvSpPr>
            <a:spLocks noGrp="1"/>
          </p:cNvSpPr>
          <p:nvPr>
            <p:ph type="ftr" sz="quarter" idx="11"/>
          </p:nvPr>
        </p:nvSpPr>
        <p:spPr/>
        <p:txBody>
          <a:bodyPr/>
          <a:lstStyle>
            <a:lvl1pPr>
              <a:defRPr/>
            </a:lvl1pPr>
          </a:lstStyle>
          <a:p>
            <a:pPr>
              <a:defRPr/>
            </a:pPr>
            <a:endParaRPr lang="en-US"/>
          </a:p>
        </p:txBody>
      </p:sp>
      <p:sp>
        <p:nvSpPr>
          <p:cNvPr id="7" name="5 Marcador de número de diapositiva"/>
          <p:cNvSpPr>
            <a:spLocks noGrp="1"/>
          </p:cNvSpPr>
          <p:nvPr>
            <p:ph type="sldNum" sz="quarter" idx="12"/>
          </p:nvPr>
        </p:nvSpPr>
        <p:spPr/>
        <p:txBody>
          <a:bodyPr/>
          <a:lstStyle>
            <a:lvl1pPr>
              <a:defRPr/>
            </a:lvl1pPr>
          </a:lstStyle>
          <a:p>
            <a:pPr>
              <a:defRPr/>
            </a:pPr>
            <a:fld id="{1B42F24D-BDA7-497B-A930-5A12E25B87C2}" type="slidenum">
              <a:rPr lang="en-US"/>
              <a:pPr>
                <a:defRPr/>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p:txBody>
          <a:bodyPr/>
          <a:lstStyle>
            <a:lvl1pPr>
              <a:defRPr/>
            </a:lvl1pPr>
          </a:lstStyle>
          <a:p>
            <a:pPr>
              <a:defRPr/>
            </a:pPr>
            <a:fld id="{3348C588-F4FD-47BB-950D-32756C387660}" type="datetimeFigureOut">
              <a:rPr lang="es-VE"/>
              <a:pPr>
                <a:defRPr/>
              </a:pPr>
              <a:t>06/06/2011</a:t>
            </a:fld>
            <a:endParaRPr lang="en-US"/>
          </a:p>
        </p:txBody>
      </p:sp>
      <p:sp>
        <p:nvSpPr>
          <p:cNvPr id="8" name="4 Marcador de pie de página"/>
          <p:cNvSpPr>
            <a:spLocks noGrp="1"/>
          </p:cNvSpPr>
          <p:nvPr>
            <p:ph type="ftr" sz="quarter" idx="11"/>
          </p:nvPr>
        </p:nvSpPr>
        <p:spPr/>
        <p:txBody>
          <a:bodyPr/>
          <a:lstStyle>
            <a:lvl1pPr>
              <a:defRPr/>
            </a:lvl1pPr>
          </a:lstStyle>
          <a:p>
            <a:pPr>
              <a:defRPr/>
            </a:pPr>
            <a:endParaRPr lang="en-US"/>
          </a:p>
        </p:txBody>
      </p:sp>
      <p:sp>
        <p:nvSpPr>
          <p:cNvPr id="9" name="5 Marcador de número de diapositiva"/>
          <p:cNvSpPr>
            <a:spLocks noGrp="1"/>
          </p:cNvSpPr>
          <p:nvPr>
            <p:ph type="sldNum" sz="quarter" idx="12"/>
          </p:nvPr>
        </p:nvSpPr>
        <p:spPr/>
        <p:txBody>
          <a:bodyPr/>
          <a:lstStyle>
            <a:lvl1pPr>
              <a:defRPr/>
            </a:lvl1pPr>
          </a:lstStyle>
          <a:p>
            <a:pPr>
              <a:defRPr/>
            </a:pPr>
            <a:fld id="{93E8C509-1E08-438A-8018-9E4072F40BA4}" type="slidenum">
              <a:rPr lang="en-US"/>
              <a:pPr>
                <a:defRPr/>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a:defRPr/>
            </a:pPr>
            <a:fld id="{BEA3648F-700D-43AB-A254-043BD0BB7C74}" type="datetimeFigureOut">
              <a:rPr lang="es-VE"/>
              <a:pPr>
                <a:defRPr/>
              </a:pPr>
              <a:t>06/06/2011</a:t>
            </a:fld>
            <a:endParaRPr lang="en-US"/>
          </a:p>
        </p:txBody>
      </p:sp>
      <p:sp>
        <p:nvSpPr>
          <p:cNvPr id="4" name="4 Marcador de pie de página"/>
          <p:cNvSpPr>
            <a:spLocks noGrp="1"/>
          </p:cNvSpPr>
          <p:nvPr>
            <p:ph type="ftr" sz="quarter" idx="11"/>
          </p:nvPr>
        </p:nvSpPr>
        <p:spPr/>
        <p:txBody>
          <a:bodyPr/>
          <a:lstStyle>
            <a:lvl1pPr>
              <a:defRPr/>
            </a:lvl1pPr>
          </a:lstStyle>
          <a:p>
            <a:pPr>
              <a:defRPr/>
            </a:pPr>
            <a:endParaRPr lang="en-US"/>
          </a:p>
        </p:txBody>
      </p:sp>
      <p:sp>
        <p:nvSpPr>
          <p:cNvPr id="5" name="5 Marcador de número de diapositiva"/>
          <p:cNvSpPr>
            <a:spLocks noGrp="1"/>
          </p:cNvSpPr>
          <p:nvPr>
            <p:ph type="sldNum" sz="quarter" idx="12"/>
          </p:nvPr>
        </p:nvSpPr>
        <p:spPr/>
        <p:txBody>
          <a:bodyPr/>
          <a:lstStyle>
            <a:lvl1pPr>
              <a:defRPr/>
            </a:lvl1pPr>
          </a:lstStyle>
          <a:p>
            <a:pPr>
              <a:defRPr/>
            </a:pPr>
            <a:fld id="{A39896C7-B833-488F-AC41-DBBA21A611B7}" type="slidenum">
              <a:rPr lang="en-US"/>
              <a:pPr>
                <a:defRPr/>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109538" y="85725"/>
            <a:ext cx="1512887" cy="984250"/>
          </a:xfrm>
          <a:prstGeom prst="rect">
            <a:avLst/>
          </a:prstGeom>
          <a:noFill/>
          <a:ln w="9525">
            <a:noFill/>
            <a:miter lim="800000"/>
            <a:headEnd/>
            <a:tailEnd/>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pic>
        <p:nvPicPr>
          <p:cNvPr id="8" name="7 Imagen" descr="PROYNCA.bmp"/>
          <p:cNvPicPr>
            <a:picLocks noChangeAspect="1"/>
          </p:cNvPicPr>
          <p:nvPr userDrawn="1"/>
        </p:nvPicPr>
        <p:blipFill>
          <a:blip r:embed="rId2" cstate="print"/>
          <a:stretch>
            <a:fillRect/>
          </a:stretch>
        </p:blipFill>
        <p:spPr>
          <a:xfrm>
            <a:off x="0" y="0"/>
            <a:ext cx="888428" cy="666321"/>
          </a:xfrm>
          <a:prstGeom prst="rect">
            <a:avLst/>
          </a:prstGeom>
        </p:spPr>
      </p:pic>
      <p:sp>
        <p:nvSpPr>
          <p:cNvPr id="9" name="8 Rectángulo"/>
          <p:cNvSpPr/>
          <p:nvPr userDrawn="1"/>
        </p:nvSpPr>
        <p:spPr>
          <a:xfrm>
            <a:off x="976290" y="40773"/>
            <a:ext cx="7786710" cy="584775"/>
          </a:xfrm>
          <a:prstGeom prst="rect">
            <a:avLst/>
          </a:prstGeom>
          <a:effectLst>
            <a:outerShdw blurRad="76200" dir="18900000" sy="23000" kx="-1200000" algn="bl" rotWithShape="0">
              <a:prstClr val="black">
                <a:alpha val="20000"/>
              </a:prstClr>
            </a:outerShdw>
          </a:effectLst>
        </p:spPr>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ctr">
              <a:buClr>
                <a:srgbClr val="FF6600"/>
              </a:buClr>
              <a:defRPr/>
            </a:pPr>
            <a:r>
              <a:rPr lang="es-ES" sz="1600" b="1" spc="300" dirty="0">
                <a:solidFill>
                  <a:srgbClr val="002060"/>
                </a:solidFill>
                <a:latin typeface="BankGothic Lt BT" pitchFamily="34" charset="0"/>
              </a:rPr>
              <a:t>Competencias Técnicas / Áreas de Experiencia</a:t>
            </a:r>
          </a:p>
          <a:p>
            <a:pPr algn="ctr">
              <a:buClr>
                <a:srgbClr val="FF6600"/>
              </a:buClr>
              <a:defRPr/>
            </a:pPr>
            <a:r>
              <a:rPr lang="es-ES" sz="1600" b="1" spc="300" dirty="0">
                <a:solidFill>
                  <a:srgbClr val="002060"/>
                </a:solidFill>
                <a:latin typeface="BankGothic Lt BT" pitchFamily="34" charset="0"/>
              </a:rPr>
              <a:t>Personal Técnico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CC7B9A9-A1B8-4258-B70B-3C9070688AD9}" type="datetimeFigureOut">
              <a:rPr lang="es-VE"/>
              <a:pPr>
                <a:defRPr/>
              </a:pPr>
              <a:t>06/06/2011</a:t>
            </a:fld>
            <a:endParaRPr lang="en-US"/>
          </a:p>
        </p:txBody>
      </p:sp>
      <p:sp>
        <p:nvSpPr>
          <p:cNvPr id="6" name="4 Marcador de pie de página"/>
          <p:cNvSpPr>
            <a:spLocks noGrp="1"/>
          </p:cNvSpPr>
          <p:nvPr>
            <p:ph type="ftr" sz="quarter" idx="11"/>
          </p:nvPr>
        </p:nvSpPr>
        <p:spPr/>
        <p:txBody>
          <a:bodyPr/>
          <a:lstStyle>
            <a:lvl1pPr>
              <a:defRPr/>
            </a:lvl1pPr>
          </a:lstStyle>
          <a:p>
            <a:pPr>
              <a:defRPr/>
            </a:pPr>
            <a:endParaRPr lang="en-US"/>
          </a:p>
        </p:txBody>
      </p:sp>
      <p:sp>
        <p:nvSpPr>
          <p:cNvPr id="7" name="5 Marcador de número de diapositiva"/>
          <p:cNvSpPr>
            <a:spLocks noGrp="1"/>
          </p:cNvSpPr>
          <p:nvPr>
            <p:ph type="sldNum" sz="quarter" idx="12"/>
          </p:nvPr>
        </p:nvSpPr>
        <p:spPr/>
        <p:txBody>
          <a:bodyPr/>
          <a:lstStyle>
            <a:lvl1pPr>
              <a:defRPr/>
            </a:lvl1pPr>
          </a:lstStyle>
          <a:p>
            <a:pPr>
              <a:defRPr/>
            </a:pPr>
            <a:fld id="{E156E3A5-24CE-4756-B174-F0EEF6D794EC}" type="slidenum">
              <a:rPr lang="en-US"/>
              <a:pPr>
                <a:defRPr/>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3260B5D1-EB8D-43F4-A644-B943FC1A3A03}" type="datetimeFigureOut">
              <a:rPr lang="es-VE"/>
              <a:pPr>
                <a:defRPr/>
              </a:pPr>
              <a:t>06/06/2011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BDDD1D49-4243-413F-8F97-8238356BA093}" type="slidenum">
              <a:rPr lang="en-US"/>
              <a:pPr>
                <a:defRPr/>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1858DB0D-F01F-4739-BD8B-B97F38EA9372}" type="datetimeFigureOut">
              <a:rPr lang="es-VE"/>
              <a:pPr>
                <a:defRPr/>
              </a:pPr>
              <a:t>06/06/2011</a:t>
            </a:fld>
            <a:endParaRPr lang="en-US"/>
          </a:p>
        </p:txBody>
      </p:sp>
      <p:sp>
        <p:nvSpPr>
          <p:cNvPr id="5" name="4 Marcador de pie de página"/>
          <p:cNvSpPr>
            <a:spLocks noGrp="1"/>
          </p:cNvSpPr>
          <p:nvPr>
            <p:ph type="ftr" sz="quarter" idx="11"/>
          </p:nvPr>
        </p:nvSpPr>
        <p:spPr/>
        <p:txBody>
          <a:bodyPr/>
          <a:lstStyle>
            <a:lvl1pPr>
              <a:defRPr/>
            </a:lvl1pPr>
          </a:lstStyle>
          <a:p>
            <a:pPr>
              <a:defRPr/>
            </a:pPr>
            <a:endParaRPr lang="en-US"/>
          </a:p>
        </p:txBody>
      </p:sp>
      <p:sp>
        <p:nvSpPr>
          <p:cNvPr id="6" name="5 Marcador de número de diapositiva"/>
          <p:cNvSpPr>
            <a:spLocks noGrp="1"/>
          </p:cNvSpPr>
          <p:nvPr>
            <p:ph type="sldNum" sz="quarter" idx="12"/>
          </p:nvPr>
        </p:nvSpPr>
        <p:spPr/>
        <p:txBody>
          <a:bodyPr/>
          <a:lstStyle>
            <a:lvl1pPr>
              <a:defRPr/>
            </a:lvl1pPr>
          </a:lstStyle>
          <a:p>
            <a:pPr>
              <a:defRPr/>
            </a:pPr>
            <a:fld id="{725C4D44-2285-41A2-99A9-84F0D3DE543A}"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Rectángulo"/>
          <p:cNvSpPr/>
          <p:nvPr userDrawn="1"/>
        </p:nvSpPr>
        <p:spPr>
          <a:xfrm>
            <a:off x="0" y="0"/>
            <a:ext cx="1843088" cy="1160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3" name="Picture 63"/>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0" y="0"/>
            <a:ext cx="1487488" cy="1035050"/>
          </a:xfrm>
          <a:prstGeom prst="rect">
            <a:avLst/>
          </a:prstGeom>
          <a:solidFill>
            <a:schemeClr val="bg1"/>
          </a:solid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55"/>
          <p:cNvPicPr>
            <a:picLocks noChangeAspect="1" noChangeArrowheads="1"/>
          </p:cNvPicPr>
          <p:nvPr/>
        </p:nvPicPr>
        <p:blipFill>
          <a:blip r:embed="rId13" cstate="print"/>
          <a:srcRect/>
          <a:stretch>
            <a:fillRect/>
          </a:stretch>
        </p:blipFill>
        <p:spPr bwMode="auto">
          <a:xfrm>
            <a:off x="131763" y="71438"/>
            <a:ext cx="1397000" cy="815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7" r:id="rId1"/>
    <p:sldLayoutId id="2147483868" r:id="rId2"/>
    <p:sldLayoutId id="2147483869" r:id="rId3"/>
    <p:sldLayoutId id="2147483870" r:id="rId4"/>
    <p:sldLayoutId id="2147483871" r:id="rId5"/>
    <p:sldLayoutId id="2147483872" r:id="rId6"/>
    <p:sldLayoutId id="2147483888"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2051"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mn-cs"/>
              </a:defRPr>
            </a:lvl1pPr>
          </a:lstStyle>
          <a:p>
            <a:pPr>
              <a:defRPr/>
            </a:pPr>
            <a:fld id="{E31458A7-5078-459F-B1E3-2613FE1E79C1}" type="datetimeFigureOut">
              <a:rPr lang="es-VE"/>
              <a:pPr>
                <a:defRPr/>
              </a:pPr>
              <a:t>06/06/2011</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mn-cs"/>
              </a:defRPr>
            </a:lvl1pPr>
          </a:lstStyle>
          <a:p>
            <a:pPr>
              <a:defRPr/>
            </a:pPr>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mn-cs"/>
              </a:defRPr>
            </a:lvl1pPr>
          </a:lstStyle>
          <a:p>
            <a:pPr>
              <a:defRPr/>
            </a:pPr>
            <a:fld id="{58F2DA28-0654-4C93-AA32-DAE8AE1E3ED1}"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9"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roynca.net/" TargetMode="External"/><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proynca.net/"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mailto:tguerrero@proynca.net" TargetMode="External"/><Relationship Id="rId3" Type="http://schemas.openxmlformats.org/officeDocument/2006/relationships/hyperlink" Target="mailto:jsoto@proynca.net" TargetMode="External"/><Relationship Id="rId7" Type="http://schemas.openxmlformats.org/officeDocument/2006/relationships/hyperlink" Target="mailto:hnava@proynca.net" TargetMode="External"/><Relationship Id="rId2" Type="http://schemas.openxmlformats.org/officeDocument/2006/relationships/image" Target="../media/image22.emf"/><Relationship Id="rId1" Type="http://schemas.openxmlformats.org/officeDocument/2006/relationships/slideLayout" Target="../slideLayouts/slideLayout7.xml"/><Relationship Id="rId6" Type="http://schemas.openxmlformats.org/officeDocument/2006/relationships/hyperlink" Target="mailto:jconstatin@proynca.net" TargetMode="External"/><Relationship Id="rId5" Type="http://schemas.openxmlformats.org/officeDocument/2006/relationships/hyperlink" Target="mailto:galdana@proynca.net" TargetMode="External"/><Relationship Id="rId4" Type="http://schemas.openxmlformats.org/officeDocument/2006/relationships/hyperlink" Target="mailto:ejimenez@proynca.net" TargetMode="External"/><Relationship Id="rId9" Type="http://schemas.openxmlformats.org/officeDocument/2006/relationships/hyperlink" Target="http://www.proynca.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www.proynca.net/" TargetMode="External"/><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3"/>
          <p:cNvPicPr>
            <a:picLocks noChangeAspect="1" noChangeArrowheads="1"/>
          </p:cNvPicPr>
          <p:nvPr/>
        </p:nvPicPr>
        <p:blipFill>
          <a:blip r:embed="rId2" cstate="print">
            <a:clrChange>
              <a:clrFrom>
                <a:srgbClr val="FFFFFF"/>
              </a:clrFrom>
              <a:clrTo>
                <a:srgbClr val="FFFFFF">
                  <a:alpha val="0"/>
                </a:srgbClr>
              </a:clrTo>
            </a:clrChange>
          </a:blip>
          <a:srcRect t="4865"/>
          <a:stretch>
            <a:fillRect/>
          </a:stretch>
        </p:blipFill>
        <p:spPr bwMode="auto">
          <a:xfrm>
            <a:off x="4222750" y="150813"/>
            <a:ext cx="2592388" cy="1851025"/>
          </a:xfrm>
          <a:prstGeom prst="rect">
            <a:avLst/>
          </a:prstGeom>
          <a:solidFill>
            <a:schemeClr val="bg1"/>
          </a:solidFill>
          <a:ln w="9525">
            <a:noFill/>
            <a:miter lim="800000"/>
            <a:headEnd/>
            <a:tailEnd/>
          </a:ln>
        </p:spPr>
      </p:pic>
      <p:sp>
        <p:nvSpPr>
          <p:cNvPr id="5" name="Text Box 3"/>
          <p:cNvSpPr txBox="1">
            <a:spLocks noChangeArrowheads="1"/>
          </p:cNvSpPr>
          <p:nvPr/>
        </p:nvSpPr>
        <p:spPr bwMode="auto">
          <a:xfrm>
            <a:off x="2547869" y="2416058"/>
            <a:ext cx="5942233" cy="1569660"/>
          </a:xfrm>
          <a:prstGeom prst="rect">
            <a:avLst/>
          </a:prstGeom>
          <a:noFill/>
          <a:ln w="9525">
            <a:noFill/>
            <a:miter lim="800000"/>
            <a:headEnd/>
            <a:tailEnd/>
          </a:ln>
        </p:spPr>
        <p:txBody>
          <a:bodyPr>
            <a:spAutoFit/>
            <a:scene3d>
              <a:camera prst="orthographicFront"/>
              <a:lightRig rig="threePt" dir="t"/>
            </a:scene3d>
            <a:sp3d extrusionH="57150">
              <a:bevelT w="38100" h="38100" prst="slope"/>
            </a:sp3d>
          </a:bodyPr>
          <a:lstStyle/>
          <a:p>
            <a:pPr algn="ctr">
              <a:lnSpc>
                <a:spcPct val="150000"/>
              </a:lnSpc>
              <a:defRPr/>
            </a:pPr>
            <a:r>
              <a:rPr lang="es-ES" sz="3200" b="1" dirty="0" smtClean="0">
                <a:solidFill>
                  <a:srgbClr val="00007A"/>
                </a:solidFill>
                <a:latin typeface="Verdana" pitchFamily="34" charset="0"/>
                <a:cs typeface="+mn-cs"/>
              </a:rPr>
              <a:t>Soluciones </a:t>
            </a:r>
            <a:r>
              <a:rPr lang="es-ES" sz="3200" b="1" dirty="0">
                <a:solidFill>
                  <a:srgbClr val="00007A"/>
                </a:solidFill>
                <a:latin typeface="Verdana" pitchFamily="34" charset="0"/>
                <a:cs typeface="+mn-cs"/>
              </a:rPr>
              <a:t>Integrales Gerencia e Ingeniería</a:t>
            </a:r>
          </a:p>
        </p:txBody>
      </p:sp>
      <p:grpSp>
        <p:nvGrpSpPr>
          <p:cNvPr id="6148" name="5 Grupo"/>
          <p:cNvGrpSpPr>
            <a:grpSpLocks/>
          </p:cNvGrpSpPr>
          <p:nvPr/>
        </p:nvGrpSpPr>
        <p:grpSpPr bwMode="auto">
          <a:xfrm>
            <a:off x="190500" y="127000"/>
            <a:ext cx="8721725" cy="6356350"/>
            <a:chOff x="289564" y="1106934"/>
            <a:chExt cx="8443864" cy="5354208"/>
          </a:xfrm>
        </p:grpSpPr>
        <p:pic>
          <p:nvPicPr>
            <p:cNvPr id="7" name="Picture 13"/>
            <p:cNvPicPr>
              <a:picLocks noChangeAspect="1" noChangeArrowheads="1"/>
            </p:cNvPicPr>
            <p:nvPr/>
          </p:nvPicPr>
          <p:blipFill>
            <a:blip r:embed="rId3" cstate="print"/>
            <a:srcRect l="35138" t="38955" r="45693" b="45491"/>
            <a:stretch>
              <a:fillRect/>
            </a:stretch>
          </p:blipFill>
          <p:spPr bwMode="auto">
            <a:xfrm>
              <a:off x="289564" y="3575713"/>
              <a:ext cx="2386800" cy="145247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8" name="Picture 3"/>
            <p:cNvPicPr>
              <a:picLocks noChangeAspect="1" noChangeArrowheads="1"/>
            </p:cNvPicPr>
            <p:nvPr/>
          </p:nvPicPr>
          <p:blipFill>
            <a:blip r:embed="rId4" cstate="print"/>
            <a:srcRect r="24747"/>
            <a:stretch>
              <a:fillRect/>
            </a:stretch>
          </p:blipFill>
          <p:spPr bwMode="auto">
            <a:xfrm>
              <a:off x="289564" y="1106934"/>
              <a:ext cx="2386800" cy="248286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nvGrpSpPr>
            <p:cNvPr id="6151" name="20 Grupo"/>
            <p:cNvGrpSpPr>
              <a:grpSpLocks/>
            </p:cNvGrpSpPr>
            <p:nvPr/>
          </p:nvGrpSpPr>
          <p:grpSpPr bwMode="auto">
            <a:xfrm>
              <a:off x="289564" y="4967787"/>
              <a:ext cx="8443864" cy="1493355"/>
              <a:chOff x="300256" y="4967787"/>
              <a:chExt cx="8443864" cy="1493355"/>
            </a:xfrm>
          </p:grpSpPr>
          <p:pic>
            <p:nvPicPr>
              <p:cNvPr id="10" name="Picture 5"/>
              <p:cNvPicPr>
                <a:picLocks noChangeAspect="1" noChangeArrowheads="1"/>
              </p:cNvPicPr>
              <p:nvPr/>
            </p:nvPicPr>
            <p:blipFill>
              <a:blip r:embed="rId5" cstate="print"/>
              <a:srcRect/>
              <a:stretch>
                <a:fillRect/>
              </a:stretch>
            </p:blipFill>
            <p:spPr bwMode="auto">
              <a:xfrm>
                <a:off x="5144120" y="4967787"/>
                <a:ext cx="3600000" cy="149245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1" name="Picture 5"/>
              <p:cNvPicPr>
                <a:picLocks noChangeAspect="1" noChangeArrowheads="1"/>
              </p:cNvPicPr>
              <p:nvPr/>
            </p:nvPicPr>
            <p:blipFill>
              <a:blip r:embed="rId6" cstate="print"/>
              <a:srcRect l="3426" t="4202" r="1826" b="3362"/>
              <a:stretch>
                <a:fillRect/>
              </a:stretch>
            </p:blipFill>
            <p:spPr bwMode="auto">
              <a:xfrm>
                <a:off x="2660226" y="4967788"/>
                <a:ext cx="2484000" cy="1492645"/>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2" name="Picture 2"/>
              <p:cNvPicPr>
                <a:picLocks noChangeAspect="1" noChangeArrowheads="1"/>
              </p:cNvPicPr>
              <p:nvPr/>
            </p:nvPicPr>
            <p:blipFill>
              <a:blip r:embed="rId7" cstate="print"/>
              <a:srcRect l="774" t="3778" r="2237" b="3652"/>
              <a:stretch>
                <a:fillRect/>
              </a:stretch>
            </p:blipFill>
            <p:spPr bwMode="auto">
              <a:xfrm>
                <a:off x="300256" y="4967788"/>
                <a:ext cx="2388354" cy="149335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grpSp>
      <p:sp>
        <p:nvSpPr>
          <p:cNvPr id="15" name="14 CuadroTexto"/>
          <p:cNvSpPr txBox="1"/>
          <p:nvPr/>
        </p:nvSpPr>
        <p:spPr>
          <a:xfrm>
            <a:off x="6974015" y="6488668"/>
            <a:ext cx="1941622" cy="646331"/>
          </a:xfrm>
          <a:prstGeom prst="rect">
            <a:avLst/>
          </a:prstGeom>
          <a:noFill/>
        </p:spPr>
        <p:txBody>
          <a:bodyPr wrap="none" rtlCol="0">
            <a:spAutoFit/>
          </a:bodyPr>
          <a:lstStyle/>
          <a:p>
            <a:r>
              <a:rPr lang="es-ES_tradnl" dirty="0" smtClean="0">
                <a:hlinkClick r:id="rId8"/>
              </a:rPr>
              <a:t>www.proynca.net</a:t>
            </a:r>
            <a:endParaRPr lang="es-ES_tradnl" dirty="0" smtClean="0"/>
          </a:p>
          <a:p>
            <a:endParaRPr lang="es-ES" dirty="0"/>
          </a:p>
        </p:txBody>
      </p:sp>
      <p:sp>
        <p:nvSpPr>
          <p:cNvPr id="13" name="12 CuadroTexto"/>
          <p:cNvSpPr txBox="1"/>
          <p:nvPr/>
        </p:nvSpPr>
        <p:spPr>
          <a:xfrm>
            <a:off x="204717" y="6556908"/>
            <a:ext cx="1774845" cy="307777"/>
          </a:xfrm>
          <a:prstGeom prst="rect">
            <a:avLst/>
          </a:prstGeom>
          <a:noFill/>
        </p:spPr>
        <p:txBody>
          <a:bodyPr wrap="none" rtlCol="0">
            <a:spAutoFit/>
          </a:bodyPr>
          <a:lstStyle/>
          <a:p>
            <a:r>
              <a:rPr lang="es-ES_tradnl" sz="1400" dirty="0" smtClean="0"/>
              <a:t>RIF: J-3101044-620</a:t>
            </a:r>
            <a:endParaRPr lang="es-ES" sz="1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39106" y="1048958"/>
          <a:ext cx="8668833" cy="5675692"/>
        </p:xfrm>
        <a:graphic>
          <a:graphicData uri="http://schemas.openxmlformats.org/drawingml/2006/table">
            <a:tbl>
              <a:tblPr firstRow="1" bandRow="1">
                <a:tableStyleId>{6E25E649-3F16-4E02-A733-19D2CDBF48F0}</a:tableStyleId>
              </a:tblPr>
              <a:tblGrid>
                <a:gridCol w="1901060"/>
                <a:gridCol w="6767773"/>
              </a:tblGrid>
              <a:tr h="413222">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197089">
                <a:tc>
                  <a:txBody>
                    <a:bodyPr/>
                    <a:lstStyle/>
                    <a:p>
                      <a:pPr algn="ctr">
                        <a:spcBef>
                          <a:spcPts val="0"/>
                        </a:spcBef>
                        <a:spcAft>
                          <a:spcPts val="0"/>
                        </a:spcAft>
                      </a:pPr>
                      <a:r>
                        <a:rPr lang="es-VE" sz="1200" b="1" dirty="0" smtClean="0">
                          <a:latin typeface="Arial" pitchFamily="34" charset="0"/>
                          <a:ea typeface="Times New Roman"/>
                          <a:cs typeface="Arial" pitchFamily="34" charset="0"/>
                        </a:rPr>
                        <a:t>HALLIBURTON</a:t>
                      </a:r>
                    </a:p>
                    <a:p>
                      <a:pPr algn="ctr">
                        <a:spcBef>
                          <a:spcPts val="0"/>
                        </a:spcBef>
                        <a:spcAft>
                          <a:spcPts val="0"/>
                        </a:spcAft>
                      </a:pPr>
                      <a:r>
                        <a:rPr lang="es-VE" sz="1200" b="1" dirty="0" smtClean="0">
                          <a:latin typeface="Arial" pitchFamily="34" charset="0"/>
                          <a:ea typeface="Times New Roman"/>
                          <a:cs typeface="Arial" pitchFamily="34" charset="0"/>
                        </a:rPr>
                        <a:t>2010</a:t>
                      </a:r>
                      <a:endParaRPr lang="es-ES" sz="12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c>
                  <a:txBody>
                    <a:bodyPr/>
                    <a:lstStyle/>
                    <a:p>
                      <a:pPr algn="just"/>
                      <a:r>
                        <a:rPr lang="es-ES_tradnl" sz="1400" b="1" dirty="0" smtClean="0"/>
                        <a:t>VISUALIZACIÓN DE LAS INSTALACIONES DE SUPERFICIE PARA EL MANEJO, TRATAMIENTO Y DISPOSICIÓN DE LOS FLUIDOS DE PRODUCCIÓN DEL BLOQUE CAÑO SUR. (En Progreso)</a:t>
                      </a:r>
                      <a:endParaRPr lang="es-ES" sz="1200" b="1"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r>
              <a:tr h="1925940">
                <a:tc>
                  <a:txBody>
                    <a:bodyPr/>
                    <a:lstStyle/>
                    <a:p>
                      <a:pPr marL="0" algn="ctr" defTabSz="914400" rtl="0" eaLnBrk="1" latinLnBrk="0" hangingPunct="1">
                        <a:spcBef>
                          <a:spcPts val="0"/>
                        </a:spcBef>
                        <a:spcAft>
                          <a:spcPts val="0"/>
                        </a:spcAft>
                      </a:pPr>
                      <a:r>
                        <a:rPr lang="es-ES_tradnl" sz="1200" b="1" kern="1200" noProof="0" dirty="0" smtClean="0">
                          <a:solidFill>
                            <a:schemeClr val="dk1"/>
                          </a:solidFill>
                          <a:latin typeface="Arial" pitchFamily="34" charset="0"/>
                          <a:ea typeface="Times New Roman"/>
                          <a:cs typeface="Arial" pitchFamily="34" charset="0"/>
                        </a:rPr>
                        <a:t>RLG &amp; Asociados</a:t>
                      </a:r>
                    </a:p>
                    <a:p>
                      <a:pPr marL="0" algn="ctr" defTabSz="914400" rtl="0" eaLnBrk="1" latinLnBrk="0" hangingPunct="1">
                        <a:spcBef>
                          <a:spcPts val="0"/>
                        </a:spcBef>
                        <a:spcAft>
                          <a:spcPts val="0"/>
                        </a:spcAft>
                      </a:pPr>
                      <a:r>
                        <a:rPr lang="es-ES_tradnl" sz="1200" b="1" kern="1200" noProof="0" dirty="0" smtClean="0">
                          <a:solidFill>
                            <a:schemeClr val="dk1"/>
                          </a:solidFill>
                          <a:latin typeface="Arial" pitchFamily="34" charset="0"/>
                          <a:ea typeface="Times New Roman"/>
                          <a:cs typeface="Arial" pitchFamily="34" charset="0"/>
                        </a:rPr>
                        <a:t>2010</a:t>
                      </a:r>
                      <a:endParaRPr lang="es-ES" sz="1200" b="1" kern="1200" noProof="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 sz="1400" b="1" kern="1200" dirty="0" smtClean="0">
                          <a:solidFill>
                            <a:schemeClr val="dk1"/>
                          </a:solidFill>
                          <a:latin typeface="+mn-lt"/>
                          <a:ea typeface="+mn-ea"/>
                          <a:cs typeface="+mn-cs"/>
                        </a:rPr>
                        <a:t>INGENIERÍA BÁSICA Y DE DETALLE  DE CINCO (5) TALLERES DE PROCESOS PARA UNA FÁBRICA DE TALADROS. (En Progreso)</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dirty="0" smtClean="0">
                          <a:solidFill>
                            <a:schemeClr val="dk1"/>
                          </a:solidFill>
                          <a:latin typeface="+mn-lt"/>
                          <a:ea typeface="+mn-ea"/>
                          <a:cs typeface="+mn-cs"/>
                        </a:rPr>
                        <a:t>Taller Materiales</a:t>
                      </a:r>
                      <a:r>
                        <a:rPr lang="es-ES_tradnl" sz="1400" kern="1200" baseline="0" dirty="0" smtClean="0">
                          <a:solidFill>
                            <a:schemeClr val="dk1"/>
                          </a:solidFill>
                          <a:latin typeface="+mn-lt"/>
                          <a:ea typeface="+mn-ea"/>
                          <a:cs typeface="+mn-cs"/>
                        </a:rPr>
                        <a:t> Ferroso</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Tanque Control de Sólidos</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Taller Mecanizado</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Taller Granallado y Pintura</a:t>
                      </a:r>
                    </a:p>
                    <a:p>
                      <a:pPr marL="1257300" indent="-171450" algn="l" defTabSz="914400" rtl="0" eaLnBrk="1" latinLnBrk="0" hangingPunct="1">
                        <a:spcAft>
                          <a:spcPts val="0"/>
                        </a:spcAft>
                        <a:buClr>
                          <a:schemeClr val="accent1">
                            <a:lumMod val="25000"/>
                          </a:schemeClr>
                        </a:buClr>
                        <a:buFont typeface="Arial" pitchFamily="34" charset="0"/>
                        <a:buChar char="•"/>
                      </a:pPr>
                      <a:r>
                        <a:rPr lang="es-ES_tradnl" sz="1400" kern="1200" baseline="0" dirty="0" smtClean="0">
                          <a:solidFill>
                            <a:schemeClr val="dk1"/>
                          </a:solidFill>
                          <a:latin typeface="+mn-lt"/>
                          <a:ea typeface="+mn-ea"/>
                          <a:cs typeface="+mn-cs"/>
                        </a:rPr>
                        <a:t>Taller Cabria y Sub-estructura</a:t>
                      </a:r>
                      <a:endParaRPr lang="es-ES" sz="1400" kern="1200" dirty="0">
                        <a:solidFill>
                          <a:schemeClr val="dk1"/>
                        </a:solidFill>
                        <a:latin typeface="+mn-lt"/>
                        <a:ea typeface="+mn-ea"/>
                        <a:cs typeface="+mn-cs"/>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r h="942352">
                <a:tc>
                  <a:txBody>
                    <a:bodyPr/>
                    <a:lstStyle/>
                    <a:p>
                      <a:pPr marL="0" algn="ctr" defTabSz="914400" rtl="0" eaLnBrk="1" latinLnBrk="0" hangingPunct="1">
                        <a:spcBef>
                          <a:spcPts val="0"/>
                        </a:spcBef>
                        <a:spcAft>
                          <a:spcPts val="0"/>
                        </a:spcAft>
                      </a:pPr>
                      <a:r>
                        <a:rPr lang="es-ES" sz="1200" b="1" kern="1200" noProof="0" dirty="0" err="1" smtClean="0">
                          <a:solidFill>
                            <a:schemeClr val="dk1"/>
                          </a:solidFill>
                          <a:latin typeface="Arial" pitchFamily="34" charset="0"/>
                          <a:ea typeface="Times New Roman"/>
                          <a:cs typeface="Arial" pitchFamily="34" charset="0"/>
                        </a:rPr>
                        <a:t>Alange</a:t>
                      </a:r>
                      <a:r>
                        <a:rPr lang="es-ES" sz="1200" b="1" kern="1200" noProof="0" dirty="0" smtClean="0">
                          <a:solidFill>
                            <a:schemeClr val="dk1"/>
                          </a:solidFill>
                          <a:latin typeface="Arial" pitchFamily="34" charset="0"/>
                          <a:ea typeface="Times New Roman"/>
                          <a:cs typeface="Arial" pitchFamily="34" charset="0"/>
                        </a:rPr>
                        <a:t> – IDS</a:t>
                      </a:r>
                    </a:p>
                    <a:p>
                      <a:pPr marL="0" algn="ctr" defTabSz="914400" rtl="0" eaLnBrk="1" latinLnBrk="0" hangingPunct="1">
                        <a:spcBef>
                          <a:spcPts val="0"/>
                        </a:spcBef>
                        <a:spcAft>
                          <a:spcPts val="0"/>
                        </a:spcAft>
                      </a:pPr>
                      <a:r>
                        <a:rPr lang="es-ES_tradnl" sz="1200" b="1" kern="1200" noProof="0" dirty="0" smtClean="0">
                          <a:solidFill>
                            <a:schemeClr val="dk1"/>
                          </a:solidFill>
                          <a:latin typeface="Arial" pitchFamily="34" charset="0"/>
                          <a:ea typeface="Times New Roman"/>
                          <a:cs typeface="Arial" pitchFamily="34" charset="0"/>
                        </a:rPr>
                        <a:t>2010</a:t>
                      </a:r>
                      <a:endParaRPr lang="es-ES" sz="1200" b="1" kern="1200" noProof="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c>
                  <a:txBody>
                    <a:bodyPr/>
                    <a:lstStyle/>
                    <a:p>
                      <a:pPr marL="0" algn="just" defTabSz="914400" rtl="0" eaLnBrk="1" latinLnBrk="0" hangingPunct="1">
                        <a:spcAft>
                          <a:spcPts val="0"/>
                        </a:spcAft>
                      </a:pPr>
                      <a:r>
                        <a:rPr lang="es-ES" sz="1400" b="1" kern="1200" dirty="0" smtClean="0">
                          <a:solidFill>
                            <a:schemeClr val="dk1"/>
                          </a:solidFill>
                          <a:latin typeface="+mn-lt"/>
                          <a:ea typeface="+mn-ea"/>
                          <a:cs typeface="+mn-cs"/>
                          <a:hlinkClick r:id="rId2"/>
                        </a:rPr>
                        <a:t>INGENIERÍA CONCEPTUAL FACILIDADES DE PRODUCCIÓN – BLOQUE CUBIRO - COLOMBIA</a:t>
                      </a:r>
                      <a:endParaRPr lang="es-ES" sz="1400" b="1" kern="1200" dirty="0">
                        <a:solidFill>
                          <a:schemeClr val="dk1"/>
                        </a:solidFill>
                        <a:latin typeface="+mn-lt"/>
                        <a:ea typeface="+mn-ea"/>
                        <a:cs typeface="+mn-cs"/>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5"/>
                    </a:solidFill>
                  </a:tcPr>
                </a:tc>
              </a:tr>
              <a:tr h="1197089">
                <a:tc>
                  <a:txBody>
                    <a:bodyPr/>
                    <a:lstStyle/>
                    <a:p>
                      <a:pPr marL="0" algn="ctr" defTabSz="914400" rtl="0" eaLnBrk="1" latinLnBrk="0" hangingPunct="1">
                        <a:spcBef>
                          <a:spcPts val="0"/>
                        </a:spcBef>
                        <a:spcAft>
                          <a:spcPts val="0"/>
                        </a:spcAft>
                      </a:pPr>
                      <a:r>
                        <a:rPr lang="es-ES" sz="1200" b="1" kern="1200" dirty="0" err="1" smtClean="0">
                          <a:solidFill>
                            <a:schemeClr val="dk1"/>
                          </a:solidFill>
                          <a:latin typeface="Arial" pitchFamily="34" charset="0"/>
                          <a:ea typeface="Times New Roman"/>
                          <a:cs typeface="Arial" pitchFamily="34" charset="0"/>
                        </a:rPr>
                        <a:t>Petroleum</a:t>
                      </a:r>
                      <a:r>
                        <a:rPr lang="es-ES" sz="1200" b="1" kern="1200" dirty="0" smtClean="0">
                          <a:solidFill>
                            <a:schemeClr val="dk1"/>
                          </a:solidFill>
                          <a:latin typeface="Arial" pitchFamily="34" charset="0"/>
                          <a:ea typeface="Times New Roman"/>
                          <a:cs typeface="Arial" pitchFamily="34" charset="0"/>
                        </a:rPr>
                        <a:t> </a:t>
                      </a:r>
                      <a:r>
                        <a:rPr lang="es-ES" sz="1200" b="1" kern="1200" dirty="0" err="1" smtClean="0">
                          <a:solidFill>
                            <a:schemeClr val="dk1"/>
                          </a:solidFill>
                          <a:latin typeface="Arial" pitchFamily="34" charset="0"/>
                          <a:ea typeface="Times New Roman"/>
                          <a:cs typeface="Arial" pitchFamily="34" charset="0"/>
                        </a:rPr>
                        <a:t>Corporation</a:t>
                      </a:r>
                      <a:r>
                        <a:rPr lang="es-ES" sz="1200" b="1" kern="1200" dirty="0" smtClean="0">
                          <a:solidFill>
                            <a:schemeClr val="dk1"/>
                          </a:solidFill>
                          <a:latin typeface="Arial" pitchFamily="34" charset="0"/>
                          <a:ea typeface="Times New Roman"/>
                          <a:cs typeface="Arial" pitchFamily="34" charset="0"/>
                        </a:rPr>
                        <a:t> of Jamaica</a:t>
                      </a:r>
                    </a:p>
                    <a:p>
                      <a:pPr marL="0" algn="ctr" defTabSz="914400" rtl="0" eaLnBrk="1" latinLnBrk="0" hangingPunct="1">
                        <a:spcBef>
                          <a:spcPts val="0"/>
                        </a:spcBef>
                        <a:spcAft>
                          <a:spcPts val="0"/>
                        </a:spcAft>
                      </a:pPr>
                      <a:r>
                        <a:rPr lang="es-ES_tradnl" sz="1200" b="1" kern="1200" dirty="0" smtClean="0">
                          <a:solidFill>
                            <a:schemeClr val="dk1"/>
                          </a:solidFill>
                          <a:latin typeface="Arial" pitchFamily="34" charset="0"/>
                          <a:ea typeface="Times New Roman"/>
                          <a:cs typeface="Arial" pitchFamily="34" charset="0"/>
                        </a:rPr>
                        <a:t>2010</a:t>
                      </a:r>
                      <a:endParaRPr lang="es-ES" sz="1200" b="1"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marL="0" algn="just" defTabSz="914400" rtl="0" eaLnBrk="1" latinLnBrk="0" hangingPunct="1">
                        <a:spcAft>
                          <a:spcPts val="0"/>
                        </a:spcAft>
                      </a:pPr>
                      <a:r>
                        <a:rPr lang="es-ES" sz="1400" b="1" kern="1200" dirty="0" smtClean="0">
                          <a:solidFill>
                            <a:schemeClr val="dk1"/>
                          </a:solidFill>
                          <a:latin typeface="+mn-lt"/>
                          <a:ea typeface="+mn-ea"/>
                          <a:cs typeface="+mn-cs"/>
                          <a:hlinkClick r:id="rId2"/>
                        </a:rPr>
                        <a:t>ESTUDIO DE FACTIBILIDAD PARA EL DESARROLLO DE UN “HUB” PARA GNC, GNL Y GN EN JAMAICA</a:t>
                      </a:r>
                      <a:endParaRPr lang="es-ES" sz="1400" b="1" kern="1200" dirty="0">
                        <a:solidFill>
                          <a:schemeClr val="dk1"/>
                        </a:solidFill>
                        <a:latin typeface="+mn-lt"/>
                        <a:ea typeface="+mn-ea"/>
                        <a:cs typeface="+mn-cs"/>
                        <a:hlinkClick r:id="rId2"/>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39106" y="1029908"/>
          <a:ext cx="8668833" cy="5713792"/>
        </p:xfrm>
        <a:graphic>
          <a:graphicData uri="http://schemas.openxmlformats.org/drawingml/2006/table">
            <a:tbl>
              <a:tblPr firstRow="1" bandRow="1">
                <a:tableStyleId>{6E25E649-3F16-4E02-A733-19D2CDBF48F0}</a:tableStyleId>
              </a:tblPr>
              <a:tblGrid>
                <a:gridCol w="1901060"/>
                <a:gridCol w="6767773"/>
              </a:tblGrid>
              <a:tr h="320410">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919855">
                <a:tc rowSpan="2">
                  <a:txBody>
                    <a:bodyPr/>
                    <a:lstStyle/>
                    <a:p>
                      <a:pPr algn="ctr">
                        <a:spcBef>
                          <a:spcPts val="0"/>
                        </a:spcBef>
                        <a:spcAft>
                          <a:spcPts val="0"/>
                        </a:spcAft>
                      </a:pPr>
                      <a:r>
                        <a:rPr lang="es-VE" sz="1300" b="1" dirty="0" smtClean="0">
                          <a:latin typeface="Arial" pitchFamily="34" charset="0"/>
                          <a:ea typeface="Times New Roman"/>
                          <a:cs typeface="Arial" pitchFamily="34" charset="0"/>
                        </a:rPr>
                        <a:t>RLG Y ASOCIADOS</a:t>
                      </a:r>
                    </a:p>
                    <a:p>
                      <a:pPr algn="ctr">
                        <a:spcBef>
                          <a:spcPts val="0"/>
                        </a:spcBef>
                        <a:spcAft>
                          <a:spcPts val="0"/>
                        </a:spcAft>
                      </a:pPr>
                      <a:r>
                        <a:rPr lang="es-VE" sz="1300" b="1" dirty="0" smtClean="0">
                          <a:latin typeface="Arial" pitchFamily="34" charset="0"/>
                          <a:ea typeface="Times New Roman"/>
                          <a:cs typeface="Arial" pitchFamily="34" charset="0"/>
                        </a:rPr>
                        <a:t>VENEZUELA</a:t>
                      </a:r>
                    </a:p>
                    <a:p>
                      <a:pPr algn="ctr">
                        <a:spcBef>
                          <a:spcPts val="0"/>
                        </a:spcBef>
                        <a:spcAft>
                          <a:spcPts val="0"/>
                        </a:spcAft>
                      </a:pPr>
                      <a:endParaRPr lang="es-VE" sz="1300" b="1" dirty="0" smtClean="0">
                        <a:latin typeface="Arial" pitchFamily="34" charset="0"/>
                        <a:ea typeface="Times New Roman"/>
                        <a:cs typeface="Arial" pitchFamily="34" charset="0"/>
                      </a:endParaRPr>
                    </a:p>
                    <a:p>
                      <a:pPr algn="ctr">
                        <a:spcBef>
                          <a:spcPts val="0"/>
                        </a:spcBef>
                        <a:spcAft>
                          <a:spcPts val="0"/>
                        </a:spcAft>
                      </a:pPr>
                      <a:r>
                        <a:rPr lang="es-VE" sz="1300" b="1" dirty="0" smtClean="0">
                          <a:latin typeface="Arial" pitchFamily="34" charset="0"/>
                          <a:ea typeface="Times New Roman"/>
                          <a:cs typeface="Arial" pitchFamily="34" charset="0"/>
                        </a:rPr>
                        <a:t>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s-VE" sz="1300" b="1" kern="1200" dirty="0">
                          <a:solidFill>
                            <a:schemeClr val="dk1"/>
                          </a:solidFill>
                          <a:latin typeface="Arial" pitchFamily="34" charset="0"/>
                          <a:ea typeface="Times New Roman"/>
                          <a:cs typeface="Arial" pitchFamily="34" charset="0"/>
                          <a:hlinkClick r:id="rId2"/>
                        </a:rPr>
                        <a:t>INGENIERIA CONCEPTUAL DE FÁBRICA DE ACCESORIOS Y PIEZAS DE POLIETILENO DE ALTA DENSIDAD (PEAD</a:t>
                      </a:r>
                      <a:r>
                        <a:rPr lang="es-VE" sz="1300" b="1" kern="1200" dirty="0" smtClean="0">
                          <a:solidFill>
                            <a:schemeClr val="dk1"/>
                          </a:solidFill>
                          <a:latin typeface="Arial" pitchFamily="34" charset="0"/>
                          <a:ea typeface="Times New Roman"/>
                          <a:cs typeface="Arial" pitchFamily="34" charset="0"/>
                          <a:hlinkClick r:id="rId2"/>
                        </a:rPr>
                        <a:t>). </a:t>
                      </a:r>
                    </a:p>
                    <a:p>
                      <a:pPr algn="just">
                        <a:spcAft>
                          <a:spcPts val="0"/>
                        </a:spcAft>
                      </a:pPr>
                      <a:r>
                        <a:rPr lang="es-VE" sz="1300" dirty="0" smtClean="0">
                          <a:latin typeface="Arial" pitchFamily="34" charset="0"/>
                          <a:ea typeface="Times New Roman"/>
                          <a:cs typeface="Arial" pitchFamily="34" charset="0"/>
                        </a:rPr>
                        <a:t>Diseño  </a:t>
                      </a:r>
                      <a:r>
                        <a:rPr lang="es-VE" sz="1300" dirty="0">
                          <a:latin typeface="Arial" pitchFamily="34" charset="0"/>
                          <a:ea typeface="Times New Roman"/>
                          <a:cs typeface="Arial" pitchFamily="34" charset="0"/>
                        </a:rPr>
                        <a:t>conceptual de una fábrica de accesorios y piezas de PEAD para la industria del gas natural, a ser instalada en Venezuela por PDVSA Industrial.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249544">
                <a:tc vMerge="1">
                  <a:txBody>
                    <a:bodyPr/>
                    <a:lstStyle/>
                    <a:p>
                      <a:endParaRPr lang="es-ES" noProof="0" dirty="0"/>
                    </a:p>
                  </a:txBody>
                  <a:tcP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algn="just">
                        <a:spcAft>
                          <a:spcPts val="0"/>
                        </a:spcAft>
                      </a:pPr>
                      <a:r>
                        <a:rPr lang="es-VE" sz="1300" b="1" dirty="0">
                          <a:latin typeface="Arial" pitchFamily="34" charset="0"/>
                          <a:ea typeface="Times New Roman"/>
                          <a:cs typeface="Arial" pitchFamily="34" charset="0"/>
                          <a:hlinkClick r:id="rId2"/>
                        </a:rPr>
                        <a:t>INGENIERIA BÁSICA Y DE DETALLES EDIFICACIONES DE UNA FÁBRICA DE TALADROS DE LA EMPRESA CHINO-VENEZOLANA </a:t>
                      </a:r>
                      <a:r>
                        <a:rPr lang="es-VE" sz="1300" b="1" dirty="0" smtClean="0">
                          <a:latin typeface="Arial" pitchFamily="34" charset="0"/>
                          <a:ea typeface="Times New Roman"/>
                          <a:cs typeface="Arial" pitchFamily="34" charset="0"/>
                          <a:hlinkClick r:id="rId2"/>
                        </a:rPr>
                        <a:t>ICVT</a:t>
                      </a:r>
                      <a:r>
                        <a:rPr lang="es-ES_tradnl" sz="1300" b="1" dirty="0" smtClean="0">
                          <a:latin typeface="Arial" pitchFamily="34" charset="0"/>
                          <a:ea typeface="Times New Roman"/>
                          <a:cs typeface="Arial" pitchFamily="34" charset="0"/>
                        </a:rPr>
                        <a:t> Un </a:t>
                      </a:r>
                      <a:r>
                        <a:rPr lang="es-VE" sz="1300" dirty="0" smtClean="0">
                          <a:latin typeface="Arial" pitchFamily="34" charset="0"/>
                          <a:ea typeface="Times New Roman"/>
                          <a:cs typeface="Arial" pitchFamily="34" charset="0"/>
                        </a:rPr>
                        <a:t>edificio </a:t>
                      </a:r>
                      <a:r>
                        <a:rPr lang="es-VE" sz="1300" dirty="0">
                          <a:latin typeface="Arial" pitchFamily="34" charset="0"/>
                          <a:ea typeface="Times New Roman"/>
                          <a:cs typeface="Arial" pitchFamily="34" charset="0"/>
                        </a:rPr>
                        <a:t>operacional  y dos galpones industriales que formarán parte de la fábrica de taladros para pozos petroleros, el cual estará ubicado en un parque industrial siderúrgico en el Oriente de Venezuela. La ejecución de este proyecto en progreso, está a cargo de un equipo multidisciplinario RLG-PROYNCA integrado en un 70 % por personal de PROYNCA.</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r h="833029">
                <a:tc>
                  <a:txBody>
                    <a:bodyPr/>
                    <a:lstStyle/>
                    <a:p>
                      <a:pPr algn="ctr">
                        <a:spcAft>
                          <a:spcPts val="0"/>
                        </a:spcAft>
                      </a:pPr>
                      <a:endParaRPr lang="es-ES" sz="1300" dirty="0">
                        <a:latin typeface="Times New Roman"/>
                        <a:ea typeface="Times New Roman"/>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EXCELTEC</a:t>
                      </a:r>
                      <a:endParaRPr lang="es-ES" sz="1300" b="1" kern="1200" dirty="0">
                        <a:solidFill>
                          <a:schemeClr val="dk1"/>
                        </a:solidFill>
                        <a:latin typeface="Arial" pitchFamily="34" charset="0"/>
                        <a:ea typeface="Times New Roman"/>
                        <a:cs typeface="Arial" pitchFamily="34" charset="0"/>
                      </a:endParaRPr>
                    </a:p>
                    <a:p>
                      <a:pPr algn="ctr">
                        <a:spcBef>
                          <a:spcPts val="0"/>
                        </a:spcBef>
                        <a:spcAft>
                          <a:spcPts val="0"/>
                        </a:spcAft>
                      </a:pPr>
                      <a:r>
                        <a:rPr lang="es-VE" sz="1300" b="1" dirty="0" smtClean="0">
                          <a:latin typeface="Arial" pitchFamily="34" charset="0"/>
                          <a:ea typeface="Times New Roman"/>
                          <a:cs typeface="Arial" pitchFamily="34" charset="0"/>
                        </a:rPr>
                        <a:t>Venezuela</a:t>
                      </a:r>
                    </a:p>
                    <a:p>
                      <a:pPr algn="ctr">
                        <a:spcBef>
                          <a:spcPts val="0"/>
                        </a:spcBef>
                        <a:spcAft>
                          <a:spcPts val="0"/>
                        </a:spcAft>
                      </a:pPr>
                      <a:r>
                        <a:rPr lang="es-VE" sz="1300" b="1" dirty="0" smtClean="0">
                          <a:latin typeface="Arial" pitchFamily="34" charset="0"/>
                          <a:ea typeface="Times New Roman"/>
                          <a:cs typeface="Arial" pitchFamily="34" charset="0"/>
                        </a:rPr>
                        <a:t>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rPr>
                        <a:t>INGENIERÍA BÁSICA Y DE DETALLE DE ESTACIONES DE GAS NATURAL </a:t>
                      </a:r>
                      <a:r>
                        <a:rPr lang="es-ES_tradnl" sz="1300" b="1" kern="1200" dirty="0" smtClean="0">
                          <a:solidFill>
                            <a:schemeClr val="dk1"/>
                          </a:solidFill>
                          <a:latin typeface="Arial" pitchFamily="34" charset="0"/>
                          <a:ea typeface="Times New Roman"/>
                          <a:cs typeface="Arial" pitchFamily="34" charset="0"/>
                        </a:rPr>
                        <a:t>VEHICULAR. </a:t>
                      </a:r>
                    </a:p>
                    <a:p>
                      <a:pPr marL="0" algn="just" defTabSz="914400" rtl="0" eaLnBrk="1" latinLnBrk="0" hangingPunct="1">
                        <a:spcAft>
                          <a:spcPts val="0"/>
                        </a:spcAft>
                      </a:pPr>
                      <a:r>
                        <a:rPr lang="es-ES_tradnl" sz="1300" kern="1200" dirty="0" smtClean="0">
                          <a:solidFill>
                            <a:schemeClr val="dk1"/>
                          </a:solidFill>
                          <a:latin typeface="Arial" pitchFamily="34" charset="0"/>
                          <a:ea typeface="Times New Roman"/>
                          <a:cs typeface="Arial" pitchFamily="34" charset="0"/>
                        </a:rPr>
                        <a:t>Ejecución </a:t>
                      </a:r>
                      <a:r>
                        <a:rPr lang="es-ES_tradnl" sz="1300" kern="1200" dirty="0">
                          <a:solidFill>
                            <a:schemeClr val="dk1"/>
                          </a:solidFill>
                          <a:latin typeface="Arial" pitchFamily="34" charset="0"/>
                          <a:ea typeface="Times New Roman"/>
                          <a:cs typeface="Arial" pitchFamily="34" charset="0"/>
                        </a:rPr>
                        <a:t>de Proyectos de Gas Natural Vehicular (GNV), integrando todas las etapas, desde la conceptualización y la ingeniería </a:t>
                      </a:r>
                      <a:r>
                        <a:rPr lang="es-VE" sz="1300" kern="1200" dirty="0">
                          <a:solidFill>
                            <a:schemeClr val="dk1"/>
                          </a:solidFill>
                          <a:latin typeface="Arial" pitchFamily="34" charset="0"/>
                          <a:ea typeface="Times New Roman"/>
                          <a:cs typeface="Arial" pitchFamily="34" charset="0"/>
                        </a:rPr>
                        <a:t>básica y de detalle</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141410">
                <a:tc>
                  <a:txBody>
                    <a:bodyPr/>
                    <a:lstStyle/>
                    <a:p>
                      <a:pPr algn="ctr">
                        <a:spcBef>
                          <a:spcPts val="0"/>
                        </a:spcBef>
                        <a:spcAft>
                          <a:spcPts val="0"/>
                        </a:spcAft>
                      </a:pPr>
                      <a:r>
                        <a:rPr lang="es-VE" sz="1300" b="1" dirty="0" smtClean="0">
                          <a:latin typeface="Arial" pitchFamily="34" charset="0"/>
                          <a:ea typeface="Times New Roman"/>
                          <a:cs typeface="Arial" pitchFamily="34" charset="0"/>
                        </a:rPr>
                        <a:t>RLG Y ASOCIADOS</a:t>
                      </a:r>
                    </a:p>
                    <a:p>
                      <a:pPr algn="ctr">
                        <a:spcBef>
                          <a:spcPts val="0"/>
                        </a:spcBef>
                        <a:spcAft>
                          <a:spcPts val="0"/>
                        </a:spcAft>
                      </a:pPr>
                      <a:r>
                        <a:rPr lang="es-VE" sz="1300" b="1" dirty="0" smtClean="0">
                          <a:latin typeface="Arial" pitchFamily="34" charset="0"/>
                          <a:ea typeface="Times New Roman"/>
                          <a:cs typeface="Arial" pitchFamily="34" charset="0"/>
                        </a:rPr>
                        <a:t>VENEZUELA</a:t>
                      </a:r>
                    </a:p>
                    <a:p>
                      <a:pPr algn="ctr">
                        <a:spcBef>
                          <a:spcPts val="0"/>
                        </a:spcBef>
                        <a:spcAft>
                          <a:spcPts val="0"/>
                        </a:spcAft>
                      </a:pPr>
                      <a:endParaRPr lang="es-VE" sz="1300" b="1" dirty="0" smtClean="0">
                        <a:latin typeface="Arial" pitchFamily="34" charset="0"/>
                        <a:ea typeface="Times New Roman"/>
                        <a:cs typeface="Arial" pitchFamily="34" charset="0"/>
                      </a:endParaRPr>
                    </a:p>
                    <a:p>
                      <a:pPr algn="ctr">
                        <a:spcBef>
                          <a:spcPts val="0"/>
                        </a:spcBef>
                        <a:spcAft>
                          <a:spcPts val="0"/>
                        </a:spcAft>
                      </a:pPr>
                      <a:r>
                        <a:rPr lang="es-VE" sz="1300" b="1" baseline="0" dirty="0" smtClean="0">
                          <a:latin typeface="Arial" pitchFamily="34" charset="0"/>
                          <a:ea typeface="Times New Roman"/>
                          <a:cs typeface="Arial" pitchFamily="34" charset="0"/>
                        </a:rPr>
                        <a:t>2008 - </a:t>
                      </a:r>
                      <a:r>
                        <a:rPr lang="es-VE" sz="1300" b="1" dirty="0" smtClean="0">
                          <a:latin typeface="Arial" pitchFamily="34" charset="0"/>
                          <a:ea typeface="Times New Roman"/>
                          <a:cs typeface="Arial" pitchFamily="34" charset="0"/>
                        </a:rPr>
                        <a:t>2009</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c>
                  <a:txBody>
                    <a:bodyPr/>
                    <a:lstStyle/>
                    <a:p>
                      <a:pPr algn="just">
                        <a:spcAft>
                          <a:spcPts val="0"/>
                        </a:spcAft>
                      </a:pPr>
                      <a:r>
                        <a:rPr lang="es-VE" sz="1300" b="1" kern="1200" dirty="0">
                          <a:solidFill>
                            <a:schemeClr val="dk1"/>
                          </a:solidFill>
                          <a:latin typeface="Arial" pitchFamily="34" charset="0"/>
                          <a:ea typeface="Times New Roman"/>
                          <a:cs typeface="Arial" pitchFamily="34" charset="0"/>
                          <a:hlinkClick r:id="rId2"/>
                        </a:rPr>
                        <a:t>INGENIERIA CONCEPTUAL DE FÁBRICA DE ACEROS </a:t>
                      </a:r>
                      <a:r>
                        <a:rPr lang="es-VE" sz="1300" b="1" kern="1200" dirty="0" smtClean="0">
                          <a:solidFill>
                            <a:schemeClr val="dk1"/>
                          </a:solidFill>
                          <a:latin typeface="Arial" pitchFamily="34" charset="0"/>
                          <a:ea typeface="Times New Roman"/>
                          <a:cs typeface="Arial" pitchFamily="34" charset="0"/>
                          <a:hlinkClick r:id="rId2"/>
                        </a:rPr>
                        <a:t>ESPECIALES.</a:t>
                      </a:r>
                      <a:endParaRPr lang="es-ES" sz="1300" b="1" kern="1200" dirty="0">
                        <a:solidFill>
                          <a:schemeClr val="dk1"/>
                        </a:solidFill>
                        <a:latin typeface="Arial" pitchFamily="34" charset="0"/>
                        <a:ea typeface="Times New Roman"/>
                        <a:cs typeface="Arial" pitchFamily="34" charset="0"/>
                      </a:endParaRPr>
                    </a:p>
                    <a:p>
                      <a:pPr marL="0" algn="just" defTabSz="914400" rtl="0" eaLnBrk="1" latinLnBrk="0" hangingPunct="1">
                        <a:spcAft>
                          <a:spcPts val="0"/>
                        </a:spcAft>
                      </a:pPr>
                      <a:r>
                        <a:rPr lang="es-VE" sz="1300" kern="1200" dirty="0">
                          <a:solidFill>
                            <a:schemeClr val="dk1"/>
                          </a:solidFill>
                          <a:latin typeface="Arial" pitchFamily="34" charset="0"/>
                          <a:ea typeface="Times New Roman"/>
                          <a:cs typeface="Arial" pitchFamily="34" charset="0"/>
                        </a:rPr>
                        <a:t>Ingeniería Conceptual de una fábrica de aceros especiales relacionada con un parque industrial siderúrgico visualizado por PDVSA Industrial para el Oriente de Venezuela. La ejecución </a:t>
                      </a:r>
                      <a:r>
                        <a:rPr lang="es-VE" sz="1300" kern="1200" dirty="0" smtClean="0">
                          <a:solidFill>
                            <a:schemeClr val="dk1"/>
                          </a:solidFill>
                          <a:latin typeface="Arial" pitchFamily="34" charset="0"/>
                          <a:ea typeface="Times New Roman"/>
                          <a:cs typeface="Arial" pitchFamily="34" charset="0"/>
                        </a:rPr>
                        <a:t>contempló un equipo </a:t>
                      </a:r>
                      <a:r>
                        <a:rPr lang="es-VE" sz="1300" kern="1200" dirty="0">
                          <a:solidFill>
                            <a:schemeClr val="dk1"/>
                          </a:solidFill>
                          <a:latin typeface="Arial" pitchFamily="34" charset="0"/>
                          <a:ea typeface="Times New Roman"/>
                          <a:cs typeface="Arial" pitchFamily="34" charset="0"/>
                        </a:rPr>
                        <a:t>multidisciplinario </a:t>
                      </a:r>
                      <a:r>
                        <a:rPr lang="es-VE" sz="1300" kern="1200" dirty="0" smtClean="0">
                          <a:solidFill>
                            <a:schemeClr val="dk1"/>
                          </a:solidFill>
                          <a:latin typeface="Arial" pitchFamily="34" charset="0"/>
                          <a:ea typeface="Times New Roman"/>
                          <a:cs typeface="Arial" pitchFamily="34" charset="0"/>
                        </a:rPr>
                        <a:t>entre RLG – PROYNCA, donde  el </a:t>
                      </a:r>
                      <a:r>
                        <a:rPr lang="es-VE" sz="1300" kern="1200" dirty="0">
                          <a:solidFill>
                            <a:schemeClr val="dk1"/>
                          </a:solidFill>
                          <a:latin typeface="Arial" pitchFamily="34" charset="0"/>
                          <a:ea typeface="Times New Roman"/>
                          <a:cs typeface="Arial" pitchFamily="34" charset="0"/>
                        </a:rPr>
                        <a:t>80 </a:t>
                      </a:r>
                      <a:r>
                        <a:rPr lang="es-VE" sz="1300" kern="1200" dirty="0" smtClean="0">
                          <a:solidFill>
                            <a:schemeClr val="dk1"/>
                          </a:solidFill>
                          <a:latin typeface="Arial" pitchFamily="34" charset="0"/>
                          <a:ea typeface="Times New Roman"/>
                          <a:cs typeface="Arial" pitchFamily="34" charset="0"/>
                        </a:rPr>
                        <a:t>% corresponde a </a:t>
                      </a:r>
                      <a:r>
                        <a:rPr lang="es-VE" sz="1300" kern="1200" dirty="0">
                          <a:solidFill>
                            <a:schemeClr val="dk1"/>
                          </a:solidFill>
                          <a:latin typeface="Arial" pitchFamily="34" charset="0"/>
                          <a:ea typeface="Times New Roman"/>
                          <a:cs typeface="Arial" pitchFamily="34" charset="0"/>
                        </a:rPr>
                        <a:t>personal de PROYNCA.</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tcPr>
                </a:tc>
              </a:tr>
              <a:tr h="1249544">
                <a:tc>
                  <a:txBody>
                    <a:bodyPr/>
                    <a:lstStyle/>
                    <a:p>
                      <a:pPr algn="ctr">
                        <a:spcAft>
                          <a:spcPts val="0"/>
                        </a:spcAft>
                      </a:pPr>
                      <a:endParaRPr lang="es-ES" sz="1300" dirty="0">
                        <a:latin typeface="Times New Roman"/>
                        <a:ea typeface="Times New Roman"/>
                      </a:endParaRPr>
                    </a:p>
                    <a:p>
                      <a:pPr marL="0" algn="ctr" defTabSz="914400" rtl="0" eaLnBrk="1" latinLnBrk="0" hangingPunct="1">
                        <a:spcBef>
                          <a:spcPts val="0"/>
                        </a:spcBef>
                        <a:spcAft>
                          <a:spcPts val="0"/>
                        </a:spcAft>
                      </a:pPr>
                      <a:endParaRPr lang="es-VE"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UDSS/ YPF</a:t>
                      </a:r>
                      <a:endParaRPr lang="es-ES" sz="1300" b="1" kern="1200" dirty="0" smtClean="0">
                        <a:solidFill>
                          <a:schemeClr val="dk1"/>
                        </a:solidFill>
                        <a:latin typeface="Arial" pitchFamily="34" charset="0"/>
                        <a:ea typeface="Times New Roman"/>
                        <a:cs typeface="Arial" pitchFamily="34" charset="0"/>
                      </a:endParaRPr>
                    </a:p>
                    <a:p>
                      <a:pPr algn="ctr">
                        <a:spcAft>
                          <a:spcPts val="0"/>
                        </a:spcAft>
                      </a:pPr>
                      <a:r>
                        <a:rPr lang="es-VE" sz="1300" b="1" kern="1200" dirty="0" smtClean="0">
                          <a:solidFill>
                            <a:schemeClr val="dk1"/>
                          </a:solidFill>
                          <a:latin typeface="Arial" pitchFamily="34" charset="0"/>
                          <a:ea typeface="Times New Roman"/>
                          <a:cs typeface="Arial" pitchFamily="34" charset="0"/>
                        </a:rPr>
                        <a:t>Argentina</a:t>
                      </a:r>
                    </a:p>
                    <a:p>
                      <a:pPr algn="ctr">
                        <a:spcAft>
                          <a:spcPts val="0"/>
                        </a:spcAft>
                      </a:pPr>
                      <a:endParaRPr lang="es-VE"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DE INFRAESTRUCTURA- </a:t>
                      </a:r>
                      <a:r>
                        <a:rPr lang="es-VE" sz="1300" b="1" kern="1200" dirty="0">
                          <a:solidFill>
                            <a:schemeClr val="dk1"/>
                          </a:solidFill>
                          <a:latin typeface="Arial" pitchFamily="34" charset="0"/>
                          <a:ea typeface="Times New Roman"/>
                          <a:cs typeface="Arial" pitchFamily="34" charset="0"/>
                          <a:hlinkClick r:id="rId2"/>
                        </a:rPr>
                        <a:t>YACIMIENTO MANANTIALES </a:t>
                      </a:r>
                      <a:r>
                        <a:rPr lang="es-VE" sz="1300" b="1" kern="1200" dirty="0" smtClean="0">
                          <a:solidFill>
                            <a:schemeClr val="dk1"/>
                          </a:solidFill>
                          <a:latin typeface="Arial" pitchFamily="34" charset="0"/>
                          <a:ea typeface="Times New Roman"/>
                          <a:cs typeface="Arial" pitchFamily="34" charset="0"/>
                          <a:hlinkClick r:id="rId2"/>
                        </a:rPr>
                        <a:t>BEHR.</a:t>
                      </a:r>
                      <a:endParaRPr lang="es-ES" sz="1300" b="1" kern="1200" dirty="0">
                        <a:solidFill>
                          <a:schemeClr val="dk1"/>
                        </a:solidFill>
                        <a:latin typeface="Arial" pitchFamily="34" charset="0"/>
                        <a:ea typeface="Times New Roman"/>
                        <a:cs typeface="Arial" pitchFamily="34" charset="0"/>
                        <a:hlinkClick r:id="rId2"/>
                      </a:endParaRPr>
                    </a:p>
                    <a:p>
                      <a:pPr algn="just">
                        <a:spcAft>
                          <a:spcPts val="0"/>
                        </a:spcAft>
                      </a:pPr>
                      <a:r>
                        <a:rPr lang="es-VE" sz="1300" kern="1200" dirty="0">
                          <a:solidFill>
                            <a:schemeClr val="dk1"/>
                          </a:solidFill>
                          <a:latin typeface="Arial" pitchFamily="34" charset="0"/>
                          <a:ea typeface="Times New Roman"/>
                          <a:cs typeface="Arial" pitchFamily="34" charset="0"/>
                        </a:rPr>
                        <a:t>Estudio de los procesos de recolección, transporte, separación, deshidratación, control y entrega de petróleo; captación, compresión, y entrega de gas; captación, tratamiento e inyección de agua, generación de vapor y electricidad para cuatro (4) escenarios de producción. </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23750" y="983223"/>
          <a:ext cx="9083153" cy="5433013"/>
        </p:xfrm>
        <a:graphic>
          <a:graphicData uri="http://schemas.openxmlformats.org/drawingml/2006/table">
            <a:tbl>
              <a:tblPr firstRow="1" bandRow="1">
                <a:tableStyleId>{6E25E649-3F16-4E02-A733-19D2CDBF48F0}</a:tableStyleId>
              </a:tblPr>
              <a:tblGrid>
                <a:gridCol w="1330036"/>
                <a:gridCol w="7753117"/>
              </a:tblGrid>
              <a:tr h="351913">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122815">
                <a:tc rowSpan="3">
                  <a:txBody>
                    <a:bodyPr/>
                    <a:lstStyle/>
                    <a:p>
                      <a:pPr algn="ctr">
                        <a:spcBef>
                          <a:spcPts val="0"/>
                        </a:spcBef>
                        <a:spcAft>
                          <a:spcPts val="600"/>
                        </a:spcAft>
                      </a:pPr>
                      <a:r>
                        <a:rPr lang="es-VE" sz="1300" b="1" kern="1200" dirty="0" smtClean="0">
                          <a:solidFill>
                            <a:schemeClr val="dk1"/>
                          </a:solidFill>
                          <a:latin typeface="Arial" pitchFamily="34" charset="0"/>
                          <a:ea typeface="Times New Roman"/>
                          <a:cs typeface="Arial" pitchFamily="34" charset="0"/>
                        </a:rPr>
                        <a:t>RLG Y ASOCIADOS /PDVSA CVP</a:t>
                      </a: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Venezuela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2006 - 2008</a:t>
                      </a:r>
                    </a:p>
                    <a:p>
                      <a:pPr algn="ctr">
                        <a:spcAft>
                          <a:spcPts val="0"/>
                        </a:spcAft>
                      </a:pP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40000"/>
                          <a:lumOff val="60000"/>
                        </a:schemeClr>
                      </a:solidFill>
                      <a:prstDash val="solid"/>
                      <a:round/>
                      <a:headEnd type="none" w="med" len="med"/>
                      <a:tailEnd type="none" w="med" len="med"/>
                    </a:lnB>
                    <a:solidFill>
                      <a:schemeClr val="bg1"/>
                    </a:solidFill>
                  </a:tcPr>
                </a:tc>
                <a:tc>
                  <a:txBody>
                    <a:bodyPr/>
                    <a:lstStyle/>
                    <a:p>
                      <a:pPr algn="just"/>
                      <a:r>
                        <a:rPr lang="es-ES_tradnl" sz="1300" b="1" kern="1200" dirty="0" smtClean="0">
                          <a:solidFill>
                            <a:schemeClr val="dk1"/>
                          </a:solidFill>
                          <a:latin typeface="Arial" pitchFamily="34" charset="0"/>
                          <a:ea typeface="+mn-ea"/>
                          <a:cs typeface="Arial" pitchFamily="34" charset="0"/>
                          <a:hlinkClick r:id="rId2"/>
                        </a:rPr>
                        <a:t>VISUALIZACIÓN Y CONCEPTUALIZACIÓN INSTALACIONES SUMINISTRO GAS NATURAL GNC, GNL  Y/O GASODUCTOS</a:t>
                      </a:r>
                      <a:r>
                        <a:rPr lang="es-ES_tradnl" sz="1300" b="1" kern="1200" baseline="0" dirty="0" smtClean="0">
                          <a:solidFill>
                            <a:schemeClr val="dk1"/>
                          </a:solidFill>
                          <a:latin typeface="Arial" pitchFamily="34" charset="0"/>
                          <a:ea typeface="+mn-ea"/>
                          <a:cs typeface="Arial" pitchFamily="34" charset="0"/>
                          <a:hlinkClick r:id="rId2"/>
                        </a:rPr>
                        <a:t> EL CARIBE Y CENTROAMÉRICA - PETROCARIBE 2008-2009</a:t>
                      </a:r>
                      <a:r>
                        <a:rPr lang="es-ES_tradnl" sz="1300" b="1" kern="1200" baseline="0" dirty="0" smtClean="0">
                          <a:solidFill>
                            <a:schemeClr val="dk1"/>
                          </a:solidFill>
                          <a:latin typeface="Arial" pitchFamily="34" charset="0"/>
                          <a:ea typeface="+mn-ea"/>
                          <a:cs typeface="Arial" pitchFamily="34" charset="0"/>
                        </a:rPr>
                        <a:t>, </a:t>
                      </a:r>
                      <a:r>
                        <a:rPr lang="es-ES_tradnl" sz="1300" kern="1200" dirty="0" smtClean="0">
                          <a:solidFill>
                            <a:schemeClr val="dk1"/>
                          </a:solidFill>
                          <a:latin typeface="Arial" pitchFamily="34" charset="0"/>
                          <a:ea typeface="+mn-ea"/>
                          <a:cs typeface="Arial" pitchFamily="34" charset="0"/>
                        </a:rPr>
                        <a:t>incluyendo un plan maestro de ejecución. El alcance contempló el análisis técnico - económico para el suministro de gas natural a los diferentes países desde Güira, considerando las opciones de transporte marítimo de GNC y GNL y uso de gasoductos para distribución regional.</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596544">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l" defTabSz="914400" rtl="0" eaLnBrk="1" latinLnBrk="0" hangingPunct="1">
                        <a:spcAft>
                          <a:spcPts val="0"/>
                        </a:spcAft>
                      </a:pPr>
                      <a:r>
                        <a:rPr lang="es-ES_tradnl" sz="1300" b="1" kern="1200" dirty="0" smtClean="0">
                          <a:solidFill>
                            <a:schemeClr val="dk1"/>
                          </a:solidFill>
                          <a:latin typeface="Arial" pitchFamily="34" charset="0"/>
                          <a:ea typeface="+mn-ea"/>
                          <a:cs typeface="Arial" pitchFamily="34" charset="0"/>
                          <a:hlinkClick r:id="rId2"/>
                        </a:rPr>
                        <a:t>INGENIERÍA BÁSICA Y DE DETALLE ESTACIONES DE GAS VEHICULAR, 2006-2007.</a:t>
                      </a:r>
                      <a:endParaRPr lang="es-ES" sz="1300" b="1" kern="1200" dirty="0" smtClean="0">
                        <a:solidFill>
                          <a:schemeClr val="dk1"/>
                        </a:solidFill>
                        <a:latin typeface="Arial" pitchFamily="34" charset="0"/>
                        <a:ea typeface="+mn-ea"/>
                        <a:cs typeface="Arial" pitchFamily="34" charset="0"/>
                        <a:hlinkClick r:id="rId2"/>
                      </a:endParaRPr>
                    </a:p>
                    <a:p>
                      <a:pPr marL="0" algn="just" defTabSz="914400" rtl="0" eaLnBrk="1" latinLnBrk="0" hangingPunct="1">
                        <a:spcAft>
                          <a:spcPts val="0"/>
                        </a:spcAft>
                      </a:pPr>
                      <a:r>
                        <a:rPr lang="es-ES_tradnl" sz="1300" kern="1200" dirty="0" smtClean="0">
                          <a:solidFill>
                            <a:schemeClr val="dk1"/>
                          </a:solidFill>
                          <a:latin typeface="Arial" pitchFamily="34" charset="0"/>
                          <a:ea typeface="+mn-ea"/>
                          <a:cs typeface="Arial" pitchFamily="34" charset="0"/>
                        </a:rPr>
                        <a:t>Ejecución de Proyectos de Gas Natural Vehicular (GNV), integrando todas las etapas, desde la conceptualización y la ingeniería </a:t>
                      </a:r>
                      <a:r>
                        <a:rPr lang="es-VE" sz="1300" kern="1200" dirty="0" smtClean="0">
                          <a:solidFill>
                            <a:schemeClr val="dk1"/>
                          </a:solidFill>
                          <a:latin typeface="Arial" pitchFamily="34" charset="0"/>
                          <a:ea typeface="+mn-ea"/>
                          <a:cs typeface="Arial" pitchFamily="34" charset="0"/>
                        </a:rPr>
                        <a:t>básica y de detalle.</a:t>
                      </a:r>
                      <a:endParaRPr lang="es-ES" sz="1300"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2133706">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l" defTabSz="914400" rtl="0" eaLnBrk="1" latinLnBrk="0" hangingPunct="1">
                        <a:spcAft>
                          <a:spcPts val="0"/>
                        </a:spcAft>
                      </a:pPr>
                      <a:r>
                        <a:rPr lang="es-ES_tradnl" sz="1300" b="1" kern="1200" dirty="0" smtClean="0">
                          <a:solidFill>
                            <a:schemeClr val="dk1"/>
                          </a:solidFill>
                          <a:latin typeface="Arial" pitchFamily="34" charset="0"/>
                          <a:ea typeface="+mn-ea"/>
                          <a:cs typeface="Arial" pitchFamily="34" charset="0"/>
                          <a:hlinkClick r:id="rId2"/>
                        </a:rPr>
                        <a:t>VISUALIZACIÓN GRAN GASODUCTO DEL SUR – 2006</a:t>
                      </a:r>
                      <a:endParaRPr lang="es-ES" sz="1300" b="1" kern="1200" dirty="0" smtClean="0">
                        <a:solidFill>
                          <a:schemeClr val="dk1"/>
                        </a:solidFill>
                        <a:latin typeface="Arial" pitchFamily="34" charset="0"/>
                        <a:ea typeface="+mn-ea"/>
                        <a:cs typeface="Arial" pitchFamily="34" charset="0"/>
                      </a:endParaRPr>
                    </a:p>
                    <a:p>
                      <a:pPr marL="0" algn="just" defTabSz="914400" rtl="0" eaLnBrk="1" latinLnBrk="0" hangingPunct="1">
                        <a:spcAft>
                          <a:spcPts val="0"/>
                        </a:spcAft>
                      </a:pPr>
                      <a:r>
                        <a:rPr lang="es-ES" sz="1300" kern="1200" dirty="0" smtClean="0">
                          <a:solidFill>
                            <a:schemeClr val="dk1"/>
                          </a:solidFill>
                          <a:latin typeface="Arial" pitchFamily="34" charset="0"/>
                          <a:ea typeface="+mn-ea"/>
                          <a:cs typeface="Arial" pitchFamily="34" charset="0"/>
                        </a:rPr>
                        <a:t>Gasoducto de más de 1.000 km de diámetro mayores a 40 pulgadas, permitió establecer las bases, premisas, consideraciones y criterios generales a ser utilizados para la realización del Proyecto:</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Trazado preliminar de la ruta,</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Dimensionamiento de la Infraestructura</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Pre-selección de equipos</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ES" sz="1300" kern="1200" dirty="0" smtClean="0">
                          <a:solidFill>
                            <a:schemeClr val="dk1"/>
                          </a:solidFill>
                          <a:latin typeface="Arial" pitchFamily="34" charset="0"/>
                          <a:ea typeface="+mn-ea"/>
                          <a:cs typeface="Arial" pitchFamily="34" charset="0"/>
                        </a:rPr>
                        <a:t>Evaluación económica  (Estimados Costo Case V)</a:t>
                      </a: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VE" sz="1300" kern="1200" dirty="0" smtClean="0">
                          <a:solidFill>
                            <a:schemeClr val="dk1"/>
                          </a:solidFill>
                          <a:latin typeface="Arial" pitchFamily="34" charset="0"/>
                          <a:ea typeface="+mn-ea"/>
                          <a:cs typeface="Arial" pitchFamily="34" charset="0"/>
                        </a:rPr>
                        <a:t>Dimensionamiento de gasoductos secundarios</a:t>
                      </a:r>
                      <a:endParaRPr lang="es-ES" sz="1300" kern="1200" dirty="0" smtClean="0">
                        <a:solidFill>
                          <a:schemeClr val="dk1"/>
                        </a:solidFill>
                        <a:latin typeface="Arial" pitchFamily="34" charset="0"/>
                        <a:ea typeface="+mn-ea"/>
                        <a:cs typeface="Arial" pitchFamily="34" charset="0"/>
                      </a:endParaRP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VE" sz="1300" kern="1200" dirty="0" smtClean="0">
                          <a:solidFill>
                            <a:schemeClr val="dk1"/>
                          </a:solidFill>
                          <a:latin typeface="Arial" pitchFamily="34" charset="0"/>
                          <a:ea typeface="+mn-ea"/>
                          <a:cs typeface="Arial" pitchFamily="34" charset="0"/>
                        </a:rPr>
                        <a:t>Análisis Cualitativo de Riesgo del Proyecto</a:t>
                      </a:r>
                      <a:endParaRPr lang="es-ES" sz="1300" kern="1200" dirty="0" smtClean="0">
                        <a:solidFill>
                          <a:schemeClr val="dk1"/>
                        </a:solidFill>
                        <a:latin typeface="Arial" pitchFamily="34" charset="0"/>
                        <a:ea typeface="+mn-ea"/>
                        <a:cs typeface="Arial" pitchFamily="34" charset="0"/>
                      </a:endParaRPr>
                    </a:p>
                    <a:p>
                      <a:pPr marL="177800" lvl="0" indent="-177800" algn="just" defTabSz="914400" rtl="0" eaLnBrk="1" latinLnBrk="0" hangingPunct="1">
                        <a:spcAft>
                          <a:spcPts val="0"/>
                        </a:spcAft>
                        <a:buClr>
                          <a:schemeClr val="tx2">
                            <a:lumMod val="50000"/>
                          </a:schemeClr>
                        </a:buClr>
                        <a:buFont typeface="Wingdings" pitchFamily="2" charset="2"/>
                        <a:buChar char="§"/>
                        <a:tabLst>
                          <a:tab pos="177800" algn="l"/>
                        </a:tabLst>
                      </a:pPr>
                      <a:r>
                        <a:rPr lang="es-VE" sz="1300" kern="1200" dirty="0" smtClean="0">
                          <a:solidFill>
                            <a:schemeClr val="dk1"/>
                          </a:solidFill>
                          <a:latin typeface="Arial" pitchFamily="34" charset="0"/>
                          <a:ea typeface="+mn-ea"/>
                          <a:cs typeface="Arial" pitchFamily="34" charset="0"/>
                        </a:rPr>
                        <a:t>Plan de Ejecución del Proyecto (PEP) y Cronograma Maestro de Ejecución del Proyecto</a:t>
                      </a:r>
                      <a:endParaRPr lang="es-ES" sz="1300"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228035">
                <a:tc>
                  <a:txBody>
                    <a:bodyPr/>
                    <a:lstStyle/>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VEPICA WOODGROUP/ REPSOL YPF</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Trinidad</a:t>
                      </a: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2006- 2007</a:t>
                      </a: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40000"/>
                          <a:lumOff val="6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l" defTabSz="914400" rtl="0" eaLnBrk="1" latinLnBrk="0" hangingPunct="1">
                        <a:spcAft>
                          <a:spcPts val="0"/>
                        </a:spcAft>
                      </a:pPr>
                      <a:r>
                        <a:rPr lang="es-ES_tradnl" sz="1300" b="1" kern="1200" dirty="0" smtClean="0">
                          <a:solidFill>
                            <a:schemeClr val="dk1"/>
                          </a:solidFill>
                          <a:latin typeface="Arial" pitchFamily="34" charset="0"/>
                          <a:ea typeface="+mn-ea"/>
                          <a:cs typeface="Arial" pitchFamily="34" charset="0"/>
                          <a:hlinkClick r:id="rId2"/>
                        </a:rPr>
                        <a:t>EVALUACIÓN DE PROCESOS Y SEGURIDAD DE LOS SISTEMAS GAS DE COMPRESIÓN, DESPRESURIZACIÓN, ALIVIO Y VENTEO DE LA PLATAFORMA COSTA AFUERA.</a:t>
                      </a:r>
                      <a:endParaRPr lang="es-ES" sz="1300" b="1" kern="1200" dirty="0" smtClean="0">
                        <a:solidFill>
                          <a:schemeClr val="dk1"/>
                        </a:solidFill>
                        <a:latin typeface="Arial" pitchFamily="34" charset="0"/>
                        <a:ea typeface="+mn-ea"/>
                        <a:cs typeface="Arial" pitchFamily="34" charset="0"/>
                        <a:hlinkClick r:id="rId2"/>
                      </a:endParaRPr>
                    </a:p>
                    <a:p>
                      <a:pPr algn="just" defTabSz="914400" rtl="0" eaLnBrk="1" latinLnBrk="0" hangingPunct="1">
                        <a:spcAft>
                          <a:spcPts val="0"/>
                        </a:spcAft>
                      </a:pPr>
                      <a:r>
                        <a:rPr lang="es-ES_tradnl" sz="1300" kern="1200" dirty="0" smtClean="0">
                          <a:solidFill>
                            <a:schemeClr val="dk1"/>
                          </a:solidFill>
                          <a:latin typeface="Arial" pitchFamily="34" charset="0"/>
                          <a:ea typeface="+mn-ea"/>
                          <a:cs typeface="Arial" pitchFamily="34" charset="0"/>
                        </a:rPr>
                        <a:t>Estudio integral de procesos y seguridad que contempló, entre otros aspectos, revisar mediante simulaciones hidráulicas de procesos el sistema de succión y descarga, el sistema de despresurización y alivio, flare, sistema de drenaje, sistema apaga-fuegos y un estudio de Análisis Cuantitativo de Riesgos, con el propósito de verificar la factibilidad técnica e impacto del crecimiento previsto.          </a:t>
                      </a:r>
                      <a:endParaRPr lang="es-ES" sz="1300"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graphicFrame>
        <p:nvGraphicFramePr>
          <p:cNvPr id="5" name="4 Tabla"/>
          <p:cNvGraphicFramePr>
            <a:graphicFrameLocks noGrp="1"/>
          </p:cNvGraphicFramePr>
          <p:nvPr/>
        </p:nvGraphicFramePr>
        <p:xfrm>
          <a:off x="570164" y="1000108"/>
          <a:ext cx="8001236" cy="5400693"/>
        </p:xfrm>
        <a:graphic>
          <a:graphicData uri="http://schemas.openxmlformats.org/drawingml/2006/table">
            <a:tbl>
              <a:tblPr firstRow="1" bandRow="1">
                <a:tableStyleId>{6E25E649-3F16-4E02-A733-19D2CDBF48F0}</a:tableStyleId>
              </a:tblPr>
              <a:tblGrid>
                <a:gridCol w="1714692"/>
                <a:gridCol w="6286544"/>
              </a:tblGrid>
              <a:tr h="528563">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960826">
                <a:tc>
                  <a:txBody>
                    <a:bodyPr/>
                    <a:lstStyle/>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UDSS/ YPF</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Argentina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p>
                    <a:p>
                      <a:pPr algn="ctr">
                        <a:spcAft>
                          <a:spcPts val="0"/>
                        </a:spcAft>
                      </a:pP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00000"/>
                        </a:lnSpc>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DE INFRAESTRUCTURA </a:t>
                      </a:r>
                      <a:r>
                        <a:rPr lang="es-ES_tradnl" sz="1300" b="1" kern="1200" dirty="0" smtClean="0">
                          <a:solidFill>
                            <a:schemeClr val="dk1"/>
                          </a:solidFill>
                          <a:latin typeface="Arial" pitchFamily="34" charset="0"/>
                          <a:ea typeface="Times New Roman"/>
                          <a:cs typeface="Arial" pitchFamily="34" charset="0"/>
                          <a:hlinkClick r:id="rId2"/>
                        </a:rPr>
                        <a:t>Y PLAN </a:t>
                      </a:r>
                      <a:r>
                        <a:rPr lang="es-ES_tradnl" sz="1300" b="1" kern="1200" dirty="0">
                          <a:solidFill>
                            <a:schemeClr val="dk1"/>
                          </a:solidFill>
                          <a:latin typeface="Arial" pitchFamily="34" charset="0"/>
                          <a:ea typeface="Times New Roman"/>
                          <a:cs typeface="Arial" pitchFamily="34" charset="0"/>
                          <a:hlinkClick r:id="rId2"/>
                        </a:rPr>
                        <a:t>ARMÓNICO DE DESARROLLO PROYECTO </a:t>
                      </a:r>
                      <a:r>
                        <a:rPr lang="es-ES_tradnl" sz="1300" b="1" kern="1200" dirty="0" smtClean="0">
                          <a:solidFill>
                            <a:schemeClr val="dk1"/>
                          </a:solidFill>
                          <a:latin typeface="Arial" pitchFamily="34" charset="0"/>
                          <a:ea typeface="Times New Roman"/>
                          <a:cs typeface="Arial" pitchFamily="34" charset="0"/>
                          <a:hlinkClick r:id="rId2"/>
                        </a:rPr>
                        <a:t>MAUREK.</a:t>
                      </a:r>
                      <a:endParaRPr lang="es-ES" sz="1300" b="1" kern="1200" dirty="0">
                        <a:solidFill>
                          <a:schemeClr val="dk1"/>
                        </a:solidFill>
                        <a:latin typeface="Arial" pitchFamily="34" charset="0"/>
                        <a:ea typeface="Times New Roman"/>
                        <a:cs typeface="Arial" pitchFamily="34" charset="0"/>
                      </a:endParaRPr>
                    </a:p>
                    <a:p>
                      <a:pPr marL="0" algn="just" defTabSz="914400" rtl="0" eaLnBrk="1" latinLnBrk="0" hangingPunct="1">
                        <a:lnSpc>
                          <a:spcPct val="100000"/>
                        </a:lnSpc>
                        <a:spcAft>
                          <a:spcPts val="0"/>
                        </a:spcAft>
                      </a:pPr>
                      <a:r>
                        <a:rPr lang="es-VE" sz="1300" kern="1200" dirty="0">
                          <a:solidFill>
                            <a:schemeClr val="dk1"/>
                          </a:solidFill>
                          <a:latin typeface="Arial" pitchFamily="34" charset="0"/>
                          <a:ea typeface="Times New Roman"/>
                          <a:cs typeface="Arial" pitchFamily="34" charset="0"/>
                        </a:rPr>
                        <a:t>Evaluar  capacidad de los sistemas existentes e identificar las opciones de infraestructura visualizadas para el corto, mediano y largo plazo, que permita soportar el crecimiento de la producción de fluidos contemplada en el plan de explotación del área de MAUREK. Adicionalmente, se llevó a cabo una evaluación ambiental, socio-económica y cultural; que en su conjunto orientarán el desarrollo del campo de manera armónica con el entorno.</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446380">
                <a:tc>
                  <a:txBody>
                    <a:bodyPr/>
                    <a:lstStyle/>
                    <a:p>
                      <a:pPr algn="ctr">
                        <a:spcAft>
                          <a:spcPts val="0"/>
                        </a:spcAft>
                      </a:pPr>
                      <a:endParaRPr lang="es-ES" sz="1300" dirty="0">
                        <a:latin typeface="Times New Roman"/>
                        <a:ea typeface="Times New Roman"/>
                      </a:endParaRPr>
                    </a:p>
                    <a:p>
                      <a:pPr marL="0" algn="ctr" defTabSz="914400" rtl="0" eaLnBrk="1" latinLnBrk="0" hangingPunct="1">
                        <a:spcBef>
                          <a:spcPts val="0"/>
                        </a:spcBef>
                        <a:spcAft>
                          <a:spcPts val="0"/>
                        </a:spcAft>
                      </a:pPr>
                      <a:r>
                        <a:rPr lang="en-US" sz="1300" b="1" kern="1200" dirty="0" smtClean="0">
                          <a:solidFill>
                            <a:schemeClr val="dk1"/>
                          </a:solidFill>
                          <a:latin typeface="Arial" pitchFamily="34" charset="0"/>
                          <a:ea typeface="Times New Roman"/>
                          <a:cs typeface="Arial" pitchFamily="34" charset="0"/>
                        </a:rPr>
                        <a:t>NORWEST QUESTA ENGINEERING USA/ REPSOL YPF</a:t>
                      </a:r>
                      <a:endParaRPr lang="es-ES" sz="1300" b="1" kern="1200" dirty="0" smtClean="0">
                        <a:solidFill>
                          <a:schemeClr val="dk1"/>
                        </a:solidFill>
                        <a:latin typeface="Arial" pitchFamily="34" charset="0"/>
                        <a:ea typeface="Times New Roman"/>
                        <a:cs typeface="Arial" pitchFamily="34" charset="0"/>
                      </a:endParaRPr>
                    </a:p>
                    <a:p>
                      <a:pPr algn="ctr">
                        <a:spcAft>
                          <a:spcPts val="0"/>
                        </a:spcAft>
                      </a:pPr>
                      <a:r>
                        <a:rPr lang="en-US" sz="1300" b="1" dirty="0" smtClean="0">
                          <a:latin typeface="Tahoma"/>
                          <a:ea typeface="Times New Roman"/>
                        </a:rPr>
                        <a:t> </a:t>
                      </a:r>
                      <a:r>
                        <a:rPr lang="es-ES_tradnl" sz="1300" b="1" kern="1200" dirty="0" smtClean="0">
                          <a:solidFill>
                            <a:schemeClr val="dk1"/>
                          </a:solidFill>
                          <a:latin typeface="Arial" pitchFamily="34" charset="0"/>
                          <a:ea typeface="Times New Roman"/>
                          <a:cs typeface="Arial" pitchFamily="34" charset="0"/>
                        </a:rPr>
                        <a:t>Bolivia</a:t>
                      </a:r>
                    </a:p>
                    <a:p>
                      <a:pPr algn="ctr">
                        <a:spcAft>
                          <a:spcPts val="0"/>
                        </a:spcAft>
                      </a:pPr>
                      <a:r>
                        <a:rPr lang="es-ES_tradnl" sz="1300" b="1" kern="1200" dirty="0" smtClean="0">
                          <a:solidFill>
                            <a:schemeClr val="dk1"/>
                          </a:solidFill>
                          <a:latin typeface="Arial" pitchFamily="34" charset="0"/>
                          <a:ea typeface="Times New Roman"/>
                          <a:cs typeface="Arial" pitchFamily="34" charset="0"/>
                        </a:rPr>
                        <a:t>2008</a:t>
                      </a:r>
                    </a:p>
                    <a:p>
                      <a:pPr algn="ctr">
                        <a:spcAft>
                          <a:spcPts val="0"/>
                        </a:spcAft>
                      </a:pP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00000"/>
                        </a:lnSpc>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DE INFRAESTRUCTURA DE </a:t>
                      </a:r>
                      <a:r>
                        <a:rPr lang="es-ES_tradnl" sz="1300" b="1" kern="1200" dirty="0" smtClean="0">
                          <a:solidFill>
                            <a:schemeClr val="dk1"/>
                          </a:solidFill>
                          <a:latin typeface="Arial" pitchFamily="34" charset="0"/>
                          <a:ea typeface="Times New Roman"/>
                          <a:cs typeface="Arial" pitchFamily="34" charset="0"/>
                          <a:hlinkClick r:id="rId2"/>
                        </a:rPr>
                        <a:t>GAS CAMPO </a:t>
                      </a:r>
                      <a:r>
                        <a:rPr lang="es-ES_tradnl" sz="1300" b="1" kern="1200" dirty="0">
                          <a:solidFill>
                            <a:schemeClr val="dk1"/>
                          </a:solidFill>
                          <a:latin typeface="Arial" pitchFamily="34" charset="0"/>
                          <a:ea typeface="Times New Roman"/>
                          <a:cs typeface="Arial" pitchFamily="34" charset="0"/>
                          <a:hlinkClick r:id="rId2"/>
                        </a:rPr>
                        <a:t>RIO </a:t>
                      </a:r>
                      <a:r>
                        <a:rPr lang="es-ES_tradnl" sz="1300" b="1" kern="1200" dirty="0" smtClean="0">
                          <a:solidFill>
                            <a:schemeClr val="dk1"/>
                          </a:solidFill>
                          <a:latin typeface="Arial" pitchFamily="34" charset="0"/>
                          <a:ea typeface="Times New Roman"/>
                          <a:cs typeface="Arial" pitchFamily="34" charset="0"/>
                          <a:hlinkClick r:id="rId2"/>
                        </a:rPr>
                        <a:t>GRANDE.</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lnSpc>
                          <a:spcPct val="100000"/>
                        </a:lnSpc>
                        <a:spcAft>
                          <a:spcPts val="0"/>
                        </a:spcAft>
                      </a:pPr>
                      <a:r>
                        <a:rPr lang="es-ES_tradnl" sz="1300" kern="1200" dirty="0">
                          <a:solidFill>
                            <a:schemeClr val="dk1"/>
                          </a:solidFill>
                          <a:latin typeface="Arial" pitchFamily="34" charset="0"/>
                          <a:ea typeface="Times New Roman"/>
                          <a:cs typeface="Arial" pitchFamily="34" charset="0"/>
                        </a:rPr>
                        <a:t>Revisión capacidades de las facilidades y equipos requeridos para el manejo de los fluidos a ser producidos en el Campo Rio Grande, principalmente gas natural y agua, considerando los escenarios de producción </a:t>
                      </a:r>
                      <a:r>
                        <a:rPr lang="es-ES_tradnl" sz="1300" kern="1200" dirty="0" smtClean="0">
                          <a:solidFill>
                            <a:schemeClr val="dk1"/>
                          </a:solidFill>
                          <a:latin typeface="Arial" pitchFamily="34" charset="0"/>
                          <a:ea typeface="Times New Roman"/>
                          <a:cs typeface="Arial" pitchFamily="34" charset="0"/>
                        </a:rPr>
                        <a:t>planteados por </a:t>
                      </a:r>
                      <a:r>
                        <a:rPr lang="es-ES_tradnl" sz="1300" kern="1200" dirty="0" err="1">
                          <a:solidFill>
                            <a:schemeClr val="dk1"/>
                          </a:solidFill>
                          <a:latin typeface="Arial" pitchFamily="34" charset="0"/>
                          <a:ea typeface="Times New Roman"/>
                          <a:cs typeface="Arial" pitchFamily="34" charset="0"/>
                        </a:rPr>
                        <a:t>Norwest</a:t>
                      </a:r>
                      <a:r>
                        <a:rPr lang="es-ES_tradnl" sz="1300" kern="1200" dirty="0">
                          <a:solidFill>
                            <a:schemeClr val="dk1"/>
                          </a:solidFill>
                          <a:latin typeface="Arial" pitchFamily="34" charset="0"/>
                          <a:ea typeface="Times New Roman"/>
                          <a:cs typeface="Arial" pitchFamily="34" charset="0"/>
                        </a:rPr>
                        <a:t> </a:t>
                      </a:r>
                      <a:r>
                        <a:rPr lang="es-ES_tradnl" sz="1300" kern="1200" dirty="0" err="1">
                          <a:solidFill>
                            <a:schemeClr val="dk1"/>
                          </a:solidFill>
                          <a:latin typeface="Arial" pitchFamily="34" charset="0"/>
                          <a:ea typeface="Times New Roman"/>
                          <a:cs typeface="Arial" pitchFamily="34" charset="0"/>
                        </a:rPr>
                        <a:t>Questa</a:t>
                      </a:r>
                      <a:r>
                        <a:rPr lang="es-ES_tradnl" sz="1300" kern="1200" dirty="0">
                          <a:solidFill>
                            <a:schemeClr val="dk1"/>
                          </a:solidFill>
                          <a:latin typeface="Arial" pitchFamily="34" charset="0"/>
                          <a:ea typeface="Times New Roman"/>
                          <a:cs typeface="Arial" pitchFamily="34" charset="0"/>
                        </a:rPr>
                        <a:t> </a:t>
                      </a:r>
                      <a:r>
                        <a:rPr lang="es-ES_tradnl" sz="1300" kern="1200" dirty="0" err="1">
                          <a:solidFill>
                            <a:schemeClr val="dk1"/>
                          </a:solidFill>
                          <a:latin typeface="Arial" pitchFamily="34" charset="0"/>
                          <a:ea typeface="Times New Roman"/>
                          <a:cs typeface="Arial" pitchFamily="34" charset="0"/>
                        </a:rPr>
                        <a:t>Engineering</a:t>
                      </a:r>
                      <a:r>
                        <a:rPr lang="es-ES_tradnl" sz="1300" kern="1200" dirty="0">
                          <a:solidFill>
                            <a:schemeClr val="dk1"/>
                          </a:solidFill>
                          <a:latin typeface="Arial" pitchFamily="34" charset="0"/>
                          <a:ea typeface="Times New Roman"/>
                          <a:cs typeface="Arial" pitchFamily="34" charset="0"/>
                        </a:rPr>
                        <a:t> (NQE).</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464924">
                <a:tc>
                  <a:txBody>
                    <a:bodyPr/>
                    <a:lstStyle/>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PACIFIC RUBIALES</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ENERGY</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Colombia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endParaRPr lang="es-ES"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00000"/>
                        </a:lnSpc>
                        <a:spcAft>
                          <a:spcPts val="0"/>
                        </a:spcAft>
                      </a:pPr>
                      <a:r>
                        <a:rPr lang="es-VE" sz="1300" b="1" kern="1200" dirty="0">
                          <a:solidFill>
                            <a:schemeClr val="dk1"/>
                          </a:solidFill>
                          <a:latin typeface="Arial" pitchFamily="34" charset="0"/>
                          <a:ea typeface="Times New Roman"/>
                          <a:cs typeface="Arial" pitchFamily="34" charset="0"/>
                          <a:hlinkClick r:id="rId2"/>
                        </a:rPr>
                        <a:t>INGENIERÍA CONCEPTUAL PARA SUMINISTRO GAS NATURAL </a:t>
                      </a:r>
                      <a:r>
                        <a:rPr lang="es-VE" sz="1300" b="1" kern="1200" dirty="0" smtClean="0">
                          <a:solidFill>
                            <a:schemeClr val="dk1"/>
                          </a:solidFill>
                          <a:latin typeface="Arial" pitchFamily="34" charset="0"/>
                          <a:ea typeface="Times New Roman"/>
                          <a:cs typeface="Arial" pitchFamily="34" charset="0"/>
                          <a:hlinkClick r:id="rId2"/>
                        </a:rPr>
                        <a:t>COMPRIMIDO EN COVEÑAS.</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lnSpc>
                          <a:spcPct val="100000"/>
                        </a:lnSpc>
                        <a:spcAft>
                          <a:spcPts val="0"/>
                        </a:spcAft>
                      </a:pPr>
                      <a:r>
                        <a:rPr lang="es-VE" sz="1300" kern="1200" dirty="0" smtClean="0">
                          <a:solidFill>
                            <a:schemeClr val="dk1"/>
                          </a:solidFill>
                          <a:latin typeface="Arial" pitchFamily="34" charset="0"/>
                          <a:ea typeface="Times New Roman"/>
                          <a:cs typeface="Arial" pitchFamily="34" charset="0"/>
                        </a:rPr>
                        <a:t>Ingeniería </a:t>
                      </a:r>
                      <a:r>
                        <a:rPr lang="es-VE" sz="1300" kern="1200" dirty="0">
                          <a:solidFill>
                            <a:schemeClr val="dk1"/>
                          </a:solidFill>
                          <a:latin typeface="Arial" pitchFamily="34" charset="0"/>
                          <a:ea typeface="Times New Roman"/>
                          <a:cs typeface="Arial" pitchFamily="34" charset="0"/>
                        </a:rPr>
                        <a:t>Conceptual de las Facilidades de Carga de Gas Natural Comprimido (GNC), para ser transportado en barcos desde el área de Coveñas - Colombia. El estudio está referido al dimensionamiento y estimado de costos Clase V, de dichas instalaciones, pre-visualizadas por </a:t>
                      </a:r>
                      <a:r>
                        <a:rPr lang="es-VE" sz="1300" kern="1200" dirty="0" err="1">
                          <a:solidFill>
                            <a:schemeClr val="dk1"/>
                          </a:solidFill>
                          <a:latin typeface="Arial" pitchFamily="34" charset="0"/>
                          <a:ea typeface="Times New Roman"/>
                          <a:cs typeface="Arial" pitchFamily="34" charset="0"/>
                        </a:rPr>
                        <a:t>Pacific</a:t>
                      </a:r>
                      <a:r>
                        <a:rPr lang="es-VE" sz="1300" kern="1200" dirty="0">
                          <a:solidFill>
                            <a:schemeClr val="dk1"/>
                          </a:solidFill>
                          <a:latin typeface="Arial" pitchFamily="34" charset="0"/>
                          <a:ea typeface="Times New Roman"/>
                          <a:cs typeface="Arial" pitchFamily="34" charset="0"/>
                        </a:rPr>
                        <a:t> Rubiales.</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13757" y="1038450"/>
          <a:ext cx="8763988" cy="5280679"/>
        </p:xfrm>
        <a:graphic>
          <a:graphicData uri="http://schemas.openxmlformats.org/drawingml/2006/table">
            <a:tbl>
              <a:tblPr firstRow="1" bandRow="1">
                <a:tableStyleId>{6E25E649-3F16-4E02-A733-19D2CDBF48F0}</a:tableStyleId>
              </a:tblPr>
              <a:tblGrid>
                <a:gridCol w="1737166"/>
                <a:gridCol w="7026822"/>
              </a:tblGrid>
              <a:tr h="393679">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2511275">
                <a:tc rowSpan="2">
                  <a:txBody>
                    <a:bodyPr/>
                    <a:lstStyle/>
                    <a:p>
                      <a:pPr algn="ctr">
                        <a:spcAft>
                          <a:spcPts val="0"/>
                        </a:spcAft>
                      </a:pPr>
                      <a:r>
                        <a:rPr lang="en-US" sz="1300" b="1" kern="1200" dirty="0" smtClean="0">
                          <a:solidFill>
                            <a:schemeClr val="dk1"/>
                          </a:solidFill>
                          <a:latin typeface="Arial" pitchFamily="34" charset="0"/>
                          <a:ea typeface="Times New Roman"/>
                          <a:cs typeface="Arial" pitchFamily="34" charset="0"/>
                        </a:rPr>
                        <a:t>PROCESSES UNLIMITED INTERNATIONAL </a:t>
                      </a:r>
                      <a:r>
                        <a:rPr lang="en-US" sz="1300" b="1" dirty="0" smtClean="0">
                          <a:latin typeface="Arial" pitchFamily="34" charset="0"/>
                          <a:ea typeface="Times New Roman"/>
                          <a:cs typeface="Arial" pitchFamily="34" charset="0"/>
                        </a:rPr>
                        <a:t>/</a:t>
                      </a:r>
                      <a:r>
                        <a:rPr lang="en-US" sz="1300" b="1" dirty="0">
                          <a:latin typeface="Arial" pitchFamily="34" charset="0"/>
                          <a:ea typeface="Times New Roman"/>
                          <a:cs typeface="Arial" pitchFamily="34" charset="0"/>
                        </a:rPr>
                        <a:t>Commonwealth Raw Materials, LLC</a:t>
                      </a:r>
                      <a:endParaRPr lang="es-ES" sz="1300" dirty="0">
                        <a:latin typeface="Arial" pitchFamily="34" charset="0"/>
                        <a:ea typeface="Times New Roman"/>
                        <a:cs typeface="Arial" pitchFamily="34" charset="0"/>
                      </a:endParaRPr>
                    </a:p>
                    <a:p>
                      <a:pPr algn="ctr">
                        <a:spcAft>
                          <a:spcPts val="0"/>
                        </a:spcAft>
                      </a:pPr>
                      <a:r>
                        <a:rPr lang="en-US" sz="1300" b="1" dirty="0" smtClean="0">
                          <a:latin typeface="Arial" pitchFamily="34" charset="0"/>
                          <a:ea typeface="Times New Roman"/>
                          <a:cs typeface="Arial" pitchFamily="34" charset="0"/>
                        </a:rPr>
                        <a:t>USA</a:t>
                      </a:r>
                    </a:p>
                    <a:p>
                      <a:pPr algn="ctr">
                        <a:spcAft>
                          <a:spcPts val="0"/>
                        </a:spcAft>
                      </a:pPr>
                      <a:r>
                        <a:rPr lang="en-US" sz="1300" b="1" dirty="0" smtClean="0">
                          <a:latin typeface="Arial" pitchFamily="34" charset="0"/>
                          <a:ea typeface="Times New Roman"/>
                          <a:cs typeface="Arial" pitchFamily="34" charset="0"/>
                        </a:rPr>
                        <a:t>2004 - 2009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200"/>
                        </a:spcAft>
                      </a:pPr>
                      <a:r>
                        <a:rPr lang="en-US" sz="1300" b="1" dirty="0">
                          <a:latin typeface="Arial" pitchFamily="34" charset="0"/>
                          <a:ea typeface="Times New Roman"/>
                          <a:cs typeface="Arial" pitchFamily="34" charset="0"/>
                          <a:hlinkClick r:id="rId2"/>
                        </a:rPr>
                        <a:t>INGENIERÍA CONCEPTUAL KENTUCKY PILOT </a:t>
                      </a:r>
                      <a:r>
                        <a:rPr lang="en-US" sz="1300" b="1" dirty="0" smtClean="0">
                          <a:latin typeface="Arial" pitchFamily="34" charset="0"/>
                          <a:ea typeface="Times New Roman"/>
                          <a:cs typeface="Arial" pitchFamily="34" charset="0"/>
                          <a:hlinkClick r:id="rId2"/>
                        </a:rPr>
                        <a:t>EOR ENGINEERING </a:t>
                      </a:r>
                      <a:r>
                        <a:rPr lang="en-US" sz="1300" b="1" dirty="0">
                          <a:latin typeface="Arial" pitchFamily="34" charset="0"/>
                          <a:ea typeface="Times New Roman"/>
                          <a:cs typeface="Arial" pitchFamily="34" charset="0"/>
                          <a:hlinkClick r:id="rId2"/>
                        </a:rPr>
                        <a:t>AND DEVELOPMENT </a:t>
                      </a:r>
                      <a:r>
                        <a:rPr lang="en-US" sz="1300" b="1" dirty="0" smtClean="0">
                          <a:latin typeface="Arial" pitchFamily="34" charset="0"/>
                          <a:ea typeface="Times New Roman"/>
                          <a:cs typeface="Arial" pitchFamily="34" charset="0"/>
                          <a:hlinkClick r:id="rId2"/>
                        </a:rPr>
                        <a:t>PLAN,</a:t>
                      </a:r>
                      <a:r>
                        <a:rPr lang="en-US" sz="1300" b="1" baseline="0" dirty="0" smtClean="0">
                          <a:latin typeface="Arial" pitchFamily="34" charset="0"/>
                          <a:ea typeface="Times New Roman"/>
                          <a:cs typeface="Arial" pitchFamily="34" charset="0"/>
                          <a:hlinkClick r:id="rId2"/>
                        </a:rPr>
                        <a:t> 2008.</a:t>
                      </a:r>
                      <a:endParaRPr lang="es-ES" sz="1300" dirty="0">
                        <a:latin typeface="Arial" pitchFamily="34" charset="0"/>
                        <a:ea typeface="Times New Roman"/>
                        <a:cs typeface="Arial" pitchFamily="34" charset="0"/>
                      </a:endParaRPr>
                    </a:p>
                    <a:p>
                      <a:pPr marL="0" indent="0" algn="just">
                        <a:lnSpc>
                          <a:spcPct val="100000"/>
                        </a:lnSpc>
                        <a:spcBef>
                          <a:spcPts val="0"/>
                        </a:spcBef>
                        <a:spcAft>
                          <a:spcPts val="200"/>
                        </a:spcAft>
                      </a:pPr>
                      <a:r>
                        <a:rPr lang="es-VE" sz="1300" dirty="0" smtClean="0">
                          <a:latin typeface="Arial" pitchFamily="34" charset="0"/>
                          <a:ea typeface="Times New Roman"/>
                          <a:cs typeface="Arial" pitchFamily="34" charset="0"/>
                        </a:rPr>
                        <a:t>En el diseño </a:t>
                      </a:r>
                      <a:r>
                        <a:rPr lang="es-VE" sz="1300" dirty="0">
                          <a:latin typeface="Arial" pitchFamily="34" charset="0"/>
                          <a:ea typeface="Times New Roman"/>
                          <a:cs typeface="Arial" pitchFamily="34" charset="0"/>
                        </a:rPr>
                        <a:t>conceptual de las instalaciones se consideraron todos los equipos de proceso, tuberías y servicios necesarios para el acondicionamiento del agua, vapor, aire, y la producción de fluidos y se llevó a cabo sobre base de las siguientes bases y premisas:</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Inyección cíclica de vapor. El vapor se inyecta en 3 pozos con ciclos de 3 semanas de inyección y 6 meses de producción.</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Inyección continua de vapor en el yacimiento un rango de 1 a 2,5 acres a través de un inyector con seis (6) pozos productores de petróleo en forma de hexágono. La duración de la inyección continua de vapor del proyecto se estima en 12 meses.</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Inyección de aire a 500 </a:t>
                      </a:r>
                      <a:r>
                        <a:rPr lang="es-VE" sz="1300" dirty="0" err="1">
                          <a:latin typeface="Arial" pitchFamily="34" charset="0"/>
                          <a:ea typeface="Times New Roman"/>
                          <a:cs typeface="Arial" pitchFamily="34" charset="0"/>
                        </a:rPr>
                        <a:t>lppc</a:t>
                      </a:r>
                      <a:r>
                        <a:rPr lang="es-VE" sz="1300" dirty="0">
                          <a:latin typeface="Arial" pitchFamily="34" charset="0"/>
                          <a:ea typeface="Times New Roman"/>
                          <a:cs typeface="Arial" pitchFamily="34" charset="0"/>
                        </a:rPr>
                        <a:t> para combustión húmeda después de la realización del proceso de inyección continua de vapor.</a:t>
                      </a:r>
                      <a:endParaRPr lang="es-ES" sz="1300" dirty="0">
                        <a:latin typeface="Arial" pitchFamily="34" charset="0"/>
                        <a:ea typeface="Times New Roman"/>
                        <a:cs typeface="Arial" pitchFamily="34" charset="0"/>
                      </a:endParaRPr>
                    </a:p>
                    <a:p>
                      <a:pPr marL="82550" lvl="0" indent="-82550" algn="just">
                        <a:lnSpc>
                          <a:spcPct val="100000"/>
                        </a:lnSpc>
                        <a:spcBef>
                          <a:spcPts val="0"/>
                        </a:spcBef>
                        <a:spcAft>
                          <a:spcPts val="200"/>
                        </a:spcAft>
                        <a:buFont typeface="Wingdings"/>
                        <a:buChar char=""/>
                        <a:tabLst>
                          <a:tab pos="-502920" algn="l"/>
                        </a:tabLst>
                      </a:pPr>
                      <a:r>
                        <a:rPr lang="es-VE" sz="1300" dirty="0">
                          <a:latin typeface="Arial" pitchFamily="34" charset="0"/>
                          <a:ea typeface="Times New Roman"/>
                          <a:cs typeface="Arial" pitchFamily="34" charset="0"/>
                        </a:rPr>
                        <a:t>Calentamiento eléctrico en fondo, tecnología a probar en dos (2) pozos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2184440">
                <a:tc vMerge="1">
                  <a:txBody>
                    <a:bodyPr/>
                    <a:lstStyle/>
                    <a:p>
                      <a:pPr algn="ctr">
                        <a:spcAft>
                          <a:spcPts val="0"/>
                        </a:spcAft>
                      </a:pPr>
                      <a:endParaRPr lang="es-ES" sz="10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00000"/>
                        </a:lnSpc>
                        <a:spcBef>
                          <a:spcPts val="0"/>
                        </a:spcBef>
                        <a:spcAft>
                          <a:spcPts val="200"/>
                        </a:spcAft>
                      </a:pPr>
                      <a:r>
                        <a:rPr lang="es-VE" sz="1300" b="1" kern="1200" dirty="0">
                          <a:solidFill>
                            <a:schemeClr val="dk1"/>
                          </a:solidFill>
                          <a:latin typeface="Arial" pitchFamily="34" charset="0"/>
                          <a:ea typeface="Times New Roman"/>
                          <a:cs typeface="Arial" pitchFamily="34" charset="0"/>
                          <a:hlinkClick r:id="rId2"/>
                        </a:rPr>
                        <a:t>ASISTENCIA TÉCNICA MEDIANTE SUMINISTRO DE PERSONAL A TRAVÉS DE  CONTRATOS MARCO EN OFICINA DE PROU, CALIFORNIA, </a:t>
                      </a:r>
                      <a:r>
                        <a:rPr lang="es-VE" sz="1300" b="1" kern="1200" dirty="0" smtClean="0">
                          <a:solidFill>
                            <a:schemeClr val="dk1"/>
                          </a:solidFill>
                          <a:latin typeface="Arial" pitchFamily="34" charset="0"/>
                          <a:ea typeface="Times New Roman"/>
                          <a:cs typeface="Arial" pitchFamily="34" charset="0"/>
                          <a:hlinkClick r:id="rId2"/>
                        </a:rPr>
                        <a:t>2004-2009.</a:t>
                      </a:r>
                    </a:p>
                    <a:p>
                      <a:pPr algn="just">
                        <a:lnSpc>
                          <a:spcPct val="100000"/>
                        </a:lnSpc>
                        <a:spcBef>
                          <a:spcPts val="0"/>
                        </a:spcBef>
                        <a:spcAft>
                          <a:spcPts val="200"/>
                        </a:spcAf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actividades de Ingeniería de Procesos, Ingenierías Conceptuales y Básicas así como Gerencia de Proyectos de Infraestructura de Crudos, Gas y Agua, para varias empresas operadoras del estado de California, USA y Kuwait, tales como:</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200"/>
                        </a:spcAft>
                        <a:buClr>
                          <a:srgbClr val="000066"/>
                        </a:buClr>
                        <a:buFont typeface="Wingdings" pitchFamily="2" charset="2"/>
                        <a:buChar char="§"/>
                        <a:tabLst/>
                      </a:pPr>
                      <a:r>
                        <a:rPr lang="es-VE" sz="1300" dirty="0" smtClean="0">
                          <a:latin typeface="Arial" pitchFamily="34" charset="0"/>
                          <a:ea typeface="Times New Roman"/>
                          <a:cs typeface="Arial" pitchFamily="34" charset="0"/>
                        </a:rPr>
                        <a:t>Ingeniería </a:t>
                      </a:r>
                      <a:r>
                        <a:rPr lang="es-VE" sz="1300" dirty="0">
                          <a:latin typeface="Arial" pitchFamily="34" charset="0"/>
                          <a:ea typeface="Times New Roman"/>
                          <a:cs typeface="Arial" pitchFamily="34" charset="0"/>
                        </a:rPr>
                        <a:t>Conceptual y Básica para manejo y tratamiento de gas (remoción de H2S) en  plataforma costa afuera en California, operada por Plains E&amp;P.</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200"/>
                        </a:spcAft>
                        <a:buClr>
                          <a:srgbClr val="000066"/>
                        </a:buClr>
                        <a:buFont typeface="Wingdings" pitchFamily="2" charset="2"/>
                        <a:buChar char="§"/>
                        <a:tabLst/>
                      </a:pPr>
                      <a:r>
                        <a:rPr lang="es-VE" sz="1300" dirty="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Gail </a:t>
                      </a:r>
                      <a:r>
                        <a:rPr lang="es-VE" sz="1300" dirty="0" err="1">
                          <a:latin typeface="Arial" pitchFamily="34" charset="0"/>
                          <a:ea typeface="Times New Roman"/>
                          <a:cs typeface="Arial" pitchFamily="34" charset="0"/>
                        </a:rPr>
                        <a:t>Platform</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Sour</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Water</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Processing</a:t>
                      </a:r>
                      <a:r>
                        <a:rPr lang="es-VE" sz="1300" dirty="0">
                          <a:latin typeface="Arial" pitchFamily="34" charset="0"/>
                          <a:ea typeface="Times New Roman"/>
                          <a:cs typeface="Arial" pitchFamily="34" charset="0"/>
                        </a:rPr>
                        <a:t>  Train de </a:t>
                      </a:r>
                      <a:r>
                        <a:rPr lang="es-VE" sz="1300" dirty="0" err="1">
                          <a:latin typeface="Arial" pitchFamily="34" charset="0"/>
                          <a:ea typeface="Times New Roman"/>
                          <a:cs typeface="Arial" pitchFamily="34" charset="0"/>
                        </a:rPr>
                        <a:t>Venoco</a:t>
                      </a:r>
                      <a:r>
                        <a:rPr lang="es-VE" sz="1300" dirty="0">
                          <a:latin typeface="Arial" pitchFamily="34" charset="0"/>
                          <a:ea typeface="Times New Roman"/>
                          <a:cs typeface="Arial" pitchFamily="34" charset="0"/>
                        </a:rPr>
                        <a:t>, California: Ingeniería Básica y Conceptual de un proyecto de tratamiento de 4000 BPD de agua de mar para recuperación secundaria, incluyendo tratamiento químico, filtración y bombeo a 1700 </a:t>
                      </a:r>
                      <a:r>
                        <a:rPr lang="es-VE" sz="1300" dirty="0" err="1">
                          <a:latin typeface="Arial" pitchFamily="34" charset="0"/>
                          <a:ea typeface="Times New Roman"/>
                          <a:cs typeface="Arial" pitchFamily="34" charset="0"/>
                        </a:rPr>
                        <a:t>lppc</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341197" y="974847"/>
          <a:ext cx="8643745" cy="5459802"/>
        </p:xfrm>
        <a:graphic>
          <a:graphicData uri="http://schemas.openxmlformats.org/drawingml/2006/table">
            <a:tbl>
              <a:tblPr firstRow="1" bandRow="1">
                <a:tableStyleId>{6E25E649-3F16-4E02-A733-19D2CDBF48F0}</a:tableStyleId>
              </a:tblPr>
              <a:tblGrid>
                <a:gridCol w="1440617"/>
                <a:gridCol w="7203128"/>
              </a:tblGrid>
              <a:tr h="370705">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rgbClr val="000066"/>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rgbClr val="000066"/>
                      </a:solidFill>
                      <a:prstDash val="solid"/>
                      <a:round/>
                      <a:headEnd type="none" w="med" len="med"/>
                      <a:tailEnd type="none" w="med" len="med"/>
                    </a:lnB>
                    <a:cell3D prstMaterial="dkEdge">
                      <a:bevel prst="relaxedInset"/>
                      <a:lightRig rig="flood" dir="t"/>
                    </a:cell3D>
                    <a:solidFill>
                      <a:schemeClr val="accent1">
                        <a:lumMod val="50000"/>
                      </a:schemeClr>
                    </a:solidFill>
                  </a:tcPr>
                </a:tc>
              </a:tr>
              <a:tr h="730457">
                <a:tc rowSpan="2">
                  <a:txBody>
                    <a:bodyPr/>
                    <a:lstStyle/>
                    <a:p>
                      <a:pPr algn="ctr"/>
                      <a:r>
                        <a:rPr lang="es-VE" sz="1300" b="1" kern="1200" dirty="0" smtClean="0">
                          <a:solidFill>
                            <a:schemeClr val="dk1"/>
                          </a:solidFill>
                          <a:latin typeface="Arial" pitchFamily="34" charset="0"/>
                          <a:ea typeface="+mn-ea"/>
                          <a:cs typeface="Arial" pitchFamily="34" charset="0"/>
                        </a:rPr>
                        <a:t>PETROBRAS </a:t>
                      </a:r>
                      <a:endParaRPr lang="es-ES" sz="1300" kern="1200" dirty="0" smtClean="0">
                        <a:solidFill>
                          <a:schemeClr val="dk1"/>
                        </a:solidFill>
                        <a:latin typeface="Arial" pitchFamily="34" charset="0"/>
                        <a:ea typeface="+mn-ea"/>
                        <a:cs typeface="Arial" pitchFamily="34" charset="0"/>
                      </a:endParaRPr>
                    </a:p>
                    <a:p>
                      <a:pPr algn="ctr"/>
                      <a:r>
                        <a:rPr lang="es-VE" sz="1300" b="1" kern="1200" dirty="0" smtClean="0">
                          <a:solidFill>
                            <a:schemeClr val="dk1"/>
                          </a:solidFill>
                          <a:latin typeface="Arial" pitchFamily="34" charset="0"/>
                          <a:ea typeface="+mn-ea"/>
                          <a:cs typeface="Arial" pitchFamily="34" charset="0"/>
                        </a:rPr>
                        <a:t>Perú</a:t>
                      </a:r>
                    </a:p>
                    <a:p>
                      <a:pPr algn="ctr"/>
                      <a:r>
                        <a:rPr lang="es-VE" sz="1300" b="1" kern="1200" dirty="0" smtClean="0">
                          <a:solidFill>
                            <a:schemeClr val="dk1"/>
                          </a:solidFill>
                          <a:latin typeface="Arial" pitchFamily="34" charset="0"/>
                          <a:ea typeface="+mn-ea"/>
                          <a:cs typeface="Arial" pitchFamily="34" charset="0"/>
                        </a:rPr>
                        <a:t>2007</a:t>
                      </a:r>
                      <a:endParaRPr lang="es-ES" sz="1300" dirty="0">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c>
                  <a:txBody>
                    <a:bodyPr/>
                    <a:lstStyle/>
                    <a:p>
                      <a:pPr algn="just">
                        <a:spcAft>
                          <a:spcPts val="0"/>
                        </a:spcAft>
                      </a:pPr>
                      <a:r>
                        <a:rPr lang="es-ES_tradnl" sz="1300" b="1" dirty="0">
                          <a:latin typeface="Arial" pitchFamily="34" charset="0"/>
                          <a:ea typeface="Times New Roman"/>
                          <a:cs typeface="Arial" pitchFamily="34" charset="0"/>
                          <a:hlinkClick r:id="rId2"/>
                        </a:rPr>
                        <a:t>ESTUDIO INGENIERÍA DE VALOR A LA INGENIERÍA BÁSICA </a:t>
                      </a:r>
                      <a:r>
                        <a:rPr lang="es-ES_tradnl" sz="1300" b="1" dirty="0" smtClean="0">
                          <a:latin typeface="Arial" pitchFamily="34" charset="0"/>
                          <a:ea typeface="Times New Roman"/>
                          <a:cs typeface="Arial" pitchFamily="34" charset="0"/>
                          <a:hlinkClick r:id="rId2"/>
                        </a:rPr>
                        <a:t> </a:t>
                      </a:r>
                      <a:r>
                        <a:rPr lang="es-ES_tradnl" sz="1300" b="1" dirty="0">
                          <a:latin typeface="Arial" pitchFamily="34" charset="0"/>
                          <a:ea typeface="Times New Roman"/>
                          <a:cs typeface="Arial" pitchFamily="34" charset="0"/>
                          <a:hlinkClick r:id="rId2"/>
                        </a:rPr>
                        <a:t>ETANCO LOTE </a:t>
                      </a:r>
                      <a:r>
                        <a:rPr lang="es-ES_tradnl" sz="1300" b="1" dirty="0" smtClean="0">
                          <a:latin typeface="Arial" pitchFamily="34" charset="0"/>
                          <a:ea typeface="Times New Roman"/>
                          <a:cs typeface="Arial" pitchFamily="34" charset="0"/>
                          <a:hlinkClick r:id="rId2"/>
                        </a:rPr>
                        <a:t>X.</a:t>
                      </a:r>
                      <a:endParaRPr lang="es-ES" sz="1300" dirty="0">
                        <a:latin typeface="Arial" pitchFamily="34" charset="0"/>
                        <a:ea typeface="Times New Roman"/>
                        <a:cs typeface="Arial" pitchFamily="34" charset="0"/>
                      </a:endParaRPr>
                    </a:p>
                    <a:p>
                      <a:pPr algn="just">
                        <a:spcAft>
                          <a:spcPts val="0"/>
                        </a:spcAft>
                      </a:pPr>
                      <a:r>
                        <a:rPr lang="es-ES_tradnl" sz="1300" dirty="0" smtClean="0">
                          <a:latin typeface="Arial" pitchFamily="34" charset="0"/>
                          <a:ea typeface="Times New Roman"/>
                          <a:cs typeface="Arial" pitchFamily="34" charset="0"/>
                        </a:rPr>
                        <a:t>Ingeniería básica, </a:t>
                      </a:r>
                      <a:r>
                        <a:rPr lang="es-ES_tradnl" sz="1300" dirty="0">
                          <a:latin typeface="Arial" pitchFamily="34" charset="0"/>
                          <a:ea typeface="Times New Roman"/>
                          <a:cs typeface="Arial" pitchFamily="34" charset="0"/>
                        </a:rPr>
                        <a:t>a fin de identificar ahorros potenciales en la inversión, operación y mantenimiento, optimizaciones y mejoras en la confiabilidad de los procesos. </a:t>
                      </a:r>
                      <a:endParaRPr lang="es-ES" sz="1300" dirty="0">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accent1">
                        <a:lumMod val="20000"/>
                        <a:lumOff val="80000"/>
                      </a:schemeClr>
                    </a:solidFill>
                  </a:tcPr>
                </a:tc>
              </a:tr>
              <a:tr h="593822">
                <a:tc vMerge="1">
                  <a:txBody>
                    <a:bodyPr/>
                    <a:lstStyle/>
                    <a:p>
                      <a:pPr algn="ctr">
                        <a:spcAft>
                          <a:spcPts val="0"/>
                        </a:spcAf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ESTUDIO DE CONSTRUCTIBILIDAD A LA INGENIERÍA BÁSICA </a:t>
                      </a:r>
                      <a:r>
                        <a:rPr lang="es-ES_tradnl" sz="1300" b="1" kern="1200" dirty="0" smtClean="0">
                          <a:solidFill>
                            <a:schemeClr val="dk1"/>
                          </a:solidFill>
                          <a:latin typeface="Arial" pitchFamily="34" charset="0"/>
                          <a:ea typeface="Times New Roman"/>
                          <a:cs typeface="Arial" pitchFamily="34" charset="0"/>
                          <a:hlinkClick r:id="rId2"/>
                        </a:rPr>
                        <a:t>ETANCO </a:t>
                      </a:r>
                      <a:r>
                        <a:rPr lang="es-ES_tradnl" sz="1300" b="1" kern="1200" dirty="0">
                          <a:solidFill>
                            <a:schemeClr val="dk1"/>
                          </a:solidFill>
                          <a:latin typeface="Arial" pitchFamily="34" charset="0"/>
                          <a:ea typeface="Times New Roman"/>
                          <a:cs typeface="Arial" pitchFamily="34" charset="0"/>
                          <a:hlinkClick r:id="rId2"/>
                        </a:rPr>
                        <a:t>LOTE </a:t>
                      </a:r>
                      <a:r>
                        <a:rPr lang="es-ES_tradnl" sz="1300" b="1" kern="1200" dirty="0" smtClean="0">
                          <a:solidFill>
                            <a:schemeClr val="dk1"/>
                          </a:solidFill>
                          <a:latin typeface="Arial" pitchFamily="34" charset="0"/>
                          <a:ea typeface="Times New Roman"/>
                          <a:cs typeface="Arial" pitchFamily="34" charset="0"/>
                          <a:hlinkClick r:id="rId2"/>
                        </a:rPr>
                        <a:t>X.</a:t>
                      </a:r>
                      <a:endParaRPr lang="es-ES" sz="1300" b="1" kern="1200" dirty="0">
                        <a:solidFill>
                          <a:schemeClr val="dk1"/>
                        </a:solidFill>
                        <a:latin typeface="Arial" pitchFamily="34" charset="0"/>
                        <a:ea typeface="Times New Roman"/>
                        <a:cs typeface="Arial" pitchFamily="34" charset="0"/>
                      </a:endParaRPr>
                    </a:p>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rPr>
                        <a:t>Estudio elaborado para revisar ingeniería básica ya desarrollada; a fin de identificar  y optimizar la mejor manera de ejecutar la construcción del proyecto. </a:t>
                      </a:r>
                      <a:endParaRPr lang="es-ES" sz="1300" b="1" kern="1200" dirty="0">
                        <a:solidFill>
                          <a:schemeClr val="dk1"/>
                        </a:solidFill>
                        <a:latin typeface="Arial" pitchFamily="34" charset="0"/>
                        <a:ea typeface="Times New Roman"/>
                        <a:cs typeface="Arial" pitchFamily="34" charset="0"/>
                        <a:hlinkClick r:id="rId2"/>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r>
              <a:tr h="1900219">
                <a:tc>
                  <a:txBody>
                    <a:bodyPr/>
                    <a:lstStyle/>
                    <a:p>
                      <a:pPr algn="ctr">
                        <a:spcAft>
                          <a:spcPts val="0"/>
                        </a:spcAft>
                      </a:pPr>
                      <a:r>
                        <a:rPr lang="es-VE" sz="1300" b="1" kern="1200" dirty="0" smtClean="0">
                          <a:solidFill>
                            <a:schemeClr val="dk1"/>
                          </a:solidFill>
                          <a:latin typeface="Arial" pitchFamily="34" charset="0"/>
                          <a:ea typeface="+mn-ea"/>
                          <a:cs typeface="Arial" pitchFamily="34" charset="0"/>
                        </a:rPr>
                        <a:t>PETROPERIJA</a:t>
                      </a:r>
                      <a:endParaRPr lang="es-ES" sz="1300" b="1" kern="1200" dirty="0" smtClean="0">
                        <a:solidFill>
                          <a:schemeClr val="dk1"/>
                        </a:solidFill>
                        <a:latin typeface="Arial" pitchFamily="34" charset="0"/>
                        <a:ea typeface="+mn-ea"/>
                        <a:cs typeface="Arial" pitchFamily="34" charset="0"/>
                      </a:endParaRPr>
                    </a:p>
                    <a:p>
                      <a:pPr algn="ctr">
                        <a:spcAft>
                          <a:spcPts val="0"/>
                        </a:spcAft>
                      </a:pPr>
                      <a:r>
                        <a:rPr lang="es-VE" sz="1300" b="1" kern="1200" dirty="0" smtClean="0">
                          <a:solidFill>
                            <a:schemeClr val="dk1"/>
                          </a:solidFill>
                          <a:latin typeface="Arial" pitchFamily="34" charset="0"/>
                          <a:ea typeface="+mn-ea"/>
                          <a:cs typeface="Arial" pitchFamily="34" charset="0"/>
                        </a:rPr>
                        <a:t>Venezuela</a:t>
                      </a:r>
                    </a:p>
                    <a:p>
                      <a:pPr algn="ctr">
                        <a:spcAft>
                          <a:spcPts val="0"/>
                        </a:spcAft>
                      </a:pPr>
                      <a:r>
                        <a:rPr lang="es-VE" sz="1300" b="1" kern="1200" dirty="0" smtClean="0">
                          <a:solidFill>
                            <a:schemeClr val="dk1"/>
                          </a:solidFill>
                          <a:latin typeface="Arial" pitchFamily="34" charset="0"/>
                          <a:ea typeface="+mn-ea"/>
                          <a:cs typeface="Arial" pitchFamily="34" charset="0"/>
                        </a:rPr>
                        <a:t>2007</a:t>
                      </a:r>
                      <a:endParaRPr lang="es-ES" sz="1300" b="1" kern="1200" dirty="0" smtClean="0">
                        <a:solidFill>
                          <a:schemeClr val="dk1"/>
                        </a:solidFill>
                        <a:latin typeface="Arial" pitchFamily="34" charset="0"/>
                        <a:ea typeface="+mn-ea"/>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INGENIERÍA DE DETALLE PARA LA ADECUACIÓN DE LA “MEDICIÓN FISCAL DE CRUDO Y GAS”. CAMPO DE PRODUCCIÓN DZO – </a:t>
                      </a:r>
                      <a:r>
                        <a:rPr lang="es-ES_tradnl" sz="1300" b="1" kern="1200" dirty="0" smtClean="0">
                          <a:solidFill>
                            <a:schemeClr val="dk1"/>
                          </a:solidFill>
                          <a:latin typeface="Arial" pitchFamily="34" charset="0"/>
                          <a:ea typeface="Times New Roman"/>
                          <a:cs typeface="Arial" pitchFamily="34" charset="0"/>
                          <a:hlinkClick r:id="rId2"/>
                        </a:rPr>
                        <a:t>PERIJA</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spcAft>
                          <a:spcPts val="0"/>
                        </a:spcAft>
                      </a:pPr>
                      <a:r>
                        <a:rPr lang="es-ES_tradnl" sz="1300" kern="1200" dirty="0">
                          <a:solidFill>
                            <a:schemeClr val="dk1"/>
                          </a:solidFill>
                          <a:latin typeface="Arial" pitchFamily="34" charset="0"/>
                          <a:ea typeface="Times New Roman"/>
                          <a:cs typeface="Arial" pitchFamily="34" charset="0"/>
                        </a:rPr>
                        <a:t>Elaboración de las Especificaciones Técnicas, Ingeniería de Detalle, Memoria Descriptiva, Evaluación Técnico Económica y Estimado de Costos para de </a:t>
                      </a:r>
                      <a:r>
                        <a:rPr lang="es-ES_tradnl" sz="1300" kern="1200" dirty="0" smtClean="0">
                          <a:solidFill>
                            <a:schemeClr val="dk1"/>
                          </a:solidFill>
                          <a:latin typeface="Arial" pitchFamily="34" charset="0"/>
                          <a:ea typeface="Times New Roman"/>
                          <a:cs typeface="Arial" pitchFamily="34" charset="0"/>
                        </a:rPr>
                        <a:t>y </a:t>
                      </a:r>
                      <a:r>
                        <a:rPr lang="es-ES_tradnl" sz="1300" kern="1200" dirty="0">
                          <a:solidFill>
                            <a:schemeClr val="dk1"/>
                          </a:solidFill>
                          <a:latin typeface="Arial" pitchFamily="34" charset="0"/>
                          <a:ea typeface="Times New Roman"/>
                          <a:cs typeface="Arial" pitchFamily="34" charset="0"/>
                        </a:rPr>
                        <a:t>Crudo antes indicados, ubicadas en cinco (5) Instalaciones de Producción de PETROPERIJA. </a:t>
                      </a:r>
                      <a:endParaRPr lang="es-ES" sz="1300" kern="1200" dirty="0">
                        <a:solidFill>
                          <a:schemeClr val="dk1"/>
                        </a:solidFill>
                        <a:latin typeface="Arial" pitchFamily="34" charset="0"/>
                        <a:ea typeface="Times New Roman"/>
                        <a:cs typeface="Arial" pitchFamily="34" charset="0"/>
                      </a:endParaRPr>
                    </a:p>
                    <a:p>
                      <a:pPr marL="0" algn="just" defTabSz="914400" rtl="0" eaLnBrk="1" latinLnBrk="0" hangingPunct="1">
                        <a:spcAft>
                          <a:spcPts val="0"/>
                        </a:spcAft>
                      </a:pPr>
                      <a:r>
                        <a:rPr lang="es-ES_tradnl" sz="1300" kern="1200" dirty="0">
                          <a:solidFill>
                            <a:schemeClr val="dk1"/>
                          </a:solidFill>
                          <a:latin typeface="Arial" pitchFamily="34" charset="0"/>
                          <a:ea typeface="Times New Roman"/>
                          <a:cs typeface="Arial" pitchFamily="34" charset="0"/>
                        </a:rPr>
                        <a:t>Desarrollo ingeniería de detalle que permita recoger todas las variables medidas  en los puntos de medición exigidas por las normativas de ley  e instructivos establecidos por MEMPET. Especificación del sistema de  control y adquisición de datos (SCADA) para el monitoreo y control de las variables  y dicha  información deberá transmitirse al sistema SCADA  y a los servidores de PETROPERIJÁ. </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accent1">
                        <a:lumMod val="20000"/>
                        <a:lumOff val="80000"/>
                      </a:schemeClr>
                    </a:solidFill>
                  </a:tcPr>
                </a:tc>
              </a:tr>
              <a:tr h="1774243">
                <a:tc>
                  <a:txBody>
                    <a:bodyPr/>
                    <a:lstStyle/>
                    <a:p>
                      <a:pPr marL="0" algn="ctr" defTabSz="914400" rtl="0" eaLnBrk="1" latinLnBrk="0" hangingPunct="1">
                        <a:spcBef>
                          <a:spcPts val="0"/>
                        </a:spcBef>
                        <a:spcAft>
                          <a:spcPts val="0"/>
                        </a:spcAft>
                      </a:pPr>
                      <a:r>
                        <a:rPr lang="en-US" sz="1300" b="1" kern="1200" dirty="0" smtClean="0">
                          <a:solidFill>
                            <a:schemeClr val="dk1"/>
                          </a:solidFill>
                          <a:latin typeface="Arial" pitchFamily="34" charset="0"/>
                          <a:ea typeface="Times New Roman"/>
                          <a:cs typeface="Arial" pitchFamily="34" charset="0"/>
                        </a:rPr>
                        <a:t>NORWEST QUESTA ENGINEERING USA/ </a:t>
                      </a:r>
                      <a:r>
                        <a:rPr lang="en-US" sz="1300" b="1" kern="1200" dirty="0" err="1" smtClean="0">
                          <a:solidFill>
                            <a:schemeClr val="dk1"/>
                          </a:solidFill>
                          <a:latin typeface="Arial" pitchFamily="34" charset="0"/>
                          <a:ea typeface="Times New Roman"/>
                          <a:cs typeface="Arial" pitchFamily="34" charset="0"/>
                        </a:rPr>
                        <a:t>Repsol</a:t>
                      </a:r>
                      <a:r>
                        <a:rPr lang="en-US" sz="1300" b="1" kern="1200" dirty="0" smtClean="0">
                          <a:solidFill>
                            <a:schemeClr val="dk1"/>
                          </a:solidFill>
                          <a:latin typeface="Arial" pitchFamily="34" charset="0"/>
                          <a:ea typeface="Times New Roman"/>
                          <a:cs typeface="Arial" pitchFamily="34" charset="0"/>
                        </a:rPr>
                        <a:t> YPF</a:t>
                      </a:r>
                      <a:endParaRPr lang="es-ES" sz="1300" b="1" kern="1200" dirty="0" smtClean="0">
                        <a:solidFill>
                          <a:schemeClr val="dk1"/>
                        </a:solidFill>
                        <a:latin typeface="Arial" pitchFamily="34" charset="0"/>
                        <a:ea typeface="Times New Roman"/>
                        <a:cs typeface="Arial" pitchFamily="34" charset="0"/>
                      </a:endParaRP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Bolivia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2007</a:t>
                      </a:r>
                    </a:p>
                    <a:p>
                      <a:pPr marL="0" algn="ctr" defTabSz="914400" rtl="0" eaLnBrk="1" latinLnBrk="0" hangingPunct="1">
                        <a:spcBef>
                          <a:spcPts val="0"/>
                        </a:spcBef>
                        <a:spcAft>
                          <a:spcPts val="0"/>
                        </a:spcAft>
                      </a:pPr>
                      <a:endParaRPr lang="es-VE" sz="1300" b="1" kern="1200" dirty="0" smtClean="0">
                        <a:solidFill>
                          <a:schemeClr val="dk1"/>
                        </a:solidFill>
                        <a:latin typeface="Arial" pitchFamily="34" charset="0"/>
                        <a:ea typeface="Times New Roman"/>
                        <a:cs typeface="Arial" pitchFamily="34" charset="0"/>
                      </a:endParaRP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ES_tradnl" sz="1300" b="1" kern="1200" dirty="0">
                          <a:solidFill>
                            <a:schemeClr val="dk1"/>
                          </a:solidFill>
                          <a:latin typeface="Arial" pitchFamily="34" charset="0"/>
                          <a:ea typeface="Times New Roman"/>
                          <a:cs typeface="Arial" pitchFamily="34" charset="0"/>
                          <a:hlinkClick r:id="rId2"/>
                        </a:rPr>
                        <a:t>VISUALIZACIÓN  INFRAESTRUCTURA DE </a:t>
                      </a:r>
                      <a:r>
                        <a:rPr lang="es-ES_tradnl" sz="1300" b="1" kern="1200" dirty="0" smtClean="0">
                          <a:solidFill>
                            <a:schemeClr val="dk1"/>
                          </a:solidFill>
                          <a:latin typeface="Arial" pitchFamily="34" charset="0"/>
                          <a:ea typeface="Times New Roman"/>
                          <a:cs typeface="Arial" pitchFamily="34" charset="0"/>
                          <a:hlinkClick r:id="rId2"/>
                        </a:rPr>
                        <a:t>GAS </a:t>
                      </a:r>
                      <a:r>
                        <a:rPr lang="es-ES" sz="1300" b="1" kern="1200" dirty="0" smtClean="0">
                          <a:solidFill>
                            <a:schemeClr val="dk1"/>
                          </a:solidFill>
                          <a:latin typeface="Arial" pitchFamily="34" charset="0"/>
                          <a:ea typeface="Times New Roman"/>
                          <a:cs typeface="Arial" pitchFamily="34" charset="0"/>
                          <a:hlinkClick r:id="rId2"/>
                        </a:rPr>
                        <a:t>BLOQUE </a:t>
                      </a:r>
                      <a:r>
                        <a:rPr lang="es-ES" sz="1300" b="1" kern="1200" dirty="0">
                          <a:solidFill>
                            <a:schemeClr val="dk1"/>
                          </a:solidFill>
                          <a:latin typeface="Arial" pitchFamily="34" charset="0"/>
                          <a:ea typeface="Times New Roman"/>
                          <a:cs typeface="Arial" pitchFamily="34" charset="0"/>
                          <a:hlinkClick r:id="rId2"/>
                        </a:rPr>
                        <a:t>SARA-BOOMERANG, BOLIVIA.</a:t>
                      </a:r>
                    </a:p>
                    <a:p>
                      <a:pPr marL="0" algn="just" defTabSz="914400" rtl="0" eaLnBrk="1" latinLnBrk="0" hangingPunct="1">
                        <a:spcAft>
                          <a:spcPts val="0"/>
                        </a:spcAft>
                      </a:pPr>
                      <a:r>
                        <a:rPr lang="es-ES" sz="1300" kern="1200" dirty="0" smtClean="0">
                          <a:solidFill>
                            <a:schemeClr val="tx1"/>
                          </a:solidFill>
                          <a:latin typeface="Arial" pitchFamily="34" charset="0"/>
                          <a:ea typeface="Times New Roman"/>
                          <a:cs typeface="Arial" pitchFamily="34" charset="0"/>
                        </a:rPr>
                        <a:t>Revisión y evaluación de la capacidad de las plantas y facilidades de superficie existentes y</a:t>
                      </a:r>
                      <a:r>
                        <a:rPr lang="es-ES" sz="1300" kern="1200" baseline="0" dirty="0" smtClean="0">
                          <a:solidFill>
                            <a:schemeClr val="tx1"/>
                          </a:solidFill>
                          <a:latin typeface="Arial" pitchFamily="34" charset="0"/>
                          <a:ea typeface="Times New Roman"/>
                          <a:cs typeface="Arial" pitchFamily="34" charset="0"/>
                        </a:rPr>
                        <a:t> de las nuevas, </a:t>
                      </a:r>
                      <a:r>
                        <a:rPr lang="es-ES" sz="1300" kern="1200" dirty="0" smtClean="0">
                          <a:solidFill>
                            <a:schemeClr val="tx1"/>
                          </a:solidFill>
                          <a:latin typeface="Arial" pitchFamily="34" charset="0"/>
                          <a:ea typeface="Times New Roman"/>
                          <a:cs typeface="Arial" pitchFamily="34" charset="0"/>
                        </a:rPr>
                        <a:t>requeridas para el manejo y el tratamiento de los fluidos a ser producidos bajo diversos escenarios de producción, en el área del bloque Sara-Boomerang, el cual comprende entre otros, los campos Víbora, </a:t>
                      </a:r>
                      <a:r>
                        <a:rPr lang="es-ES" sz="1300" kern="1200" dirty="0" err="1" smtClean="0">
                          <a:solidFill>
                            <a:schemeClr val="tx1"/>
                          </a:solidFill>
                          <a:latin typeface="Arial" pitchFamily="34" charset="0"/>
                          <a:ea typeface="Times New Roman"/>
                          <a:cs typeface="Arial" pitchFamily="34" charset="0"/>
                        </a:rPr>
                        <a:t>Sirari</a:t>
                      </a:r>
                      <a:r>
                        <a:rPr lang="es-ES" sz="1300" kern="1200" dirty="0" smtClean="0">
                          <a:solidFill>
                            <a:schemeClr val="tx1"/>
                          </a:solidFill>
                          <a:latin typeface="Arial" pitchFamily="34" charset="0"/>
                          <a:ea typeface="Times New Roman"/>
                          <a:cs typeface="Arial" pitchFamily="34" charset="0"/>
                        </a:rPr>
                        <a:t> y </a:t>
                      </a:r>
                      <a:r>
                        <a:rPr lang="es-ES" sz="1300" kern="1200" dirty="0" err="1" smtClean="0">
                          <a:solidFill>
                            <a:schemeClr val="tx1"/>
                          </a:solidFill>
                          <a:latin typeface="Arial" pitchFamily="34" charset="0"/>
                          <a:ea typeface="Times New Roman"/>
                          <a:cs typeface="Arial" pitchFamily="34" charset="0"/>
                        </a:rPr>
                        <a:t>Yapacaní</a:t>
                      </a:r>
                      <a:r>
                        <a:rPr lang="es-ES" sz="1300" kern="1200" dirty="0" smtClean="0">
                          <a:solidFill>
                            <a:schemeClr val="tx1"/>
                          </a:solidFill>
                          <a:latin typeface="Arial" pitchFamily="34" charset="0"/>
                          <a:ea typeface="Times New Roman"/>
                          <a:cs typeface="Arial" pitchFamily="34" charset="0"/>
                        </a:rPr>
                        <a:t>. E</a:t>
                      </a:r>
                      <a:r>
                        <a:rPr lang="es-ES" sz="1300" kern="1200" baseline="0" dirty="0" smtClean="0">
                          <a:solidFill>
                            <a:schemeClr val="tx1"/>
                          </a:solidFill>
                          <a:latin typeface="Arial" pitchFamily="34" charset="0"/>
                          <a:ea typeface="Times New Roman"/>
                          <a:cs typeface="Arial" pitchFamily="34" charset="0"/>
                        </a:rPr>
                        <a:t>stos escenarios fueron </a:t>
                      </a:r>
                      <a:r>
                        <a:rPr lang="es-ES" sz="1300" kern="1200" dirty="0" smtClean="0">
                          <a:solidFill>
                            <a:schemeClr val="tx1"/>
                          </a:solidFill>
                          <a:latin typeface="Arial" pitchFamily="34" charset="0"/>
                          <a:ea typeface="Times New Roman"/>
                          <a:cs typeface="Arial" pitchFamily="34" charset="0"/>
                        </a:rPr>
                        <a:t>definidos mediante estudios geológicos y de ingeniería de yacimientos desarrollados por </a:t>
                      </a:r>
                      <a:r>
                        <a:rPr lang="es-ES" sz="1300" kern="1200" dirty="0" err="1" smtClean="0">
                          <a:solidFill>
                            <a:schemeClr val="tx1"/>
                          </a:solidFill>
                          <a:latin typeface="Arial" pitchFamily="34" charset="0"/>
                          <a:ea typeface="Times New Roman"/>
                          <a:cs typeface="Arial" pitchFamily="34" charset="0"/>
                        </a:rPr>
                        <a:t>Norwest</a:t>
                      </a:r>
                      <a:r>
                        <a:rPr lang="es-ES" sz="1300" kern="1200" dirty="0" smtClean="0">
                          <a:solidFill>
                            <a:schemeClr val="tx1"/>
                          </a:solidFill>
                          <a:latin typeface="Arial" pitchFamily="34" charset="0"/>
                          <a:ea typeface="Times New Roman"/>
                          <a:cs typeface="Arial" pitchFamily="34" charset="0"/>
                        </a:rPr>
                        <a:t> </a:t>
                      </a:r>
                      <a:r>
                        <a:rPr lang="es-ES" sz="1300" kern="1200" dirty="0" err="1" smtClean="0">
                          <a:solidFill>
                            <a:schemeClr val="tx1"/>
                          </a:solidFill>
                          <a:latin typeface="Arial" pitchFamily="34" charset="0"/>
                          <a:ea typeface="Times New Roman"/>
                          <a:cs typeface="Arial" pitchFamily="34" charset="0"/>
                        </a:rPr>
                        <a:t>Questa</a:t>
                      </a:r>
                      <a:r>
                        <a:rPr lang="es-ES" sz="1300" kern="1200" dirty="0" smtClean="0">
                          <a:solidFill>
                            <a:schemeClr val="tx1"/>
                          </a:solidFill>
                          <a:latin typeface="Arial" pitchFamily="34" charset="0"/>
                          <a:ea typeface="Times New Roman"/>
                          <a:cs typeface="Arial" pitchFamily="34" charset="0"/>
                        </a:rPr>
                        <a:t> </a:t>
                      </a:r>
                      <a:r>
                        <a:rPr lang="es-ES" sz="1300" kern="1200" dirty="0" err="1" smtClean="0">
                          <a:solidFill>
                            <a:schemeClr val="tx1"/>
                          </a:solidFill>
                          <a:latin typeface="Arial" pitchFamily="34" charset="0"/>
                          <a:ea typeface="Times New Roman"/>
                          <a:cs typeface="Arial" pitchFamily="34" charset="0"/>
                        </a:rPr>
                        <a:t>Engineering</a:t>
                      </a:r>
                      <a:r>
                        <a:rPr lang="es-ES" sz="1300" kern="1200" dirty="0" smtClean="0">
                          <a:solidFill>
                            <a:schemeClr val="tx1"/>
                          </a:solidFill>
                          <a:latin typeface="Arial" pitchFamily="34" charset="0"/>
                          <a:ea typeface="Times New Roman"/>
                          <a:cs typeface="Arial" pitchFamily="34" charset="0"/>
                        </a:rPr>
                        <a:t>, </a:t>
                      </a:r>
                      <a:r>
                        <a:rPr lang="es-ES" sz="1300" kern="1200" dirty="0" err="1" smtClean="0">
                          <a:solidFill>
                            <a:schemeClr val="tx1"/>
                          </a:solidFill>
                          <a:latin typeface="Arial" pitchFamily="34" charset="0"/>
                          <a:ea typeface="Times New Roman"/>
                          <a:cs typeface="Arial" pitchFamily="34" charset="0"/>
                        </a:rPr>
                        <a:t>Co.</a:t>
                      </a:r>
                      <a:endParaRPr lang="es-ES" sz="1300" kern="1200" dirty="0" smtClean="0">
                        <a:solidFill>
                          <a:schemeClr val="tx1"/>
                        </a:solidFill>
                        <a:latin typeface="Arial" pitchFamily="34" charset="0"/>
                        <a:ea typeface="Times New Roman"/>
                        <a:cs typeface="Arial" pitchFamily="34" charset="0"/>
                      </a:endParaRPr>
                    </a:p>
                    <a:p>
                      <a:pPr marL="0" algn="just" defTabSz="914400" rtl="0" eaLnBrk="1" latinLnBrk="0" hangingPunct="1">
                        <a:spcAft>
                          <a:spcPts val="0"/>
                        </a:spcAft>
                      </a:pPr>
                      <a:r>
                        <a:rPr lang="es-ES" sz="1300" kern="1200" dirty="0" smtClean="0">
                          <a:solidFill>
                            <a:schemeClr val="tx1"/>
                          </a:solidFill>
                          <a:latin typeface="Arial" pitchFamily="34" charset="0"/>
                          <a:ea typeface="Times New Roman"/>
                          <a:cs typeface="Arial" pitchFamily="34" charset="0"/>
                        </a:rPr>
                        <a:t>Así mismo,</a:t>
                      </a:r>
                      <a:r>
                        <a:rPr lang="es-ES" sz="1300" kern="1200" baseline="0" dirty="0" smtClean="0">
                          <a:solidFill>
                            <a:schemeClr val="tx1"/>
                          </a:solidFill>
                          <a:latin typeface="Arial" pitchFamily="34" charset="0"/>
                          <a:ea typeface="Times New Roman"/>
                          <a:cs typeface="Arial" pitchFamily="34" charset="0"/>
                        </a:rPr>
                        <a:t> en función de</a:t>
                      </a:r>
                      <a:r>
                        <a:rPr lang="es-ES" sz="1300" kern="1200" dirty="0" smtClean="0">
                          <a:solidFill>
                            <a:schemeClr val="tx1"/>
                          </a:solidFill>
                          <a:latin typeface="Arial" pitchFamily="34" charset="0"/>
                          <a:ea typeface="Times New Roman"/>
                          <a:cs typeface="Arial" pitchFamily="34" charset="0"/>
                        </a:rPr>
                        <a:t> las capacidades adicionales de facilidades de superficie que pudieran ser</a:t>
                      </a:r>
                      <a:r>
                        <a:rPr lang="es-ES" sz="1300" kern="1200" baseline="0" dirty="0" smtClean="0">
                          <a:solidFill>
                            <a:schemeClr val="tx1"/>
                          </a:solidFill>
                          <a:latin typeface="Arial" pitchFamily="34" charset="0"/>
                          <a:ea typeface="Times New Roman"/>
                          <a:cs typeface="Arial" pitchFamily="34" charset="0"/>
                        </a:rPr>
                        <a:t> requeridas, se estimaron </a:t>
                      </a:r>
                      <a:r>
                        <a:rPr lang="es-ES" sz="1300" kern="1200" dirty="0" smtClean="0">
                          <a:solidFill>
                            <a:schemeClr val="tx1"/>
                          </a:solidFill>
                          <a:latin typeface="Arial" pitchFamily="34" charset="0"/>
                          <a:ea typeface="Times New Roman"/>
                          <a:cs typeface="Arial" pitchFamily="34" charset="0"/>
                        </a:rPr>
                        <a:t>los costos de inversión asociados a cada escenario/caso.</a:t>
                      </a:r>
                    </a:p>
                  </a:txBody>
                  <a:tcPr marL="68580" marR="68580" marT="0" marB="0" anchor="ct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solidFill>
                      <a:schemeClr val="bg1"/>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91069" y="1083049"/>
          <a:ext cx="8653847" cy="4961702"/>
        </p:xfrm>
        <a:graphic>
          <a:graphicData uri="http://schemas.openxmlformats.org/drawingml/2006/table">
            <a:tbl>
              <a:tblPr firstRow="1" bandRow="1">
                <a:tableStyleId>{6E25E649-3F16-4E02-A733-19D2CDBF48F0}</a:tableStyleId>
              </a:tblPr>
              <a:tblGrid>
                <a:gridCol w="2074459"/>
                <a:gridCol w="6579388"/>
              </a:tblGrid>
              <a:tr h="408448">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386808">
                <a:tc>
                  <a:txBody>
                    <a:bodyPr/>
                    <a:lstStyle/>
                    <a:p>
                      <a:pPr algn="ctr">
                        <a:spcAft>
                          <a:spcPts val="600"/>
                        </a:spcAft>
                      </a:pPr>
                      <a:r>
                        <a:rPr lang="es-VE" sz="1300" b="1" dirty="0" smtClean="0">
                          <a:latin typeface="Arial" pitchFamily="34" charset="0"/>
                          <a:ea typeface="Times New Roman"/>
                          <a:cs typeface="Arial" pitchFamily="34" charset="0"/>
                        </a:rPr>
                        <a:t>ENERGY SOLUTION GROUP /TRINMAR PETROTRIN</a:t>
                      </a:r>
                    </a:p>
                    <a:p>
                      <a:pPr algn="ctr">
                        <a:spcAft>
                          <a:spcPts val="0"/>
                        </a:spcAft>
                      </a:pPr>
                      <a:r>
                        <a:rPr lang="es-VE" sz="1300" b="1" dirty="0" smtClean="0">
                          <a:latin typeface="Arial" pitchFamily="34" charset="0"/>
                          <a:ea typeface="Times New Roman"/>
                          <a:cs typeface="Arial" pitchFamily="34" charset="0"/>
                        </a:rPr>
                        <a:t>Trinidad</a:t>
                      </a:r>
                    </a:p>
                    <a:p>
                      <a:pPr algn="ctr">
                        <a:spcAft>
                          <a:spcPts val="0"/>
                        </a:spcAft>
                      </a:pPr>
                      <a:r>
                        <a:rPr lang="es-VE" sz="1300" b="1" dirty="0" smtClean="0">
                          <a:latin typeface="Arial" pitchFamily="34" charset="0"/>
                          <a:ea typeface="Times New Roman"/>
                          <a:cs typeface="Arial" pitchFamily="34" charset="0"/>
                        </a:rPr>
                        <a:t>2005</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s-ES_tradnl" sz="1300" b="1" dirty="0">
                          <a:latin typeface="Arial" pitchFamily="34" charset="0"/>
                          <a:ea typeface="Times New Roman"/>
                          <a:cs typeface="Arial" pitchFamily="34" charset="0"/>
                          <a:hlinkClick r:id="rId2"/>
                        </a:rPr>
                        <a:t>INGENIERÍA CONCEPTUAL Y </a:t>
                      </a:r>
                      <a:r>
                        <a:rPr lang="es-ES_tradnl" sz="1300" b="1" dirty="0" smtClean="0">
                          <a:latin typeface="Arial" pitchFamily="34" charset="0"/>
                          <a:ea typeface="Times New Roman"/>
                          <a:cs typeface="Arial" pitchFamily="34" charset="0"/>
                          <a:hlinkClick r:id="rId2"/>
                        </a:rPr>
                        <a:t>BÁSICA </a:t>
                      </a:r>
                      <a:r>
                        <a:rPr lang="es-VE" sz="1300" b="1" dirty="0" smtClean="0">
                          <a:latin typeface="Arial" pitchFamily="34" charset="0"/>
                          <a:ea typeface="Times New Roman"/>
                          <a:cs typeface="Arial" pitchFamily="34" charset="0"/>
                          <a:hlinkClick r:id="rId2"/>
                        </a:rPr>
                        <a:t>DESARROLLO </a:t>
                      </a:r>
                      <a:r>
                        <a:rPr lang="es-VE" sz="1300" b="1" dirty="0">
                          <a:latin typeface="Arial" pitchFamily="34" charset="0"/>
                          <a:ea typeface="Times New Roman"/>
                          <a:cs typeface="Arial" pitchFamily="34" charset="0"/>
                          <a:hlinkClick r:id="rId2"/>
                        </a:rPr>
                        <a:t>CAMPO SOUTHWEST SOLDADO DE </a:t>
                      </a:r>
                      <a:r>
                        <a:rPr lang="es-VE" sz="1300" b="1" dirty="0" smtClean="0">
                          <a:latin typeface="Arial" pitchFamily="34" charset="0"/>
                          <a:ea typeface="Times New Roman"/>
                          <a:cs typeface="Arial" pitchFamily="34" charset="0"/>
                          <a:hlinkClick r:id="rId2"/>
                        </a:rPr>
                        <a:t>TRINMAR.</a:t>
                      </a:r>
                      <a:r>
                        <a:rPr lang="es-VE" sz="1300" b="1" dirty="0" smtClean="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El </a:t>
                      </a:r>
                      <a:r>
                        <a:rPr lang="es-VE" sz="1300" dirty="0">
                          <a:latin typeface="Arial" pitchFamily="34" charset="0"/>
                          <a:ea typeface="Times New Roman"/>
                          <a:cs typeface="Arial" pitchFamily="34" charset="0"/>
                        </a:rPr>
                        <a:t>alcance del trabajo estuvo dividido en dos (2) partes: en primer lugar el estudio conceptual de la mejor opción para el manejo de los fluidos basado en escenarios de producción P 10, 50, 90; para seguidamente desarrollar el paquete de productos  Ingeniería Básica  para el desarrollo de la infraestructura de superficie del campo Soldado Suroeste costa afuera en Trinidad, operado por </a:t>
                      </a:r>
                      <a:r>
                        <a:rPr lang="es-VE" sz="1300" dirty="0" err="1" smtClean="0">
                          <a:latin typeface="Arial" pitchFamily="34" charset="0"/>
                          <a:ea typeface="Times New Roman"/>
                          <a:cs typeface="Arial" pitchFamily="34" charset="0"/>
                        </a:rPr>
                        <a:t>Trinmar</a:t>
                      </a:r>
                      <a:r>
                        <a:rPr lang="es-VE" sz="1300" baseline="0" dirty="0">
                          <a:latin typeface="Arial" pitchFamily="34" charset="0"/>
                          <a:ea typeface="Times New Roman"/>
                          <a:cs typeface="Arial" pitchFamily="34" charset="0"/>
                        </a:rPr>
                        <a:t> </a:t>
                      </a:r>
                      <a:r>
                        <a:rPr lang="es-VE" sz="1300" baseline="0" dirty="0" err="1" smtClean="0">
                          <a:latin typeface="Arial" pitchFamily="34" charset="0"/>
                          <a:ea typeface="Times New Roman"/>
                          <a:cs typeface="Arial" pitchFamily="34" charset="0"/>
                        </a:rPr>
                        <a:t>Petrotrin</a:t>
                      </a:r>
                      <a:r>
                        <a:rPr lang="es-VE" sz="1300" baseline="0" dirty="0" smtClean="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2030435">
                <a:tc rowSpan="2">
                  <a:txBody>
                    <a:bodyPr/>
                    <a:lstStyle/>
                    <a:p>
                      <a:pPr algn="ctr">
                        <a:spcBef>
                          <a:spcPts val="600"/>
                        </a:spcBef>
                        <a:spcAft>
                          <a:spcPts val="0"/>
                        </a:spcAft>
                        <a:tabLst>
                          <a:tab pos="914400" algn="l"/>
                        </a:tabLst>
                      </a:pPr>
                      <a:r>
                        <a:rPr lang="en-US" sz="1300" b="1" dirty="0" smtClean="0">
                          <a:latin typeface="Arial"/>
                          <a:ea typeface="Times New Roman"/>
                        </a:rPr>
                        <a:t>CHINA </a:t>
                      </a:r>
                      <a:r>
                        <a:rPr lang="en-US" sz="1300" b="1" dirty="0">
                          <a:latin typeface="Arial"/>
                          <a:ea typeface="Times New Roman"/>
                        </a:rPr>
                        <a:t>PETROLEUM </a:t>
                      </a:r>
                      <a:r>
                        <a:rPr lang="en-US" sz="1300" b="1" dirty="0" smtClean="0">
                          <a:latin typeface="Arial"/>
                          <a:ea typeface="Times New Roman"/>
                        </a:rPr>
                        <a:t>CO</a:t>
                      </a:r>
                    </a:p>
                    <a:p>
                      <a:pPr algn="ctr">
                        <a:spcBef>
                          <a:spcPts val="600"/>
                        </a:spcBef>
                        <a:spcAft>
                          <a:spcPts val="0"/>
                        </a:spcAft>
                        <a:tabLst>
                          <a:tab pos="914400" algn="l"/>
                        </a:tabLst>
                      </a:pPr>
                      <a:r>
                        <a:rPr lang="en-US" sz="1300" b="1" dirty="0" smtClean="0">
                          <a:latin typeface="Arial"/>
                          <a:ea typeface="Times New Roman"/>
                        </a:rPr>
                        <a:t>Venezuela </a:t>
                      </a:r>
                    </a:p>
                    <a:p>
                      <a:pPr algn="ctr">
                        <a:spcBef>
                          <a:spcPts val="600"/>
                        </a:spcBef>
                        <a:spcAft>
                          <a:spcPts val="0"/>
                        </a:spcAft>
                        <a:tabLst>
                          <a:tab pos="914400" algn="l"/>
                        </a:tabLst>
                      </a:pPr>
                      <a:r>
                        <a:rPr lang="en-US" sz="1300" b="1" dirty="0" smtClean="0">
                          <a:latin typeface="Arial"/>
                          <a:ea typeface="Times New Roman"/>
                        </a:rPr>
                        <a:t>2004 - 2005</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40000"/>
                          <a:lumOff val="6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CONCEPTUAL DE LOS SISTEMAS DE COMPRESIÓN DE GAS PARA GAS-LIFT EN EL CAMPO INTERCAMPO NORTE, EN EL LAGO DE MARACAIBO, VZLA, </a:t>
                      </a:r>
                      <a:r>
                        <a:rPr lang="es-VE" sz="1300" b="1" kern="1200" dirty="0" smtClean="0">
                          <a:solidFill>
                            <a:schemeClr val="dk1"/>
                          </a:solidFill>
                          <a:latin typeface="Arial" pitchFamily="34" charset="0"/>
                          <a:ea typeface="Times New Roman"/>
                          <a:cs typeface="Arial" pitchFamily="34" charset="0"/>
                          <a:hlinkClick r:id="rId2"/>
                        </a:rPr>
                        <a:t>2005. </a:t>
                      </a:r>
                      <a:r>
                        <a:rPr lang="es-VE" sz="1300" kern="1200" dirty="0" smtClean="0">
                          <a:solidFill>
                            <a:schemeClr val="dk1"/>
                          </a:solidFill>
                          <a:latin typeface="Arial" pitchFamily="34" charset="0"/>
                          <a:ea typeface="Times New Roman"/>
                          <a:cs typeface="Arial" pitchFamily="34" charset="0"/>
                        </a:rPr>
                        <a:t>El </a:t>
                      </a:r>
                      <a:r>
                        <a:rPr lang="es-VE" sz="1300" kern="1200" dirty="0">
                          <a:solidFill>
                            <a:schemeClr val="dk1"/>
                          </a:solidFill>
                          <a:latin typeface="Arial" pitchFamily="34" charset="0"/>
                          <a:ea typeface="Times New Roman"/>
                          <a:cs typeface="Arial" pitchFamily="34" charset="0"/>
                        </a:rPr>
                        <a:t>trabajo contempló un Estudio de  Factibilidad  del Sistema de Compresión de Gas para Levantamiento Artificial en el campo </a:t>
                      </a:r>
                      <a:r>
                        <a:rPr lang="es-VE" sz="1300" kern="1200" dirty="0" err="1">
                          <a:solidFill>
                            <a:schemeClr val="dk1"/>
                          </a:solidFill>
                          <a:latin typeface="Arial" pitchFamily="34" charset="0"/>
                          <a:ea typeface="Times New Roman"/>
                          <a:cs typeface="Arial" pitchFamily="34" charset="0"/>
                        </a:rPr>
                        <a:t>Intercampo</a:t>
                      </a:r>
                      <a:r>
                        <a:rPr lang="es-VE" sz="1300" kern="1200" dirty="0">
                          <a:solidFill>
                            <a:schemeClr val="dk1"/>
                          </a:solidFill>
                          <a:latin typeface="Arial" pitchFamily="34" charset="0"/>
                          <a:ea typeface="Times New Roman"/>
                          <a:cs typeface="Arial" pitchFamily="34" charset="0"/>
                        </a:rPr>
                        <a:t> Norte operado por la empresa China Nacional </a:t>
                      </a:r>
                      <a:r>
                        <a:rPr lang="es-VE" sz="1300" kern="1200" dirty="0" err="1">
                          <a:solidFill>
                            <a:schemeClr val="dk1"/>
                          </a:solidFill>
                          <a:latin typeface="Arial" pitchFamily="34" charset="0"/>
                          <a:ea typeface="Times New Roman"/>
                          <a:cs typeface="Arial" pitchFamily="34" charset="0"/>
                        </a:rPr>
                        <a:t>Petroleum</a:t>
                      </a:r>
                      <a:r>
                        <a:rPr lang="es-VE" sz="1300" kern="1200" dirty="0">
                          <a:solidFill>
                            <a:schemeClr val="dk1"/>
                          </a:solidFill>
                          <a:latin typeface="Arial" pitchFamily="34" charset="0"/>
                          <a:ea typeface="Times New Roman"/>
                          <a:cs typeface="Arial" pitchFamily="34" charset="0"/>
                        </a:rPr>
                        <a:t> (CNPC), en el Lago de </a:t>
                      </a:r>
                      <a:r>
                        <a:rPr lang="es-VE" sz="1300" kern="1200" dirty="0" smtClean="0">
                          <a:solidFill>
                            <a:schemeClr val="dk1"/>
                          </a:solidFill>
                          <a:latin typeface="Arial" pitchFamily="34" charset="0"/>
                          <a:ea typeface="Times New Roman"/>
                          <a:cs typeface="Arial" pitchFamily="34" charset="0"/>
                        </a:rPr>
                        <a:t>Maracaibo.</a:t>
                      </a:r>
                    </a:p>
                    <a:p>
                      <a:pPr marL="0" algn="just" defTabSz="914400" rtl="0" eaLnBrk="1" latinLnBrk="0" hangingPunct="1">
                        <a:spcAft>
                          <a:spcPts val="0"/>
                        </a:spcAft>
                      </a:pPr>
                      <a:r>
                        <a:rPr lang="es-VE" sz="1300" kern="1200" dirty="0" smtClean="0">
                          <a:solidFill>
                            <a:schemeClr val="dk1"/>
                          </a:solidFill>
                          <a:latin typeface="Arial" pitchFamily="34" charset="0"/>
                          <a:ea typeface="Times New Roman"/>
                          <a:cs typeface="Arial" pitchFamily="34" charset="0"/>
                        </a:rPr>
                        <a:t>En </a:t>
                      </a:r>
                      <a:r>
                        <a:rPr lang="es-VE" sz="1300" kern="1200" dirty="0">
                          <a:solidFill>
                            <a:schemeClr val="dk1"/>
                          </a:solidFill>
                          <a:latin typeface="Arial" pitchFamily="34" charset="0"/>
                          <a:ea typeface="Times New Roman"/>
                          <a:cs typeface="Arial" pitchFamily="34" charset="0"/>
                        </a:rPr>
                        <a:t>primer lugar se realizó un análisis de los sistemas de recolección, Compresión y Distribución de gas para las condiciones actuales y seguidamente se desarrolló el estudio bajo la consideración de tres (3) escenarios de producción de 40, 48 y 78 MBD para un horizonte de 14 años; con el propósito de determinar la mejor opción técnica y económica de instalar capacidad de compresión para el suministro de gas para levantamiento.</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987094">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CONCEPTUAL DE LAS FACILIDADES DE TRATAMIENTO DE CRUDO Y AGUA DE FORMACIÓN PRODUCIDOS EN EL CAMPO INTERCAMPO NORTE, EN EL LAGO DE MARACAIBO, VZLA, </a:t>
                      </a:r>
                      <a:r>
                        <a:rPr lang="es-VE" sz="1300" b="1" kern="1200" dirty="0" smtClean="0">
                          <a:solidFill>
                            <a:schemeClr val="dk1"/>
                          </a:solidFill>
                          <a:latin typeface="Arial" pitchFamily="34" charset="0"/>
                          <a:ea typeface="Times New Roman"/>
                          <a:cs typeface="Arial" pitchFamily="34" charset="0"/>
                          <a:hlinkClick r:id="rId2"/>
                        </a:rPr>
                        <a:t>2004. </a:t>
                      </a:r>
                      <a:r>
                        <a:rPr lang="es-VE" sz="1300" kern="1200" dirty="0" smtClean="0">
                          <a:solidFill>
                            <a:schemeClr val="dk1"/>
                          </a:solidFill>
                          <a:latin typeface="Arial" pitchFamily="34" charset="0"/>
                          <a:ea typeface="Times New Roman"/>
                          <a:cs typeface="Arial" pitchFamily="34" charset="0"/>
                        </a:rPr>
                        <a:t>Se </a:t>
                      </a:r>
                      <a:r>
                        <a:rPr lang="es-VE" sz="1300" kern="1200" dirty="0">
                          <a:solidFill>
                            <a:schemeClr val="dk1"/>
                          </a:solidFill>
                          <a:latin typeface="Arial" pitchFamily="34" charset="0"/>
                          <a:ea typeface="Times New Roman"/>
                          <a:cs typeface="Arial" pitchFamily="34" charset="0"/>
                        </a:rPr>
                        <a:t>evaluaron diferentes opciones para la deshidratación de 40.000 BPD de crudo y tratamiento de 60.000 BPD de agua</a:t>
                      </a:r>
                      <a:r>
                        <a:rPr lang="es-VE" sz="1300" dirty="0">
                          <a:latin typeface="Tahoma"/>
                          <a:ea typeface="Times New Roman"/>
                        </a:rPr>
                        <a:t>.</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18364" y="974532"/>
          <a:ext cx="8662364" cy="5289108"/>
        </p:xfrm>
        <a:graphic>
          <a:graphicData uri="http://schemas.openxmlformats.org/drawingml/2006/table">
            <a:tbl>
              <a:tblPr firstRow="1" bandRow="1">
                <a:tableStyleId>{6E25E649-3F16-4E02-A733-19D2CDBF48F0}</a:tableStyleId>
              </a:tblPr>
              <a:tblGrid>
                <a:gridCol w="1506498"/>
                <a:gridCol w="7155866"/>
              </a:tblGrid>
              <a:tr h="432149">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894559">
                <a:tc rowSpan="4">
                  <a:txBody>
                    <a:bodyPr/>
                    <a:lstStyle/>
                    <a:p>
                      <a:pPr algn="ctr">
                        <a:spcBef>
                          <a:spcPts val="600"/>
                        </a:spcBef>
                        <a:spcAft>
                          <a:spcPts val="0"/>
                        </a:spcAft>
                        <a:tabLst>
                          <a:tab pos="914400" algn="l"/>
                        </a:tabLst>
                      </a:pPr>
                      <a:r>
                        <a:rPr lang="es-VE" sz="1300" b="1" dirty="0" smtClean="0">
                          <a:latin typeface="Arial"/>
                          <a:ea typeface="Times New Roman"/>
                        </a:rPr>
                        <a:t>BRITISH PETROLEUM  DE VENEZUELA</a:t>
                      </a:r>
                    </a:p>
                    <a:p>
                      <a:pPr algn="ctr">
                        <a:spcBef>
                          <a:spcPts val="600"/>
                        </a:spcBef>
                        <a:spcAft>
                          <a:spcPts val="0"/>
                        </a:spcAft>
                        <a:tabLst>
                          <a:tab pos="914400" algn="l"/>
                        </a:tabLst>
                      </a:pPr>
                      <a:r>
                        <a:rPr lang="es-VE" sz="1300" b="1" dirty="0" smtClean="0">
                          <a:latin typeface="Arial"/>
                          <a:ea typeface="Times New Roman"/>
                        </a:rPr>
                        <a:t>Venezuela</a:t>
                      </a:r>
                    </a:p>
                    <a:p>
                      <a:pPr algn="ctr">
                        <a:spcBef>
                          <a:spcPts val="600"/>
                        </a:spcBef>
                        <a:spcAft>
                          <a:spcPts val="0"/>
                        </a:spcAft>
                        <a:tabLst>
                          <a:tab pos="914400" algn="l"/>
                        </a:tabLst>
                      </a:pPr>
                      <a:r>
                        <a:rPr lang="es-VE" sz="1300" b="1" dirty="0" smtClean="0">
                          <a:latin typeface="Arial"/>
                          <a:ea typeface="Times New Roman"/>
                        </a:rPr>
                        <a:t>2004- 2005</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s-VE" sz="1300" b="1" dirty="0">
                          <a:latin typeface="Arial" pitchFamily="34" charset="0"/>
                          <a:ea typeface="Times New Roman"/>
                          <a:cs typeface="Arial" pitchFamily="34" charset="0"/>
                          <a:hlinkClick r:id="rId2"/>
                        </a:rPr>
                        <a:t>INGENIERÍA DE DETALLES PARA LA INSTALACIÓN </a:t>
                      </a:r>
                      <a:r>
                        <a:rPr lang="es-VE" sz="1300" b="1" dirty="0" smtClean="0">
                          <a:latin typeface="Arial" pitchFamily="34" charset="0"/>
                          <a:ea typeface="Times New Roman"/>
                          <a:cs typeface="Arial" pitchFamily="34" charset="0"/>
                          <a:hlinkClick r:id="rId2"/>
                        </a:rPr>
                        <a:t>BOMBA </a:t>
                      </a:r>
                      <a:r>
                        <a:rPr lang="es-VE" sz="1300" b="1" dirty="0">
                          <a:latin typeface="Arial" pitchFamily="34" charset="0"/>
                          <a:ea typeface="Times New Roman"/>
                          <a:cs typeface="Arial" pitchFamily="34" charset="0"/>
                          <a:hlinkClick r:id="rId2"/>
                        </a:rPr>
                        <a:t>ROTAFLEX </a:t>
                      </a:r>
                      <a:r>
                        <a:rPr lang="es-VE" sz="1300" b="1" dirty="0" smtClean="0">
                          <a:latin typeface="Arial" pitchFamily="34" charset="0"/>
                          <a:ea typeface="Times New Roman"/>
                          <a:cs typeface="Arial" pitchFamily="34" charset="0"/>
                          <a:hlinkClick r:id="rId2"/>
                        </a:rPr>
                        <a:t>DZO</a:t>
                      </a:r>
                      <a:r>
                        <a:rPr lang="es-VE" sz="1300" b="1" dirty="0">
                          <a:latin typeface="Arial" pitchFamily="34" charset="0"/>
                          <a:ea typeface="Times New Roman"/>
                          <a:cs typeface="Arial" pitchFamily="34" charset="0"/>
                          <a:hlinkClick r:id="rId2"/>
                        </a:rPr>
                        <a:t>, </a:t>
                      </a:r>
                      <a:r>
                        <a:rPr lang="es-VE" sz="1300" b="1" dirty="0" smtClean="0">
                          <a:latin typeface="Arial" pitchFamily="34" charset="0"/>
                          <a:ea typeface="Times New Roman"/>
                          <a:cs typeface="Arial" pitchFamily="34" charset="0"/>
                          <a:hlinkClick r:id="rId2"/>
                        </a:rPr>
                        <a:t>2005.</a:t>
                      </a:r>
                      <a:endParaRPr lang="es-VE" sz="1300" b="1" dirty="0" smtClean="0">
                        <a:latin typeface="Arial" pitchFamily="34" charset="0"/>
                        <a:ea typeface="Times New Roman"/>
                        <a:cs typeface="Arial" pitchFamily="34" charset="0"/>
                      </a:endParaRPr>
                    </a:p>
                    <a:p>
                      <a:pPr algn="just">
                        <a:spcAft>
                          <a:spcPts val="0"/>
                        </a:spcAft>
                      </a:pP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816435">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DE DETALLES PARA CAMBIO DE MÉTODO DE PRODUCCIÓN DE CRUDO EN LOS CAMPOS ALTURITAS-45 Y ALPUF </a:t>
                      </a:r>
                      <a:r>
                        <a:rPr lang="es-VE" sz="1300" b="1" kern="1200" dirty="0" smtClean="0">
                          <a:solidFill>
                            <a:schemeClr val="dk1"/>
                          </a:solidFill>
                          <a:latin typeface="Arial" pitchFamily="34" charset="0"/>
                          <a:ea typeface="Times New Roman"/>
                          <a:cs typeface="Arial" pitchFamily="34" charset="0"/>
                          <a:hlinkClick r:id="rId2"/>
                        </a:rPr>
                        <a:t>10, </a:t>
                      </a:r>
                      <a:r>
                        <a:rPr lang="es-VE" sz="1300" b="1" kern="1200" dirty="0">
                          <a:solidFill>
                            <a:schemeClr val="dk1"/>
                          </a:solidFill>
                          <a:latin typeface="Arial" pitchFamily="34" charset="0"/>
                          <a:ea typeface="Times New Roman"/>
                          <a:cs typeface="Arial" pitchFamily="34" charset="0"/>
                          <a:hlinkClick r:id="rId2"/>
                        </a:rPr>
                        <a:t>2005</a:t>
                      </a:r>
                      <a:r>
                        <a:rPr lang="es-VE" sz="1300" b="1" kern="1200" dirty="0" smtClean="0">
                          <a:solidFill>
                            <a:schemeClr val="dk1"/>
                          </a:solidFill>
                          <a:latin typeface="Arial" pitchFamily="34" charset="0"/>
                          <a:ea typeface="Times New Roman"/>
                          <a:cs typeface="Arial" pitchFamily="34" charset="0"/>
                          <a:hlinkClick r:id="rId2"/>
                        </a:rPr>
                        <a:t>. </a:t>
                      </a: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969517">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EVALUACIÓN </a:t>
                      </a:r>
                      <a:r>
                        <a:rPr lang="es-VE" sz="1300" b="1" kern="1200" dirty="0">
                          <a:solidFill>
                            <a:schemeClr val="dk1"/>
                          </a:solidFill>
                          <a:latin typeface="Arial" pitchFamily="34" charset="0"/>
                          <a:ea typeface="Times New Roman"/>
                          <a:cs typeface="Arial" pitchFamily="34" charset="0"/>
                          <a:hlinkClick r:id="rId2"/>
                        </a:rPr>
                        <a:t>DE SEGURIDAD DE LOS PROCESOS </a:t>
                      </a:r>
                      <a:r>
                        <a:rPr lang="es-VE" sz="1300" b="1" kern="1200" dirty="0" smtClean="0">
                          <a:solidFill>
                            <a:schemeClr val="dk1"/>
                          </a:solidFill>
                          <a:latin typeface="Arial" pitchFamily="34" charset="0"/>
                          <a:ea typeface="Times New Roman"/>
                          <a:cs typeface="Arial" pitchFamily="34" charset="0"/>
                          <a:hlinkClick r:id="rId2"/>
                        </a:rPr>
                        <a:t>EN  CAMPO URDANETA-GARCIA </a:t>
                      </a:r>
                      <a:r>
                        <a:rPr lang="es-VE" sz="1300" b="1" kern="1200" dirty="0">
                          <a:solidFill>
                            <a:schemeClr val="dk1"/>
                          </a:solidFill>
                          <a:latin typeface="Arial" pitchFamily="34" charset="0"/>
                          <a:ea typeface="Times New Roman"/>
                          <a:cs typeface="Arial" pitchFamily="34" charset="0"/>
                          <a:hlinkClick r:id="rId2"/>
                        </a:rPr>
                        <a:t>EN DZO, PERIJA, </a:t>
                      </a:r>
                      <a:r>
                        <a:rPr lang="es-VE" sz="1300" b="1" kern="1200" dirty="0" smtClean="0">
                          <a:solidFill>
                            <a:schemeClr val="dk1"/>
                          </a:solidFill>
                          <a:latin typeface="Arial" pitchFamily="34" charset="0"/>
                          <a:ea typeface="Times New Roman"/>
                          <a:cs typeface="Arial" pitchFamily="34" charset="0"/>
                          <a:hlinkClick r:id="rId2"/>
                        </a:rPr>
                        <a:t>2005. </a:t>
                      </a:r>
                      <a:r>
                        <a:rPr lang="es-VE" sz="1300" dirty="0" smtClean="0">
                          <a:latin typeface="Arial" pitchFamily="34" charset="0"/>
                          <a:ea typeface="Times New Roman"/>
                          <a:cs typeface="Arial" pitchFamily="34" charset="0"/>
                        </a:rPr>
                        <a:t>Evaluación </a:t>
                      </a:r>
                      <a:r>
                        <a:rPr lang="es-VE" sz="1300" dirty="0">
                          <a:latin typeface="Arial" pitchFamily="34" charset="0"/>
                          <a:ea typeface="Times New Roman"/>
                          <a:cs typeface="Arial" pitchFamily="34" charset="0"/>
                        </a:rPr>
                        <a:t>de Seguridad de los Procesos </a:t>
                      </a:r>
                      <a:r>
                        <a:rPr lang="es-VE" sz="1300" dirty="0" smtClean="0">
                          <a:latin typeface="Arial" pitchFamily="34" charset="0"/>
                          <a:ea typeface="Times New Roman"/>
                          <a:cs typeface="Arial" pitchFamily="34" charset="0"/>
                        </a:rPr>
                        <a:t>del </a:t>
                      </a:r>
                      <a:r>
                        <a:rPr lang="es-VE" sz="1300" dirty="0" smtClean="0">
                          <a:solidFill>
                            <a:schemeClr val="tx1"/>
                          </a:solidFill>
                          <a:latin typeface="Arial" pitchFamily="34" charset="0"/>
                          <a:ea typeface="Times New Roman"/>
                          <a:cs typeface="Arial" pitchFamily="34" charset="0"/>
                        </a:rPr>
                        <a:t>Campo</a:t>
                      </a:r>
                      <a:r>
                        <a:rPr lang="es-VE" sz="1300" dirty="0" smtClean="0">
                          <a:latin typeface="Arial" pitchFamily="34" charset="0"/>
                          <a:ea typeface="Times New Roman"/>
                          <a:cs typeface="Arial" pitchFamily="34" charset="0"/>
                        </a:rPr>
                        <a:t> Urdaneta-García </a:t>
                      </a:r>
                      <a:r>
                        <a:rPr lang="es-VE" sz="1300" dirty="0">
                          <a:latin typeface="Arial" pitchFamily="34" charset="0"/>
                          <a:ea typeface="Times New Roman"/>
                          <a:cs typeface="Arial" pitchFamily="34" charset="0"/>
                        </a:rPr>
                        <a:t>(Manejo de Crudo Acido), para determinar el grado de cumplimiento con las normas de diseños y seguridad, identificar problemas operacionales y peligros potenciales de la planta, así como evaluar el estado físico de la instalación.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noFill/>
                  </a:tcPr>
                </a:tc>
              </a:tr>
              <a:tr h="1888007">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AUDITORIA </a:t>
                      </a:r>
                      <a:r>
                        <a:rPr lang="es-VE" sz="1300" b="1" kern="1200" dirty="0">
                          <a:solidFill>
                            <a:schemeClr val="dk1"/>
                          </a:solidFill>
                          <a:latin typeface="Arial" pitchFamily="34" charset="0"/>
                          <a:ea typeface="Times New Roman"/>
                          <a:cs typeface="Arial" pitchFamily="34" charset="0"/>
                          <a:hlinkClick r:id="rId2"/>
                        </a:rPr>
                        <a:t>TÉCNICA </a:t>
                      </a:r>
                      <a:r>
                        <a:rPr lang="es-VE" sz="1300" b="1" kern="1200" dirty="0" smtClean="0">
                          <a:solidFill>
                            <a:schemeClr val="dk1"/>
                          </a:solidFill>
                          <a:latin typeface="Arial" pitchFamily="34" charset="0"/>
                          <a:ea typeface="Times New Roman"/>
                          <a:cs typeface="Arial" pitchFamily="34" charset="0"/>
                          <a:hlinkClick r:id="rId2"/>
                        </a:rPr>
                        <a:t>GRADO </a:t>
                      </a:r>
                      <a:r>
                        <a:rPr lang="es-VE" sz="1300" b="1" kern="1200" dirty="0">
                          <a:solidFill>
                            <a:schemeClr val="dk1"/>
                          </a:solidFill>
                          <a:latin typeface="Arial" pitchFamily="34" charset="0"/>
                          <a:ea typeface="Times New Roman"/>
                          <a:cs typeface="Arial" pitchFamily="34" charset="0"/>
                          <a:hlinkClick r:id="rId2"/>
                        </a:rPr>
                        <a:t>DE CUMPLIMIENTO </a:t>
                      </a:r>
                      <a:r>
                        <a:rPr lang="es-VE" sz="1300" b="1" kern="1200" dirty="0" smtClean="0">
                          <a:solidFill>
                            <a:schemeClr val="dk1"/>
                          </a:solidFill>
                          <a:latin typeface="Arial" pitchFamily="34" charset="0"/>
                          <a:ea typeface="Times New Roman"/>
                          <a:cs typeface="Arial" pitchFamily="34" charset="0"/>
                          <a:hlinkClick r:id="rId2"/>
                        </a:rPr>
                        <a:t>SISTEMA </a:t>
                      </a:r>
                      <a:r>
                        <a:rPr lang="es-VE" sz="1300" b="1" kern="1200" dirty="0">
                          <a:solidFill>
                            <a:schemeClr val="dk1"/>
                          </a:solidFill>
                          <a:latin typeface="Arial" pitchFamily="34" charset="0"/>
                          <a:ea typeface="Times New Roman"/>
                          <a:cs typeface="Arial" pitchFamily="34" charset="0"/>
                          <a:hlinkClick r:id="rId2"/>
                        </a:rPr>
                        <a:t>DE SEGURIDAD DE LOS PROCESOS - VARIABLE GESTIÓN </a:t>
                      </a:r>
                      <a:r>
                        <a:rPr lang="es-VE" sz="1300" b="1" kern="1200" dirty="0" smtClean="0">
                          <a:solidFill>
                            <a:schemeClr val="dk1"/>
                          </a:solidFill>
                          <a:latin typeface="Arial" pitchFamily="34" charset="0"/>
                          <a:ea typeface="Times New Roman"/>
                          <a:cs typeface="Arial" pitchFamily="34" charset="0"/>
                          <a:hlinkClick r:id="rId2"/>
                        </a:rPr>
                        <a:t>INTEGRIDAD CAMPO </a:t>
                      </a:r>
                      <a:r>
                        <a:rPr lang="es-VE" sz="1300" b="1" kern="1200" dirty="0">
                          <a:solidFill>
                            <a:schemeClr val="dk1"/>
                          </a:solidFill>
                          <a:latin typeface="Arial" pitchFamily="34" charset="0"/>
                          <a:ea typeface="Times New Roman"/>
                          <a:cs typeface="Arial" pitchFamily="34" charset="0"/>
                          <a:hlinkClick r:id="rId2"/>
                        </a:rPr>
                        <a:t>DZO EN ALTURITAS </a:t>
                      </a:r>
                      <a:r>
                        <a:rPr lang="es-VE" sz="1300" b="1" kern="1200" dirty="0" smtClean="0">
                          <a:solidFill>
                            <a:schemeClr val="dk1"/>
                          </a:solidFill>
                          <a:latin typeface="Arial" pitchFamily="34" charset="0"/>
                          <a:ea typeface="Times New Roman"/>
                          <a:cs typeface="Arial" pitchFamily="34" charset="0"/>
                          <a:hlinkClick r:id="rId2"/>
                        </a:rPr>
                        <a:t>II,  2004. </a:t>
                      </a: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  matrices de descriptores por elemento del Estándar, para recoger aquellos  aspectos que deben cumplirse en cada Nivel de gestión. Diseño de Instrumentos de Medición cuantitativo y cualitativo, para determinar el grado de ejecución de cada descriptor y con ello el avance de cada elemento. Determinación  del nivel de  conocimiento del personal del Estándar y el posicionamiento o avance alcanzado en la implantación, mediante una serie de entrevistas al personal seleccionado, para recabar la información y posterior  análisis de los </a:t>
                      </a:r>
                      <a:r>
                        <a:rPr lang="es-VE" sz="1300" dirty="0" smtClean="0">
                          <a:latin typeface="Arial" pitchFamily="34" charset="0"/>
                          <a:ea typeface="Times New Roman"/>
                          <a:cs typeface="Arial" pitchFamily="34" charset="0"/>
                        </a:rPr>
                        <a:t>resultados.</a:t>
                      </a:r>
                    </a:p>
                    <a:p>
                      <a:pPr algn="just">
                        <a:spcAft>
                          <a:spcPts val="0"/>
                        </a:spcAft>
                      </a:pPr>
                      <a:r>
                        <a:rPr lang="es-VE" sz="1300" dirty="0" smtClean="0">
                          <a:latin typeface="Arial" pitchFamily="34" charset="0"/>
                          <a:ea typeface="Times New Roman"/>
                          <a:cs typeface="Arial" pitchFamily="34" charset="0"/>
                        </a:rPr>
                        <a:t>Diagnóstico </a:t>
                      </a:r>
                      <a:r>
                        <a:rPr lang="es-VE" sz="1300" dirty="0">
                          <a:latin typeface="Arial" pitchFamily="34" charset="0"/>
                          <a:ea typeface="Times New Roman"/>
                          <a:cs typeface="Arial" pitchFamily="34" charset="0"/>
                        </a:rPr>
                        <a:t>y Análisis de brechas, debilidades y fortaleza den el nivel de conocimiento e implantación del estándar de Seguridad de proceso-Gestión de Integridad (PS/IM).</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63773" y="1106420"/>
          <a:ext cx="8775511" cy="5258377"/>
        </p:xfrm>
        <a:graphic>
          <a:graphicData uri="http://schemas.openxmlformats.org/drawingml/2006/table">
            <a:tbl>
              <a:tblPr firstRow="1" bandRow="1">
                <a:tableStyleId>{6E25E649-3F16-4E02-A733-19D2CDBF48F0}</a:tableStyleId>
              </a:tblPr>
              <a:tblGrid>
                <a:gridCol w="1519074"/>
                <a:gridCol w="7256437"/>
              </a:tblGrid>
              <a:tr h="428198">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3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3561221">
                <a:tc>
                  <a:txBody>
                    <a:bodyPr/>
                    <a:lstStyle/>
                    <a:p>
                      <a:pPr algn="ctr">
                        <a:spcAft>
                          <a:spcPts val="0"/>
                        </a:spcAft>
                      </a:pPr>
                      <a:r>
                        <a:rPr lang="es-VE" sz="1300" b="1" dirty="0" smtClean="0">
                          <a:latin typeface="Arial" pitchFamily="34" charset="0"/>
                          <a:ea typeface="Times New Roman"/>
                          <a:cs typeface="Arial" pitchFamily="34" charset="0"/>
                        </a:rPr>
                        <a:t>ENI</a:t>
                      </a:r>
                      <a:r>
                        <a:rPr lang="es-VE" sz="1300" b="1"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p>
                      <a:pPr algn="ctr">
                        <a:spcAft>
                          <a:spcPts val="600"/>
                        </a:spcAft>
                      </a:pPr>
                      <a:r>
                        <a:rPr lang="es-VE" sz="1300" b="1" dirty="0">
                          <a:latin typeface="Arial" pitchFamily="34" charset="0"/>
                          <a:ea typeface="Times New Roman"/>
                          <a:cs typeface="Arial" pitchFamily="34" charset="0"/>
                        </a:rPr>
                        <a:t> </a:t>
                      </a:r>
                      <a:r>
                        <a:rPr lang="es-VE" sz="1300" b="1" dirty="0" smtClean="0">
                          <a:latin typeface="Arial" pitchFamily="34" charset="0"/>
                          <a:ea typeface="Times New Roman"/>
                          <a:cs typeface="Arial" pitchFamily="34" charset="0"/>
                        </a:rPr>
                        <a:t>VENEZUELA</a:t>
                      </a:r>
                    </a:p>
                    <a:p>
                      <a:pPr algn="ctr">
                        <a:spcAft>
                          <a:spcPts val="0"/>
                        </a:spcAft>
                      </a:pPr>
                      <a:r>
                        <a:rPr lang="es-VE" sz="1300" b="1" dirty="0" smtClean="0">
                          <a:latin typeface="Arial" pitchFamily="34" charset="0"/>
                          <a:ea typeface="Times New Roman"/>
                          <a:cs typeface="Arial" pitchFamily="34" charset="0"/>
                        </a:rPr>
                        <a:t>Venezuela</a:t>
                      </a:r>
                    </a:p>
                    <a:p>
                      <a:pPr algn="ctr">
                        <a:spcAft>
                          <a:spcPts val="0"/>
                        </a:spcAft>
                      </a:pPr>
                      <a:r>
                        <a:rPr lang="es-VE" sz="1300" b="1" dirty="0" smtClean="0">
                          <a:latin typeface="Arial" pitchFamily="34" charset="0"/>
                          <a:ea typeface="Times New Roman"/>
                          <a:cs typeface="Arial" pitchFamily="34" charset="0"/>
                        </a:rPr>
                        <a:t>2004-2006</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es-VE" sz="1300" b="1" dirty="0">
                          <a:latin typeface="Arial" pitchFamily="34" charset="0"/>
                          <a:ea typeface="Times New Roman"/>
                          <a:cs typeface="Arial" pitchFamily="34" charset="0"/>
                          <a:hlinkClick r:id="rId2"/>
                        </a:rPr>
                        <a:t>ASISTENCIA TÉCNICA MEDIANTE SUMINISTRO DE PERSONAL A TRAVÉS DE  CONTRATOS MARCO EN LAS INSTALACIONES DEL CAMPO </a:t>
                      </a:r>
                      <a:r>
                        <a:rPr lang="es-VE" sz="1300" b="1" dirty="0" smtClean="0">
                          <a:latin typeface="Arial" pitchFamily="34" charset="0"/>
                          <a:ea typeface="Times New Roman"/>
                          <a:cs typeface="Arial" pitchFamily="34" charset="0"/>
                          <a:hlinkClick r:id="rId2"/>
                        </a:rPr>
                        <a:t>DACIÓN.</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err="1" smtClean="0">
                          <a:latin typeface="Arial" pitchFamily="34" charset="0"/>
                          <a:ea typeface="Times New Roman"/>
                          <a:cs typeface="Arial" pitchFamily="34" charset="0"/>
                        </a:rPr>
                        <a:t>Comisionamiento</a:t>
                      </a:r>
                      <a:r>
                        <a:rPr lang="es-VE" sz="1300" dirty="0">
                          <a:latin typeface="Arial" pitchFamily="34" charset="0"/>
                          <a:ea typeface="Times New Roman"/>
                          <a:cs typeface="Arial" pitchFamily="34" charset="0"/>
                        </a:rPr>
                        <a:t>, arranque y pruebas de plantas de compresión y deshidratación de gas en el campo Dación.</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Inspección </a:t>
                      </a:r>
                      <a:r>
                        <a:rPr lang="es-VE" sz="1300" dirty="0">
                          <a:latin typeface="Arial" pitchFamily="34" charset="0"/>
                          <a:ea typeface="Times New Roman"/>
                          <a:cs typeface="Arial" pitchFamily="34" charset="0"/>
                        </a:rPr>
                        <a:t>de construcción de dos paquetes de acondicionamiento de gas combustible, así como </a:t>
                      </a:r>
                      <a:r>
                        <a:rPr lang="es-VE" sz="1300" dirty="0" err="1">
                          <a:latin typeface="Arial" pitchFamily="34" charset="0"/>
                          <a:ea typeface="Times New Roman"/>
                          <a:cs typeface="Arial" pitchFamily="34" charset="0"/>
                        </a:rPr>
                        <a:t>comisionamiento</a:t>
                      </a:r>
                      <a:r>
                        <a:rPr lang="es-VE" sz="1300" dirty="0">
                          <a:latin typeface="Arial" pitchFamily="34" charset="0"/>
                          <a:ea typeface="Times New Roman"/>
                          <a:cs typeface="Arial" pitchFamily="34" charset="0"/>
                        </a:rPr>
                        <a:t>, pre-arranque, arranque y pruebas a plantas Recuperadoras de Vapores y Unidades de deshidratación de gas. Se realizó además la conceptualización de proyectos de mejora a las instalaciones existentes de recolección y separación crudo-gas, compresión y acondicionamiento de gas, almacenaje y bombeo de crudo, manejo de aguas efluentes y venteo. </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Coordinación </a:t>
                      </a:r>
                      <a:r>
                        <a:rPr lang="es-VE" sz="1300" dirty="0">
                          <a:latin typeface="Arial" pitchFamily="34" charset="0"/>
                          <a:ea typeface="Times New Roman"/>
                          <a:cs typeface="Arial" pitchFamily="34" charset="0"/>
                        </a:rPr>
                        <a:t>de ingenierías básicas relacionadas con la ampliación de facilidades de producción de crudo y gas, Campo Dación.</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Cursos </a:t>
                      </a:r>
                      <a:r>
                        <a:rPr lang="es-VE" sz="1300" dirty="0">
                          <a:latin typeface="Arial" pitchFamily="34" charset="0"/>
                          <a:ea typeface="Times New Roman"/>
                          <a:cs typeface="Arial" pitchFamily="34" charset="0"/>
                        </a:rPr>
                        <a:t>“in-</a:t>
                      </a:r>
                      <a:r>
                        <a:rPr lang="es-VE" sz="1300" dirty="0" err="1">
                          <a:latin typeface="Arial" pitchFamily="34" charset="0"/>
                          <a:ea typeface="Times New Roman"/>
                          <a:cs typeface="Arial" pitchFamily="34" charset="0"/>
                        </a:rPr>
                        <a:t>house</a:t>
                      </a:r>
                      <a:r>
                        <a:rPr lang="es-VE" sz="1300" dirty="0">
                          <a:latin typeface="Arial" pitchFamily="34" charset="0"/>
                          <a:ea typeface="Times New Roman"/>
                          <a:cs typeface="Arial" pitchFamily="34" charset="0"/>
                        </a:rPr>
                        <a:t>” sobre Deshidratación de Gas  Natural con </a:t>
                      </a:r>
                      <a:r>
                        <a:rPr lang="es-VE" sz="1300" dirty="0" err="1">
                          <a:latin typeface="Arial" pitchFamily="34" charset="0"/>
                          <a:ea typeface="Times New Roman"/>
                          <a:cs typeface="Arial" pitchFamily="34" charset="0"/>
                        </a:rPr>
                        <a:t>Trietilenglicol</a:t>
                      </a:r>
                      <a:r>
                        <a:rPr lang="es-VE" sz="1300" dirty="0">
                          <a:latin typeface="Arial" pitchFamily="34" charset="0"/>
                          <a:ea typeface="Times New Roman"/>
                          <a:cs typeface="Arial" pitchFamily="34" charset="0"/>
                        </a:rPr>
                        <a:t> (3) y sobre Operación y Mantenimiento de Unidades Recuperadoras de Vapores (2). </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manuales de procedimientos para las estaciones Levas-16, LTM-1, DED-1, MEF-25 y GED -10 del campo Dación. </a:t>
                      </a:r>
                      <a:endParaRPr lang="es-ES" sz="1300" dirty="0">
                        <a:latin typeface="Arial" pitchFamily="34" charset="0"/>
                        <a:ea typeface="Times New Roman"/>
                        <a:cs typeface="Arial" pitchFamily="34" charset="0"/>
                      </a:endParaRPr>
                    </a:p>
                    <a:p>
                      <a:pPr marL="95250" lvl="0" indent="-95250" algn="just">
                        <a:lnSpc>
                          <a:spcPct val="100000"/>
                        </a:lnSpc>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Ingenierías Básicas relacionadas con facilidades de manejo de Crudo, Gas y Agua en el Campo Dación.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1264019">
                <a:tc>
                  <a:txBody>
                    <a:bodyPr/>
                    <a:lstStyle/>
                    <a:p>
                      <a:pPr algn="ctr">
                        <a:spcAft>
                          <a:spcPts val="0"/>
                        </a:spcAft>
                      </a:pPr>
                      <a:endParaRPr lang="es-VE" sz="1300" b="1" dirty="0" smtClean="0">
                        <a:latin typeface="Arial" pitchFamily="34" charset="0"/>
                        <a:ea typeface="Times New Roman"/>
                        <a:cs typeface="Arial" pitchFamily="34" charset="0"/>
                      </a:endParaRPr>
                    </a:p>
                    <a:p>
                      <a:pPr algn="ctr">
                        <a:spcAft>
                          <a:spcPts val="0"/>
                        </a:spcAft>
                      </a:pPr>
                      <a:r>
                        <a:rPr lang="es-VE" sz="1300" b="1" dirty="0" smtClean="0">
                          <a:latin typeface="Arial" pitchFamily="34" charset="0"/>
                          <a:ea typeface="Times New Roman"/>
                          <a:cs typeface="Arial" pitchFamily="34" charset="0"/>
                        </a:rPr>
                        <a:t>TECNA </a:t>
                      </a:r>
                      <a:r>
                        <a:rPr lang="es-VE" sz="1300" b="1" dirty="0">
                          <a:latin typeface="Arial" pitchFamily="34" charset="0"/>
                          <a:ea typeface="Times New Roman"/>
                          <a:cs typeface="Arial" pitchFamily="34" charset="0"/>
                        </a:rPr>
                        <a:t>, </a:t>
                      </a:r>
                      <a:endParaRPr lang="es-ES" sz="1300" dirty="0">
                        <a:latin typeface="Arial" pitchFamily="34" charset="0"/>
                        <a:ea typeface="Times New Roman"/>
                        <a:cs typeface="Arial" pitchFamily="34" charset="0"/>
                      </a:endParaRPr>
                    </a:p>
                    <a:p>
                      <a:pPr algn="ctr">
                        <a:spcAft>
                          <a:spcPts val="0"/>
                        </a:spcAft>
                      </a:pPr>
                      <a:r>
                        <a:rPr lang="es-VE" sz="1300" b="1" dirty="0" smtClean="0">
                          <a:latin typeface="Arial" pitchFamily="34" charset="0"/>
                          <a:ea typeface="Times New Roman"/>
                          <a:cs typeface="Arial" pitchFamily="34" charset="0"/>
                        </a:rPr>
                        <a:t>ARGENTINA</a:t>
                      </a:r>
                    </a:p>
                    <a:p>
                      <a:pPr algn="ctr">
                        <a:spcAft>
                          <a:spcPts val="0"/>
                        </a:spcAft>
                      </a:pPr>
                      <a:r>
                        <a:rPr lang="es-VE" sz="1300" b="1" dirty="0" smtClean="0">
                          <a:latin typeface="Arial" pitchFamily="34" charset="0"/>
                          <a:ea typeface="Times New Roman"/>
                          <a:cs typeface="Arial" pitchFamily="34" charset="0"/>
                        </a:rPr>
                        <a:t>Argentina</a:t>
                      </a:r>
                    </a:p>
                    <a:p>
                      <a:pPr algn="ctr">
                        <a:spcAft>
                          <a:spcPts val="0"/>
                        </a:spcAft>
                      </a:pPr>
                      <a:r>
                        <a:rPr lang="es-VE" sz="1300" b="1" dirty="0" smtClean="0">
                          <a:latin typeface="Arial" pitchFamily="34" charset="0"/>
                          <a:ea typeface="Times New Roman"/>
                          <a:cs typeface="Arial" pitchFamily="34" charset="0"/>
                        </a:rPr>
                        <a:t>2005</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00000"/>
                        </a:lnSpc>
                        <a:spcBef>
                          <a:spcPts val="0"/>
                        </a:spcBef>
                        <a:spcAft>
                          <a:spcPts val="0"/>
                        </a:spcAft>
                      </a:pPr>
                      <a:r>
                        <a:rPr lang="es-VE" sz="1300" b="1" kern="1200" dirty="0">
                          <a:solidFill>
                            <a:schemeClr val="dk1"/>
                          </a:solidFill>
                          <a:latin typeface="Arial" pitchFamily="34" charset="0"/>
                          <a:ea typeface="Times New Roman"/>
                          <a:cs typeface="Arial" pitchFamily="34" charset="0"/>
                          <a:hlinkClick r:id="rId2"/>
                        </a:rPr>
                        <a:t>ASIGNACIÓN DE DOS PROFESIONALES DEL ÁREA DE PROCESOS DE CRUDO Y GAS Y COORDINACIÓN DE PROYECTOS,  PARA LA EJECUCIÓN DE PROYECTOS EN LAS OFICINAS DE TECNA EN BUENOS AIRES DURANTE EL </a:t>
                      </a:r>
                      <a:r>
                        <a:rPr lang="es-VE" sz="1300" b="1" kern="1200" dirty="0" smtClean="0">
                          <a:solidFill>
                            <a:schemeClr val="dk1"/>
                          </a:solidFill>
                          <a:latin typeface="Arial" pitchFamily="34" charset="0"/>
                          <a:ea typeface="Times New Roman"/>
                          <a:cs typeface="Arial" pitchFamily="34" charset="0"/>
                          <a:hlinkClick r:id="rId2"/>
                        </a:rPr>
                        <a:t>AÑO. </a:t>
                      </a:r>
                      <a:r>
                        <a:rPr lang="es-VE" sz="1300" kern="1200" dirty="0" smtClean="0">
                          <a:solidFill>
                            <a:schemeClr val="dk1"/>
                          </a:solidFill>
                          <a:latin typeface="Arial" pitchFamily="34" charset="0"/>
                          <a:ea typeface="Times New Roman"/>
                          <a:cs typeface="Arial" pitchFamily="34" charset="0"/>
                        </a:rPr>
                        <a:t>Coordinación </a:t>
                      </a:r>
                      <a:r>
                        <a:rPr lang="es-VE" sz="1300" kern="1200" dirty="0">
                          <a:solidFill>
                            <a:schemeClr val="dk1"/>
                          </a:solidFill>
                          <a:latin typeface="Arial" pitchFamily="34" charset="0"/>
                          <a:ea typeface="Times New Roman"/>
                          <a:cs typeface="Arial" pitchFamily="34" charset="0"/>
                        </a:rPr>
                        <a:t>de Ingeniería de Proyectos de Infraestructura para Petrobras Energía y la minera </a:t>
                      </a:r>
                      <a:r>
                        <a:rPr lang="es-VE" sz="1300" kern="1200" dirty="0" err="1">
                          <a:solidFill>
                            <a:schemeClr val="dk1"/>
                          </a:solidFill>
                          <a:latin typeface="Arial" pitchFamily="34" charset="0"/>
                          <a:ea typeface="Times New Roman"/>
                          <a:cs typeface="Arial" pitchFamily="34" charset="0"/>
                        </a:rPr>
                        <a:t>Hosch</a:t>
                      </a:r>
                      <a:r>
                        <a:rPr lang="es-VE" sz="1300" kern="1200" dirty="0">
                          <a:solidFill>
                            <a:schemeClr val="dk1"/>
                          </a:solidFill>
                          <a:latin typeface="Arial" pitchFamily="34" charset="0"/>
                          <a:ea typeface="Times New Roman"/>
                          <a:cs typeface="Arial" pitchFamily="34" charset="0"/>
                        </a:rPr>
                        <a:t> tales como Planta de Remoción de Mercurio María Inés- Argentina y Planta de extracción y proceso de oro y plata.  </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20588" y="1024140"/>
          <a:ext cx="8774037" cy="5014319"/>
        </p:xfrm>
        <a:graphic>
          <a:graphicData uri="http://schemas.openxmlformats.org/drawingml/2006/table">
            <a:tbl>
              <a:tblPr firstRow="1" bandRow="1">
                <a:tableStyleId>{6E25E649-3F16-4E02-A733-19D2CDBF48F0}</a:tableStyleId>
              </a:tblPr>
              <a:tblGrid>
                <a:gridCol w="1762803"/>
                <a:gridCol w="7011234"/>
              </a:tblGrid>
              <a:tr h="369718">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4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776178">
                <a:tc>
                  <a:txBody>
                    <a:bodyPr/>
                    <a:lstStyle/>
                    <a:p>
                      <a:pPr algn="ctr">
                        <a:spcBef>
                          <a:spcPts val="0"/>
                        </a:spcBef>
                        <a:spcAft>
                          <a:spcPts val="0"/>
                        </a:spcAft>
                        <a:tabLst>
                          <a:tab pos="914400" algn="l"/>
                        </a:tabLst>
                      </a:pPr>
                      <a:r>
                        <a:rPr lang="en-US" sz="1300" b="1" dirty="0" smtClean="0">
                          <a:latin typeface="Arial" pitchFamily="34" charset="0"/>
                          <a:ea typeface="Times New Roman"/>
                          <a:cs typeface="Arial" pitchFamily="34" charset="0"/>
                        </a:rPr>
                        <a:t>STATOIL</a:t>
                      </a:r>
                    </a:p>
                    <a:p>
                      <a:pPr algn="ctr">
                        <a:spcBef>
                          <a:spcPts val="0"/>
                        </a:spcBef>
                        <a:spcAft>
                          <a:spcPts val="0"/>
                        </a:spcAft>
                        <a:tabLst>
                          <a:tab pos="914400" algn="l"/>
                        </a:tabLst>
                      </a:pPr>
                      <a:r>
                        <a:rPr lang="en-US" sz="1300" b="1" dirty="0" smtClean="0">
                          <a:latin typeface="Arial" pitchFamily="34" charset="0"/>
                          <a:ea typeface="Times New Roman"/>
                          <a:cs typeface="Arial" pitchFamily="34" charset="0"/>
                        </a:rPr>
                        <a:t>Venezuela </a:t>
                      </a:r>
                    </a:p>
                    <a:p>
                      <a:pPr algn="ctr">
                        <a:spcBef>
                          <a:spcPts val="0"/>
                        </a:spcBef>
                        <a:spcAft>
                          <a:spcPts val="0"/>
                        </a:spcAft>
                        <a:tabLst>
                          <a:tab pos="914400" algn="l"/>
                        </a:tabLst>
                      </a:pPr>
                      <a:r>
                        <a:rPr lang="en-US" sz="1300" b="1" dirty="0" smtClean="0">
                          <a:latin typeface="Arial" pitchFamily="34" charset="0"/>
                          <a:ea typeface="Times New Roman"/>
                          <a:cs typeface="Arial" pitchFamily="34" charset="0"/>
                        </a:rPr>
                        <a:t>2003</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spcAft>
                          <a:spcPts val="0"/>
                        </a:spcAft>
                      </a:pPr>
                      <a:r>
                        <a:rPr lang="es-VE" sz="1300" b="1" dirty="0">
                          <a:latin typeface="Arial" pitchFamily="34" charset="0"/>
                          <a:ea typeface="Times New Roman"/>
                          <a:cs typeface="Arial" pitchFamily="34" charset="0"/>
                          <a:hlinkClick r:id="rId2"/>
                        </a:rPr>
                        <a:t>EVALUACIÓN DE FUENTES DE GAS PARA SUPPLIR 200 MMPCED A OBJETO DE INYECTAR EN EL CAMPO TOMOPORO, </a:t>
                      </a:r>
                      <a:r>
                        <a:rPr lang="es-VE" sz="1300" b="1" dirty="0" smtClean="0">
                          <a:latin typeface="Arial" pitchFamily="34" charset="0"/>
                          <a:ea typeface="Times New Roman"/>
                          <a:cs typeface="Arial" pitchFamily="34" charset="0"/>
                          <a:hlinkClick r:id="rId2"/>
                        </a:rPr>
                        <a:t>MARACAIBO</a:t>
                      </a:r>
                      <a:r>
                        <a:rPr lang="es-VE" sz="1300" b="1" dirty="0" smtClean="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Fase </a:t>
                      </a:r>
                      <a:r>
                        <a:rPr lang="es-VE" sz="1300" dirty="0">
                          <a:latin typeface="Arial" pitchFamily="34" charset="0"/>
                          <a:ea typeface="Times New Roman"/>
                          <a:cs typeface="Arial" pitchFamily="34" charset="0"/>
                        </a:rPr>
                        <a:t>Conceptual </a:t>
                      </a:r>
                      <a:r>
                        <a:rPr lang="es-VE" sz="1300" dirty="0" smtClean="0">
                          <a:latin typeface="Arial" pitchFamily="34" charset="0"/>
                          <a:ea typeface="Times New Roman"/>
                          <a:cs typeface="Arial" pitchFamily="34" charset="0"/>
                        </a:rPr>
                        <a:t>- Evaluación </a:t>
                      </a:r>
                      <a:r>
                        <a:rPr lang="es-VE" sz="1300" dirty="0">
                          <a:latin typeface="Arial" pitchFamily="34" charset="0"/>
                          <a:ea typeface="Times New Roman"/>
                          <a:cs typeface="Arial" pitchFamily="34" charset="0"/>
                        </a:rPr>
                        <a:t>técnico-económica de </a:t>
                      </a:r>
                      <a:r>
                        <a:rPr lang="es-VE" sz="1300" dirty="0" smtClean="0">
                          <a:latin typeface="Arial" pitchFamily="34" charset="0"/>
                          <a:ea typeface="Times New Roman"/>
                          <a:cs typeface="Arial" pitchFamily="34" charset="0"/>
                        </a:rPr>
                        <a:t>opciones.</a:t>
                      </a:r>
                      <a:r>
                        <a:rPr lang="es-VE" sz="1300" baseline="0" dirty="0" smtClean="0">
                          <a:latin typeface="Arial" pitchFamily="34" charset="0"/>
                          <a:ea typeface="Times New Roman"/>
                          <a:cs typeface="Arial" pitchFamily="34" charset="0"/>
                        </a:rPr>
                        <a:t> </a:t>
                      </a:r>
                      <a:r>
                        <a:rPr lang="es-VE" sz="1300" dirty="0" smtClean="0">
                          <a:latin typeface="Arial" pitchFamily="34" charset="0"/>
                          <a:ea typeface="Times New Roman"/>
                          <a:cs typeface="Arial" pitchFamily="34" charset="0"/>
                        </a:rPr>
                        <a:t>El </a:t>
                      </a:r>
                      <a:r>
                        <a:rPr lang="es-VE" sz="1300" dirty="0">
                          <a:latin typeface="Arial" pitchFamily="34" charset="0"/>
                          <a:ea typeface="Times New Roman"/>
                          <a:cs typeface="Arial" pitchFamily="34" charset="0"/>
                        </a:rPr>
                        <a:t>estudio se realizó bajo un esquema “</a:t>
                      </a:r>
                      <a:r>
                        <a:rPr lang="es-VE" sz="1300" dirty="0" err="1">
                          <a:latin typeface="Arial" pitchFamily="34" charset="0"/>
                          <a:ea typeface="Times New Roman"/>
                          <a:cs typeface="Arial" pitchFamily="34" charset="0"/>
                        </a:rPr>
                        <a:t>fast</a:t>
                      </a:r>
                      <a:r>
                        <a:rPr lang="es-VE" sz="1300" dirty="0">
                          <a:latin typeface="Arial" pitchFamily="34" charset="0"/>
                          <a:ea typeface="Times New Roman"/>
                          <a:cs typeface="Arial" pitchFamily="34" charset="0"/>
                        </a:rPr>
                        <a:t> </a:t>
                      </a:r>
                      <a:r>
                        <a:rPr lang="es-VE" sz="1300" dirty="0" err="1">
                          <a:latin typeface="Arial" pitchFamily="34" charset="0"/>
                          <a:ea typeface="Times New Roman"/>
                          <a:cs typeface="Arial" pitchFamily="34" charset="0"/>
                        </a:rPr>
                        <a:t>track</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698503">
                <a:tc>
                  <a:txBody>
                    <a:bodyPr/>
                    <a:lstStyle/>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OPEN</a:t>
                      </a:r>
                    </a:p>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Venezuela</a:t>
                      </a:r>
                    </a:p>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2005</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indent="-261938" algn="just" defTabSz="914400" rtl="0" eaLnBrk="1" fontAlgn="auto" latinLnBrk="0" hangingPunct="1">
                        <a:lnSpc>
                          <a:spcPct val="100000"/>
                        </a:lnSpc>
                        <a:spcBef>
                          <a:spcPts val="0"/>
                        </a:spcBef>
                        <a:spcAft>
                          <a:spcPts val="0"/>
                        </a:spcAft>
                        <a:buClr>
                          <a:srgbClr val="FF0000"/>
                        </a:buClr>
                        <a:buSzTx/>
                        <a:buFont typeface="Arial" pitchFamily="34" charset="0"/>
                        <a:buNone/>
                        <a:tabLst/>
                        <a:defRPr/>
                      </a:pPr>
                      <a:r>
                        <a:rPr lang="es-VE" sz="1300" b="1" kern="1200" dirty="0" smtClean="0">
                          <a:solidFill>
                            <a:schemeClr val="dk1"/>
                          </a:solidFill>
                          <a:latin typeface="Arial" pitchFamily="34" charset="0"/>
                          <a:ea typeface="Times New Roman"/>
                          <a:cs typeface="Arial" pitchFamily="34" charset="0"/>
                          <a:hlinkClick r:id="rId2"/>
                        </a:rPr>
                        <a:t>ASISTENCIA TÉCNICA. </a:t>
                      </a:r>
                      <a:r>
                        <a:rPr lang="es-VE" sz="1300" b="0" i="0" kern="1200" dirty="0" smtClean="0">
                          <a:solidFill>
                            <a:schemeClr val="dk1"/>
                          </a:solidFill>
                          <a:latin typeface="Arial" pitchFamily="34" charset="0"/>
                          <a:ea typeface="+mn-ea"/>
                          <a:cs typeface="Arial" pitchFamily="34" charset="0"/>
                        </a:rPr>
                        <a:t>Procesos Parada de los Deshidratadores Electrostáticos de Crudo en Instalaciones de Producción Campo Acema – </a:t>
                      </a:r>
                      <a:r>
                        <a:rPr lang="es-VE" sz="1300" b="0" i="0" kern="1200" dirty="0" err="1" smtClean="0">
                          <a:solidFill>
                            <a:schemeClr val="dk1"/>
                          </a:solidFill>
                          <a:latin typeface="Arial" pitchFamily="34" charset="0"/>
                          <a:ea typeface="+mn-ea"/>
                          <a:cs typeface="Arial" pitchFamily="34" charset="0"/>
                        </a:rPr>
                        <a:t>Casma</a:t>
                      </a:r>
                      <a:r>
                        <a:rPr lang="es-VE" sz="1300" b="0" i="0" kern="1200" dirty="0" smtClean="0">
                          <a:solidFill>
                            <a:schemeClr val="dk1"/>
                          </a:solidFill>
                          <a:latin typeface="Arial" pitchFamily="34" charset="0"/>
                          <a:ea typeface="+mn-ea"/>
                          <a:cs typeface="Arial" pitchFamily="34" charset="0"/>
                        </a:rPr>
                        <a:t> – Venezuela.</a:t>
                      </a:r>
                    </a:p>
                    <a:p>
                      <a:pPr marL="95250" marR="0" indent="-95250" algn="just" defTabSz="914400" rtl="0" eaLnBrk="1" fontAlgn="auto" latinLnBrk="0" hangingPunct="1">
                        <a:lnSpc>
                          <a:spcPct val="100000"/>
                        </a:lnSpc>
                        <a:spcBef>
                          <a:spcPts val="0"/>
                        </a:spcBef>
                        <a:spcAft>
                          <a:spcPts val="0"/>
                        </a:spcAft>
                        <a:buClr>
                          <a:srgbClr val="000066"/>
                        </a:buClr>
                        <a:buSzTx/>
                        <a:buFont typeface="Wingdings" pitchFamily="2" charset="2"/>
                        <a:buChar char="§"/>
                        <a:tabLst/>
                        <a:defRPr/>
                      </a:pPr>
                      <a:r>
                        <a:rPr lang="es-VE" sz="1300" b="0" i="0" kern="1200" dirty="0" smtClean="0">
                          <a:solidFill>
                            <a:schemeClr val="dk1"/>
                          </a:solidFill>
                          <a:latin typeface="Arial" pitchFamily="34" charset="0"/>
                          <a:ea typeface="+mn-ea"/>
                          <a:cs typeface="Arial" pitchFamily="34" charset="0"/>
                        </a:rPr>
                        <a:t>Optimización Facilidades de Producción del Campo Acema-</a:t>
                      </a:r>
                      <a:r>
                        <a:rPr lang="es-VE" sz="1300" b="0" i="0" kern="1200" dirty="0" err="1" smtClean="0">
                          <a:solidFill>
                            <a:schemeClr val="dk1"/>
                          </a:solidFill>
                          <a:latin typeface="Arial" pitchFamily="34" charset="0"/>
                          <a:ea typeface="+mn-ea"/>
                          <a:cs typeface="Arial" pitchFamily="34" charset="0"/>
                        </a:rPr>
                        <a:t>Casma</a:t>
                      </a:r>
                      <a:r>
                        <a:rPr lang="es-VE" sz="1300" b="0" i="0" kern="1200" dirty="0" smtClean="0">
                          <a:solidFill>
                            <a:schemeClr val="dk1"/>
                          </a:solidFill>
                          <a:latin typeface="Arial" pitchFamily="34" charset="0"/>
                          <a:ea typeface="+mn-ea"/>
                          <a:cs typeface="Arial" pitchFamily="34" charset="0"/>
                        </a:rPr>
                        <a:t>, Venezuela,</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r>
              <a:tr h="734470">
                <a:tc>
                  <a:txBody>
                    <a:bodyPr/>
                    <a:lstStyle/>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HARVEST  VINCCLER</a:t>
                      </a:r>
                    </a:p>
                    <a:p>
                      <a:pPr marL="0" marR="0" indent="0" algn="ctr" defTabSz="914400" rtl="0" eaLnBrk="1" fontAlgn="auto" latinLnBrk="0" hangingPunct="1">
                        <a:lnSpc>
                          <a:spcPct val="100000"/>
                        </a:lnSpc>
                        <a:spcBef>
                          <a:spcPts val="0"/>
                        </a:spcBef>
                        <a:spcAft>
                          <a:spcPts val="0"/>
                        </a:spcAft>
                        <a:buClrTx/>
                        <a:buSzTx/>
                        <a:buFontTx/>
                        <a:buNone/>
                        <a:tabLst>
                          <a:tab pos="914400" algn="l"/>
                        </a:tabLst>
                        <a:defRPr/>
                      </a:pPr>
                      <a:r>
                        <a:rPr lang="es-VE" sz="1300" b="1" kern="1200" dirty="0" smtClean="0">
                          <a:solidFill>
                            <a:schemeClr val="tx1"/>
                          </a:solidFill>
                          <a:latin typeface="Arial" pitchFamily="34" charset="0"/>
                          <a:ea typeface="+mn-ea"/>
                          <a:cs typeface="Arial" pitchFamily="34" charset="0"/>
                        </a:rPr>
                        <a:t>Venezuela 2005</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marL="0" marR="0" indent="-261938" algn="just" defTabSz="914400" rtl="0" eaLnBrk="1" fontAlgn="auto" latinLnBrk="0" hangingPunct="1">
                        <a:lnSpc>
                          <a:spcPct val="100000"/>
                        </a:lnSpc>
                        <a:spcBef>
                          <a:spcPts val="0"/>
                        </a:spcBef>
                        <a:spcAft>
                          <a:spcPts val="0"/>
                        </a:spcAft>
                        <a:buClr>
                          <a:srgbClr val="FF0000"/>
                        </a:buClr>
                        <a:buSzTx/>
                        <a:buFont typeface="Arial" pitchFamily="34" charset="0"/>
                        <a:buNone/>
                        <a:tabLst/>
                        <a:defRPr/>
                      </a:pPr>
                      <a:r>
                        <a:rPr lang="es-VE" sz="1300" b="1" kern="1200" dirty="0" smtClean="0">
                          <a:solidFill>
                            <a:schemeClr val="dk1"/>
                          </a:solidFill>
                          <a:latin typeface="Arial" pitchFamily="34" charset="0"/>
                          <a:ea typeface="Times New Roman"/>
                          <a:cs typeface="Arial" pitchFamily="34" charset="0"/>
                          <a:hlinkClick r:id="rId2"/>
                        </a:rPr>
                        <a:t>INGENIERÍA BÁSICA Y DETALLE</a:t>
                      </a:r>
                      <a:r>
                        <a:rPr lang="es-VE" sz="1300" b="1" kern="1200" dirty="0" smtClean="0">
                          <a:solidFill>
                            <a:schemeClr val="dk1"/>
                          </a:solidFill>
                          <a:latin typeface="Arial" pitchFamily="34" charset="0"/>
                          <a:ea typeface="Times New Roman"/>
                          <a:cs typeface="Arial" pitchFamily="34" charset="0"/>
                        </a:rPr>
                        <a:t> </a:t>
                      </a:r>
                      <a:r>
                        <a:rPr lang="es-VE" sz="1300" b="0" i="0" kern="1200" dirty="0" smtClean="0">
                          <a:solidFill>
                            <a:schemeClr val="dk1"/>
                          </a:solidFill>
                          <a:latin typeface="Arial" pitchFamily="34" charset="0"/>
                          <a:ea typeface="+mn-ea"/>
                          <a:cs typeface="Arial" pitchFamily="34" charset="0"/>
                        </a:rPr>
                        <a:t>Fases 1 y 2</a:t>
                      </a:r>
                      <a:r>
                        <a:rPr lang="es-VE" sz="1300" b="0" i="0" kern="1200" baseline="0" dirty="0" smtClean="0">
                          <a:solidFill>
                            <a:schemeClr val="dk1"/>
                          </a:solidFill>
                          <a:latin typeface="Arial" pitchFamily="34" charset="0"/>
                          <a:ea typeface="+mn-ea"/>
                          <a:cs typeface="Arial" pitchFamily="34" charset="0"/>
                        </a:rPr>
                        <a:t> para la </a:t>
                      </a:r>
                      <a:r>
                        <a:rPr lang="es-VE" sz="1300" b="0" i="0" kern="1200" dirty="0" smtClean="0">
                          <a:solidFill>
                            <a:schemeClr val="dk1"/>
                          </a:solidFill>
                          <a:latin typeface="Arial" pitchFamily="34" charset="0"/>
                          <a:ea typeface="+mn-ea"/>
                          <a:cs typeface="Arial" pitchFamily="34" charset="0"/>
                        </a:rPr>
                        <a:t>ampliación capacidad de Inyección de Agua. Capacidad de la Estación de Flujo de </a:t>
                      </a:r>
                      <a:r>
                        <a:rPr lang="es-VE" sz="1300" b="0" i="0" kern="1200" dirty="0" err="1" smtClean="0">
                          <a:solidFill>
                            <a:schemeClr val="dk1"/>
                          </a:solidFill>
                          <a:latin typeface="Arial" pitchFamily="34" charset="0"/>
                          <a:ea typeface="+mn-ea"/>
                          <a:cs typeface="Arial" pitchFamily="34" charset="0"/>
                        </a:rPr>
                        <a:t>Tucupita</a:t>
                      </a:r>
                      <a:r>
                        <a:rPr lang="es-VE" sz="1300" b="0" i="0" kern="1200" dirty="0" smtClean="0">
                          <a:solidFill>
                            <a:schemeClr val="dk1"/>
                          </a:solidFill>
                          <a:latin typeface="Arial" pitchFamily="34" charset="0"/>
                          <a:ea typeface="+mn-ea"/>
                          <a:cs typeface="Arial" pitchFamily="34" charset="0"/>
                        </a:rPr>
                        <a:t>, Venezuela 125 MBAD.</a:t>
                      </a:r>
                    </a:p>
                    <a:p>
                      <a:pPr marL="177800" marR="0" indent="-177800" algn="just" defTabSz="914400" rtl="0" eaLnBrk="1" fontAlgn="auto" latinLnBrk="0" hangingPunct="1">
                        <a:lnSpc>
                          <a:spcPct val="100000"/>
                        </a:lnSpc>
                        <a:spcBef>
                          <a:spcPts val="0"/>
                        </a:spcBef>
                        <a:spcAft>
                          <a:spcPts val="0"/>
                        </a:spcAft>
                        <a:buClr>
                          <a:srgbClr val="000066"/>
                        </a:buClr>
                        <a:buSzTx/>
                        <a:buFont typeface="Wingdings" pitchFamily="2" charset="2"/>
                        <a:buChar char="§"/>
                        <a:tabLst/>
                        <a:defRPr/>
                      </a:pPr>
                      <a:r>
                        <a:rPr lang="es-VE" sz="1300" b="0" i="0" kern="1200" dirty="0" smtClean="0">
                          <a:solidFill>
                            <a:schemeClr val="dk1"/>
                          </a:solidFill>
                          <a:latin typeface="Arial" pitchFamily="34" charset="0"/>
                          <a:ea typeface="+mn-ea"/>
                          <a:cs typeface="Arial" pitchFamily="34" charset="0"/>
                        </a:rPr>
                        <a:t>Adecuación de un Tanque de  Micro burbujas de la Planta de Tratamiento de Aguas Efluentes  del Campo </a:t>
                      </a:r>
                      <a:r>
                        <a:rPr lang="es-VE" sz="1300" b="0" i="0" kern="1200" dirty="0" err="1" smtClean="0">
                          <a:solidFill>
                            <a:schemeClr val="dk1"/>
                          </a:solidFill>
                          <a:latin typeface="Arial" pitchFamily="34" charset="0"/>
                          <a:ea typeface="+mn-ea"/>
                          <a:cs typeface="Arial" pitchFamily="34" charset="0"/>
                        </a:rPr>
                        <a:t>Tucupita</a:t>
                      </a:r>
                      <a:r>
                        <a:rPr lang="es-VE" sz="1300" b="0" i="0" kern="1200" dirty="0" smtClean="0">
                          <a:solidFill>
                            <a:schemeClr val="dk1"/>
                          </a:solidFill>
                          <a:latin typeface="Arial" pitchFamily="34" charset="0"/>
                          <a:ea typeface="+mn-ea"/>
                          <a:cs typeface="Arial" pitchFamily="34" charset="0"/>
                        </a:rPr>
                        <a:t>, Venezuela.</a:t>
                      </a:r>
                      <a:endParaRPr lang="es-ES" sz="1300" dirty="0">
                        <a:latin typeface="Arial" pitchFamily="34" charset="0"/>
                        <a:ea typeface="Times New Roman"/>
                        <a:cs typeface="Arial" pitchFamily="34" charset="0"/>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r h="2100666">
                <a:tc>
                  <a:txBody>
                    <a:bodyPr/>
                    <a:lstStyle/>
                    <a:p>
                      <a:pPr algn="ctr">
                        <a:spcAft>
                          <a:spcPts val="600"/>
                        </a:spcAft>
                      </a:pPr>
                      <a:r>
                        <a:rPr lang="es-VE" sz="1300" b="1" dirty="0" smtClean="0">
                          <a:latin typeface="Arial" pitchFamily="34" charset="0"/>
                          <a:ea typeface="Times New Roman"/>
                          <a:cs typeface="Arial" pitchFamily="34" charset="0"/>
                        </a:rPr>
                        <a:t>TERNIUM</a:t>
                      </a:r>
                      <a:endParaRPr lang="es-ES" sz="1300" dirty="0">
                        <a:latin typeface="Arial" pitchFamily="34" charset="0"/>
                        <a:ea typeface="Times New Roman"/>
                        <a:cs typeface="Arial" pitchFamily="34" charset="0"/>
                      </a:endParaRPr>
                    </a:p>
                    <a:p>
                      <a:pPr algn="ctr">
                        <a:spcAft>
                          <a:spcPts val="0"/>
                        </a:spcAft>
                      </a:pPr>
                      <a:r>
                        <a:rPr lang="es-VE" sz="1300" b="1" dirty="0" smtClean="0">
                          <a:latin typeface="Arial" pitchFamily="34" charset="0"/>
                          <a:ea typeface="Times New Roman"/>
                          <a:cs typeface="Arial" pitchFamily="34" charset="0"/>
                        </a:rPr>
                        <a:t>México</a:t>
                      </a:r>
                    </a:p>
                    <a:p>
                      <a:pPr algn="ctr">
                        <a:spcAft>
                          <a:spcPts val="0"/>
                        </a:spcAft>
                      </a:pPr>
                      <a:r>
                        <a:rPr lang="es-VE" sz="1300" b="1" dirty="0" smtClean="0">
                          <a:latin typeface="Arial" pitchFamily="34" charset="0"/>
                          <a:ea typeface="Times New Roman"/>
                          <a:cs typeface="Arial" pitchFamily="34" charset="0"/>
                        </a:rPr>
                        <a:t>2008</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c>
                  <a:txBody>
                    <a:bodyPr/>
                    <a:lstStyle/>
                    <a:p>
                      <a:pPr marL="0" marR="0" indent="-261938" algn="just" defTabSz="914400" rtl="0" eaLnBrk="1" fontAlgn="auto" latinLnBrk="0" hangingPunct="1">
                        <a:lnSpc>
                          <a:spcPct val="100000"/>
                        </a:lnSpc>
                        <a:spcBef>
                          <a:spcPts val="0"/>
                        </a:spcBef>
                        <a:spcAft>
                          <a:spcPts val="0"/>
                        </a:spcAft>
                        <a:buClr>
                          <a:srgbClr val="FF0000"/>
                        </a:buClr>
                        <a:buSzTx/>
                        <a:buFont typeface="Arial" pitchFamily="34" charset="0"/>
                        <a:buNone/>
                        <a:tabLst/>
                        <a:defRPr/>
                      </a:pPr>
                      <a:r>
                        <a:rPr lang="es-VE" sz="1300" b="1" kern="1200" dirty="0" smtClean="0">
                          <a:solidFill>
                            <a:schemeClr val="dk1"/>
                          </a:solidFill>
                          <a:latin typeface="Arial" pitchFamily="34" charset="0"/>
                          <a:ea typeface="Times New Roman"/>
                          <a:cs typeface="Arial" pitchFamily="34" charset="0"/>
                          <a:hlinkClick r:id="rId2"/>
                        </a:rPr>
                        <a:t>ASESORÍA </a:t>
                      </a:r>
                      <a:r>
                        <a:rPr lang="es-VE" sz="1300" b="1" kern="1200" dirty="0">
                          <a:solidFill>
                            <a:schemeClr val="dk1"/>
                          </a:solidFill>
                          <a:latin typeface="Arial" pitchFamily="34" charset="0"/>
                          <a:ea typeface="Times New Roman"/>
                          <a:cs typeface="Arial" pitchFamily="34" charset="0"/>
                          <a:hlinkClick r:id="rId2"/>
                        </a:rPr>
                        <a:t>TÉCNICA DE SEGURIDAD INTEGRAL EN MANTENIMIENTO MAYOR DE PLANTAS DE </a:t>
                      </a:r>
                      <a:r>
                        <a:rPr lang="es-VE" sz="1300" b="1" kern="1200" dirty="0" smtClean="0">
                          <a:solidFill>
                            <a:schemeClr val="dk1"/>
                          </a:solidFill>
                          <a:latin typeface="Arial" pitchFamily="34" charset="0"/>
                          <a:ea typeface="Times New Roman"/>
                          <a:cs typeface="Arial" pitchFamily="34" charset="0"/>
                          <a:hlinkClick r:id="rId2"/>
                        </a:rPr>
                        <a:t>PROCESOS </a:t>
                      </a:r>
                      <a:r>
                        <a:rPr lang="es-VE" sz="1300" dirty="0" smtClean="0">
                          <a:latin typeface="Arial" pitchFamily="34" charset="0"/>
                          <a:ea typeface="Times New Roman"/>
                          <a:cs typeface="Arial" pitchFamily="34" charset="0"/>
                        </a:rPr>
                        <a:t>Plan </a:t>
                      </a:r>
                      <a:r>
                        <a:rPr lang="es-VE" sz="1300" dirty="0">
                          <a:latin typeface="Arial" pitchFamily="34" charset="0"/>
                          <a:ea typeface="Times New Roman"/>
                          <a:cs typeface="Arial" pitchFamily="34" charset="0"/>
                        </a:rPr>
                        <a:t>de Coordinación de Seguridad y su Estrategia de Ejecución en Parada de Planta para Reparaciones Extraordinarias, a fin de prevenir, eliminar o minimizar eventos e impactos indeseables, enfocados en cuatro ejes principales de acción :  </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smtClean="0">
                          <a:latin typeface="Arial" pitchFamily="34" charset="0"/>
                          <a:ea typeface="Times New Roman"/>
                          <a:cs typeface="Arial" pitchFamily="34" charset="0"/>
                        </a:rPr>
                        <a:t>Visualización </a:t>
                      </a:r>
                      <a:r>
                        <a:rPr lang="es-VE" sz="1300" dirty="0">
                          <a:latin typeface="Arial" pitchFamily="34" charset="0"/>
                          <a:ea typeface="Times New Roman"/>
                          <a:cs typeface="Arial" pitchFamily="34" charset="0"/>
                        </a:rPr>
                        <a:t>de Peligros/Riesgos Potenciales previamente y durante las ejecución de las tareas o actividades</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a:latin typeface="Arial" pitchFamily="34" charset="0"/>
                          <a:ea typeface="Times New Roman"/>
                          <a:cs typeface="Arial" pitchFamily="34" charset="0"/>
                        </a:rPr>
                        <a:t>Auditorias o vigilancias continuas con la retroalimentación  inmediata de las condiciones y actos inseguros detectados, para implantar las acciones de control del riesgo</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a:latin typeface="Arial" pitchFamily="34" charset="0"/>
                          <a:ea typeface="Times New Roman"/>
                          <a:cs typeface="Arial" pitchFamily="34" charset="0"/>
                        </a:rPr>
                        <a:t>Presentación o discusión en reuniones de trabajo de los desvíos de seguridad y administrativos detectados, de manera de tomar las acciones correctivas o preventivas respectivas. </a:t>
                      </a:r>
                      <a:endParaRPr lang="es-ES" sz="1300" dirty="0">
                        <a:latin typeface="Arial" pitchFamily="34" charset="0"/>
                        <a:ea typeface="Times New Roman"/>
                        <a:cs typeface="Arial" pitchFamily="34" charset="0"/>
                      </a:endParaRPr>
                    </a:p>
                    <a:p>
                      <a:pPr marL="95250" lvl="0" indent="-95250" algn="just">
                        <a:spcBef>
                          <a:spcPts val="0"/>
                        </a:spcBef>
                        <a:spcAft>
                          <a:spcPts val="0"/>
                        </a:spcAft>
                        <a:buClr>
                          <a:srgbClr val="000066"/>
                        </a:buClr>
                        <a:buFont typeface="Wingdings" pitchFamily="2" charset="2"/>
                        <a:buChar char="§"/>
                        <a:tabLst>
                          <a:tab pos="95250" algn="l"/>
                        </a:tabLst>
                      </a:pPr>
                      <a:r>
                        <a:rPr lang="es-VE" sz="1300" dirty="0">
                          <a:latin typeface="Arial" pitchFamily="34" charset="0"/>
                          <a:ea typeface="Times New Roman"/>
                          <a:cs typeface="Arial" pitchFamily="34" charset="0"/>
                        </a:rPr>
                        <a:t>Dictado de Talleres de Adiestramientos en Prácticas de Trabajos Seguros (PTS).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Rectángulo"/>
          <p:cNvSpPr>
            <a:spLocks noChangeArrowheads="1"/>
          </p:cNvSpPr>
          <p:nvPr/>
        </p:nvSpPr>
        <p:spPr bwMode="auto">
          <a:xfrm>
            <a:off x="357188" y="1101793"/>
            <a:ext cx="8429625" cy="4970591"/>
          </a:xfrm>
          <a:prstGeom prst="rect">
            <a:avLst/>
          </a:prstGeom>
          <a:noFill/>
          <a:ln w="9525">
            <a:noFill/>
            <a:miter lim="800000"/>
            <a:headEnd/>
            <a:tailEnd/>
          </a:ln>
        </p:spPr>
        <p:txBody>
          <a:bodyPr>
            <a:spAutoFit/>
          </a:bodyPr>
          <a:lstStyle/>
          <a:p>
            <a:pPr algn="just">
              <a:spcAft>
                <a:spcPts val="1200"/>
              </a:spcAft>
            </a:pPr>
            <a:r>
              <a:rPr lang="es-VE" dirty="0">
                <a:solidFill>
                  <a:srgbClr val="000000"/>
                </a:solidFill>
              </a:rPr>
              <a:t>Somos una empresa venezolana </a:t>
            </a:r>
            <a:r>
              <a:rPr lang="es-VE" dirty="0">
                <a:solidFill>
                  <a:schemeClr val="tx1">
                    <a:lumMod val="95000"/>
                    <a:lumOff val="5000"/>
                  </a:schemeClr>
                </a:solidFill>
              </a:rPr>
              <a:t>creada en el </a:t>
            </a:r>
            <a:r>
              <a:rPr lang="es-VE" dirty="0" smtClean="0">
                <a:solidFill>
                  <a:schemeClr val="tx1">
                    <a:lumMod val="95000"/>
                    <a:lumOff val="5000"/>
                  </a:schemeClr>
                </a:solidFill>
              </a:rPr>
              <a:t>año 2003</a:t>
            </a:r>
            <a:r>
              <a:rPr lang="es-MX" b="1" dirty="0" smtClean="0"/>
              <a:t>, </a:t>
            </a:r>
            <a:r>
              <a:rPr lang="es-MX" dirty="0" smtClean="0"/>
              <a:t>proyectando su actividad no sólo en Venezuela sino también en Mercados Internacionales. C</a:t>
            </a:r>
            <a:r>
              <a:rPr lang="es-VE" dirty="0" err="1" smtClean="0">
                <a:solidFill>
                  <a:srgbClr val="000000"/>
                </a:solidFill>
              </a:rPr>
              <a:t>onformada</a:t>
            </a:r>
            <a:r>
              <a:rPr lang="es-ES" dirty="0" smtClean="0">
                <a:solidFill>
                  <a:srgbClr val="000000"/>
                </a:solidFill>
              </a:rPr>
              <a:t> </a:t>
            </a:r>
            <a:r>
              <a:rPr lang="es-ES" dirty="0">
                <a:solidFill>
                  <a:srgbClr val="000000"/>
                </a:solidFill>
              </a:rPr>
              <a:t>por profesionales con amplia experiencia </a:t>
            </a:r>
            <a:r>
              <a:rPr lang="es-ES" dirty="0" smtClean="0">
                <a:solidFill>
                  <a:srgbClr val="000000"/>
                </a:solidFill>
              </a:rPr>
              <a:t>en Proyectos de Ingeniería, </a:t>
            </a:r>
            <a:r>
              <a:rPr lang="es-ES" dirty="0">
                <a:solidFill>
                  <a:srgbClr val="000000"/>
                </a:solidFill>
              </a:rPr>
              <a:t>especialmente para el Sector Petróleo y Gas además de otros Sectores Industriales.</a:t>
            </a:r>
            <a:r>
              <a:rPr lang="es-VE" dirty="0">
                <a:solidFill>
                  <a:srgbClr val="000000"/>
                </a:solidFill>
              </a:rPr>
              <a:t> </a:t>
            </a:r>
            <a:r>
              <a:rPr lang="es-VE" dirty="0" smtClean="0">
                <a:solidFill>
                  <a:schemeClr val="tx1">
                    <a:lumMod val="95000"/>
                    <a:lumOff val="5000"/>
                  </a:schemeClr>
                </a:solidFill>
              </a:rPr>
              <a:t>c</a:t>
            </a:r>
            <a:r>
              <a:rPr lang="es-VE" dirty="0" smtClean="0">
                <a:solidFill>
                  <a:srgbClr val="000000"/>
                </a:solidFill>
              </a:rPr>
              <a:t>on proyección internacional</a:t>
            </a:r>
            <a:endParaRPr lang="es-VE" dirty="0">
              <a:solidFill>
                <a:srgbClr val="000000"/>
              </a:solidFill>
            </a:endParaRPr>
          </a:p>
          <a:p>
            <a:pPr algn="just">
              <a:spcAft>
                <a:spcPts val="1200"/>
              </a:spcAft>
            </a:pPr>
            <a:endParaRPr lang="es-VE" dirty="0">
              <a:solidFill>
                <a:srgbClr val="000000"/>
              </a:solidFill>
            </a:endParaRPr>
          </a:p>
          <a:p>
            <a:pPr algn="just">
              <a:spcAft>
                <a:spcPts val="1200"/>
              </a:spcAft>
            </a:pPr>
            <a:endParaRPr lang="es-VE" dirty="0">
              <a:solidFill>
                <a:srgbClr val="000000"/>
              </a:solidFill>
            </a:endParaRPr>
          </a:p>
          <a:p>
            <a:pPr algn="just">
              <a:spcAft>
                <a:spcPts val="1200"/>
              </a:spcAft>
            </a:pPr>
            <a:endParaRPr lang="es-VE" dirty="0">
              <a:solidFill>
                <a:srgbClr val="000000"/>
              </a:solidFill>
            </a:endParaRPr>
          </a:p>
          <a:p>
            <a:pPr algn="just">
              <a:spcAft>
                <a:spcPts val="1200"/>
              </a:spcAft>
            </a:pPr>
            <a:endParaRPr lang="es-VE" dirty="0">
              <a:solidFill>
                <a:srgbClr val="000000"/>
              </a:solidFill>
            </a:endParaRPr>
          </a:p>
          <a:p>
            <a:pPr algn="just">
              <a:spcAft>
                <a:spcPts val="600"/>
              </a:spcAft>
            </a:pPr>
            <a:endParaRPr lang="es-VE" dirty="0">
              <a:solidFill>
                <a:srgbClr val="000000"/>
              </a:solidFill>
            </a:endParaRPr>
          </a:p>
          <a:p>
            <a:pPr algn="just">
              <a:spcAft>
                <a:spcPts val="600"/>
              </a:spcAft>
            </a:pPr>
            <a:r>
              <a:rPr lang="es-VE" dirty="0">
                <a:solidFill>
                  <a:srgbClr val="000000"/>
                </a:solidFill>
              </a:rPr>
              <a:t>La calidad, confiabilidad y eficiencia </a:t>
            </a:r>
            <a:r>
              <a:rPr lang="es-ES_tradnl" dirty="0">
                <a:solidFill>
                  <a:srgbClr val="000000"/>
                </a:solidFill>
              </a:rPr>
              <a:t>de nuestras soluciones integrales de Consultoría, Ingeniería y Gerencia de Proyectos nos han posicionado como uno de los referentes de servicios y productos para los mercados de </a:t>
            </a:r>
            <a:r>
              <a:rPr lang="es-VE" dirty="0">
                <a:solidFill>
                  <a:srgbClr val="000000"/>
                </a:solidFill>
              </a:rPr>
              <a:t>Petróleo y Gas, Químicos, Siderúrgicos e Industriales.</a:t>
            </a:r>
          </a:p>
        </p:txBody>
      </p:sp>
      <p:pic>
        <p:nvPicPr>
          <p:cNvPr id="8195" name="Picture 11"/>
          <p:cNvPicPr>
            <a:picLocks noChangeAspect="1" noChangeArrowheads="1"/>
          </p:cNvPicPr>
          <p:nvPr/>
        </p:nvPicPr>
        <p:blipFill>
          <a:blip r:embed="rId2" cstate="print"/>
          <a:srcRect/>
          <a:stretch>
            <a:fillRect/>
          </a:stretch>
        </p:blipFill>
        <p:spPr bwMode="auto">
          <a:xfrm>
            <a:off x="466834" y="3024466"/>
            <a:ext cx="7947025" cy="1403350"/>
          </a:xfrm>
          <a:prstGeom prst="rect">
            <a:avLst/>
          </a:prstGeom>
          <a:noFill/>
          <a:ln w="9525">
            <a:noFill/>
            <a:miter lim="800000"/>
            <a:headEnd/>
            <a:tailEnd/>
          </a:ln>
        </p:spPr>
      </p:pic>
      <p:sp>
        <p:nvSpPr>
          <p:cNvPr id="8196" name="Text Box 33"/>
          <p:cNvSpPr txBox="1">
            <a:spLocks noChangeArrowheads="1"/>
          </p:cNvSpPr>
          <p:nvPr/>
        </p:nvSpPr>
        <p:spPr bwMode="auto">
          <a:xfrm>
            <a:off x="523875" y="5988118"/>
            <a:ext cx="8215313" cy="461962"/>
          </a:xfrm>
          <a:prstGeom prst="rect">
            <a:avLst/>
          </a:prstGeom>
          <a:noFill/>
          <a:ln w="9525">
            <a:noFill/>
            <a:miter lim="800000"/>
            <a:headEnd/>
            <a:tailEnd/>
          </a:ln>
        </p:spPr>
        <p:txBody>
          <a:bodyPr>
            <a:spAutoFit/>
          </a:bodyPr>
          <a:lstStyle/>
          <a:p>
            <a:pPr algn="ctr"/>
            <a:r>
              <a:rPr lang="es-VE" sz="2400">
                <a:solidFill>
                  <a:srgbClr val="000066"/>
                </a:solidFill>
                <a:latin typeface="Berlin Sans FB" pitchFamily="34" charset="0"/>
              </a:rPr>
              <a:t>&lt;&lt; Comprometidos con el Éxito y la Creación de Valor &gt;&gt;</a:t>
            </a:r>
            <a:endParaRPr lang="en-US" sz="2400">
              <a:solidFill>
                <a:srgbClr val="000066"/>
              </a:solidFill>
              <a:latin typeface="Berlin Sans FB" pitchFamily="34" charset="0"/>
            </a:endParaRPr>
          </a:p>
        </p:txBody>
      </p:sp>
      <p:sp>
        <p:nvSpPr>
          <p:cNvPr id="5" name="4 Rectángulo"/>
          <p:cNvSpPr/>
          <p:nvPr/>
        </p:nvSpPr>
        <p:spPr>
          <a:xfrm>
            <a:off x="0" y="377825"/>
            <a:ext cx="8885238" cy="523875"/>
          </a:xfrm>
          <a:prstGeom prst="rect">
            <a:avLst/>
          </a:prstGeom>
          <a:effectLst>
            <a:outerShdw blurRad="76200" dir="18900000" sy="23000" kx="-1200000" algn="bl" rotWithShape="0">
              <a:prstClr val="black">
                <a:alpha val="20000"/>
              </a:prstClr>
            </a:outerShdw>
          </a:effectLst>
        </p:spPr>
        <p:txBody>
          <a:bodyPr>
            <a:spAutoFit/>
          </a:bodyPr>
          <a:lstStyle/>
          <a:p>
            <a:pPr marL="3175" algn="r">
              <a:spcAft>
                <a:spcPct val="50000"/>
              </a:spcAft>
              <a:buClr>
                <a:srgbClr val="FF6600"/>
              </a:buClr>
              <a:defRPr/>
            </a:pPr>
            <a:r>
              <a:rPr lang="es-ES" sz="2800" b="1" spc="600" dirty="0">
                <a:solidFill>
                  <a:srgbClr val="000099"/>
                </a:solidFill>
                <a:latin typeface="BankGothic Md BT" pitchFamily="34" charset="0"/>
                <a:cs typeface="+mn-cs"/>
              </a:rPr>
              <a:t>Perfil de la Empresa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510639" y="985614"/>
          <a:ext cx="8023844" cy="4976820"/>
        </p:xfrm>
        <a:graphic>
          <a:graphicData uri="http://schemas.openxmlformats.org/drawingml/2006/table">
            <a:tbl>
              <a:tblPr firstRow="1" bandRow="1">
                <a:tableStyleId>{6E25E649-3F16-4E02-A733-19D2CDBF48F0}</a:tableStyleId>
              </a:tblPr>
              <a:tblGrid>
                <a:gridCol w="1528351"/>
                <a:gridCol w="6495493"/>
              </a:tblGrid>
              <a:tr h="435136">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1213268">
                <a:tc rowSpan="3">
                  <a:txBody>
                    <a:bodyPr/>
                    <a:lstStyle/>
                    <a:p>
                      <a:pPr algn="ctr">
                        <a:spcBef>
                          <a:spcPts val="0"/>
                        </a:spcBef>
                        <a:spcAft>
                          <a:spcPts val="600"/>
                        </a:spcAft>
                      </a:pPr>
                      <a:r>
                        <a:rPr lang="es-VE" sz="1300" b="1" kern="1200" dirty="0" smtClean="0">
                          <a:solidFill>
                            <a:schemeClr val="dk1"/>
                          </a:solidFill>
                          <a:latin typeface="Arial" pitchFamily="34" charset="0"/>
                          <a:ea typeface="Times New Roman"/>
                          <a:cs typeface="Arial" pitchFamily="34" charset="0"/>
                        </a:rPr>
                        <a:t>RLG Y ASOCIADOS</a:t>
                      </a:r>
                    </a:p>
                    <a:p>
                      <a:pPr marL="0" algn="ctr" defTabSz="914400" rtl="0" eaLnBrk="1" latinLnBrk="0" hangingPunct="1">
                        <a:spcBef>
                          <a:spcPts val="0"/>
                        </a:spcBef>
                        <a:spcAft>
                          <a:spcPts val="600"/>
                        </a:spcAft>
                      </a:pPr>
                      <a:r>
                        <a:rPr lang="es-VE" sz="1300" b="1" kern="1200" dirty="0" smtClean="0">
                          <a:solidFill>
                            <a:schemeClr val="dk1"/>
                          </a:solidFill>
                          <a:latin typeface="Arial" pitchFamily="34" charset="0"/>
                          <a:ea typeface="Times New Roman"/>
                          <a:cs typeface="Arial" pitchFamily="34" charset="0"/>
                        </a:rPr>
                        <a:t>VENEZUELA</a:t>
                      </a:r>
                    </a:p>
                    <a:p>
                      <a:pPr marL="0" algn="ctr" defTabSz="914400" rtl="0" eaLnBrk="1" latinLnBrk="0" hangingPunct="1">
                        <a:spcBef>
                          <a:spcPts val="0"/>
                        </a:spcBef>
                        <a:spcAft>
                          <a:spcPts val="0"/>
                        </a:spcAft>
                      </a:pPr>
                      <a:r>
                        <a:rPr lang="es-VE" sz="1300" b="1" kern="1200" dirty="0" smtClean="0">
                          <a:solidFill>
                            <a:schemeClr val="dk1"/>
                          </a:solidFill>
                          <a:latin typeface="Arial" pitchFamily="34" charset="0"/>
                          <a:ea typeface="Times New Roman"/>
                          <a:cs typeface="Arial" pitchFamily="34" charset="0"/>
                        </a:rPr>
                        <a:t>2008</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hlinkClick r:id="rId2"/>
                        </a:rPr>
                        <a:t>INGENIERIA </a:t>
                      </a:r>
                      <a:r>
                        <a:rPr lang="es-VE" sz="1300" b="1" kern="1200" dirty="0">
                          <a:solidFill>
                            <a:schemeClr val="dk1"/>
                          </a:solidFill>
                          <a:latin typeface="Arial" pitchFamily="34" charset="0"/>
                          <a:ea typeface="Times New Roman"/>
                          <a:cs typeface="Arial" pitchFamily="34" charset="0"/>
                          <a:hlinkClick r:id="rId2"/>
                        </a:rPr>
                        <a:t>CONCEPTUAL DE FÁBRICA DE CABILLAS DE </a:t>
                      </a:r>
                      <a:r>
                        <a:rPr lang="es-VE" sz="1300" b="1" kern="1200" dirty="0" smtClean="0">
                          <a:solidFill>
                            <a:schemeClr val="dk1"/>
                          </a:solidFill>
                          <a:latin typeface="Arial" pitchFamily="34" charset="0"/>
                          <a:ea typeface="Times New Roman"/>
                          <a:cs typeface="Arial" pitchFamily="34" charset="0"/>
                          <a:hlinkClick r:id="rId2"/>
                        </a:rPr>
                        <a:t>SUCCIÓN.</a:t>
                      </a:r>
                      <a:endParaRPr lang="es-VE" sz="1300" b="1" kern="1200" dirty="0" smtClean="0">
                        <a:solidFill>
                          <a:schemeClr val="dk1"/>
                        </a:solidFill>
                        <a:latin typeface="Arial" pitchFamily="34" charset="0"/>
                        <a:ea typeface="Times New Roman"/>
                        <a:cs typeface="Arial" pitchFamily="34" charset="0"/>
                      </a:endParaRPr>
                    </a:p>
                    <a:p>
                      <a:pPr marL="0" algn="just" defTabSz="914400" rtl="0" eaLnBrk="1" latinLnBrk="0" hangingPunct="1">
                        <a:lnSpc>
                          <a:spcPct val="120000"/>
                        </a:lnSpc>
                        <a:spcAft>
                          <a:spcPts val="0"/>
                        </a:spcAft>
                      </a:pPr>
                      <a:r>
                        <a:rPr lang="es-VE" sz="1300" kern="1200" dirty="0" smtClean="0">
                          <a:solidFill>
                            <a:schemeClr val="dk1"/>
                          </a:solidFill>
                          <a:latin typeface="Arial" pitchFamily="34" charset="0"/>
                          <a:ea typeface="Times New Roman"/>
                          <a:cs typeface="Arial" pitchFamily="34" charset="0"/>
                        </a:rPr>
                        <a:t>Alcance: Ingeniería </a:t>
                      </a:r>
                      <a:r>
                        <a:rPr lang="es-VE" sz="1300" kern="1200" dirty="0">
                          <a:solidFill>
                            <a:schemeClr val="dk1"/>
                          </a:solidFill>
                          <a:latin typeface="Arial" pitchFamily="34" charset="0"/>
                          <a:ea typeface="Times New Roman"/>
                          <a:cs typeface="Arial" pitchFamily="34" charset="0"/>
                        </a:rPr>
                        <a:t>C</a:t>
                      </a:r>
                      <a:r>
                        <a:rPr lang="es-VE" sz="1300" kern="1200" dirty="0" smtClean="0">
                          <a:solidFill>
                            <a:schemeClr val="dk1"/>
                          </a:solidFill>
                          <a:latin typeface="Arial" pitchFamily="34" charset="0"/>
                          <a:ea typeface="Times New Roman"/>
                          <a:cs typeface="Arial" pitchFamily="34" charset="0"/>
                        </a:rPr>
                        <a:t>onceptual Fábrica </a:t>
                      </a:r>
                      <a:r>
                        <a:rPr lang="es-VE" sz="1300" kern="1200" dirty="0">
                          <a:solidFill>
                            <a:schemeClr val="dk1"/>
                          </a:solidFill>
                          <a:latin typeface="Arial" pitchFamily="34" charset="0"/>
                          <a:ea typeface="Times New Roman"/>
                          <a:cs typeface="Arial" pitchFamily="34" charset="0"/>
                        </a:rPr>
                        <a:t>de </a:t>
                      </a:r>
                      <a:r>
                        <a:rPr lang="es-VE" sz="1300" kern="1200" dirty="0" smtClean="0">
                          <a:solidFill>
                            <a:schemeClr val="dk1"/>
                          </a:solidFill>
                          <a:latin typeface="Arial" pitchFamily="34" charset="0"/>
                          <a:ea typeface="Times New Roman"/>
                          <a:cs typeface="Arial" pitchFamily="34" charset="0"/>
                        </a:rPr>
                        <a:t>Cabillas </a:t>
                      </a:r>
                      <a:r>
                        <a:rPr lang="es-VE" sz="1300" kern="1200" dirty="0">
                          <a:solidFill>
                            <a:schemeClr val="dk1"/>
                          </a:solidFill>
                          <a:latin typeface="Arial" pitchFamily="34" charset="0"/>
                          <a:ea typeface="Times New Roman"/>
                          <a:cs typeface="Arial" pitchFamily="34" charset="0"/>
                        </a:rPr>
                        <a:t>de succión para pozos petroleros, relacionada con un parque industrial siderúrgico visualizado por PDVSA Industrial para </a:t>
                      </a:r>
                      <a:r>
                        <a:rPr lang="es-VE" sz="1300" kern="1200" dirty="0" smtClean="0">
                          <a:solidFill>
                            <a:schemeClr val="dk1"/>
                          </a:solidFill>
                          <a:latin typeface="Arial" pitchFamily="34" charset="0"/>
                          <a:ea typeface="Times New Roman"/>
                          <a:cs typeface="Arial" pitchFamily="34" charset="0"/>
                        </a:rPr>
                        <a:t>el </a:t>
                      </a:r>
                      <a:r>
                        <a:rPr lang="es-VE" sz="1300" kern="1200" dirty="0">
                          <a:solidFill>
                            <a:schemeClr val="dk1"/>
                          </a:solidFill>
                          <a:latin typeface="Arial" pitchFamily="34" charset="0"/>
                          <a:ea typeface="Times New Roman"/>
                          <a:cs typeface="Arial" pitchFamily="34" charset="0"/>
                        </a:rPr>
                        <a:t>Oriente de Venezuela. La ejecución estuvo a cargo de un equipo multidisciplinario </a:t>
                      </a:r>
                      <a:r>
                        <a:rPr lang="es-VE" sz="1300" kern="1200" dirty="0" smtClean="0">
                          <a:solidFill>
                            <a:schemeClr val="dk1"/>
                          </a:solidFill>
                          <a:latin typeface="Arial" pitchFamily="34" charset="0"/>
                          <a:ea typeface="Times New Roman"/>
                          <a:cs typeface="Arial" pitchFamily="34" charset="0"/>
                        </a:rPr>
                        <a:t>RLG-PROYNCA </a:t>
                      </a:r>
                      <a:r>
                        <a:rPr lang="es-VE" sz="1300" kern="1200" dirty="0">
                          <a:solidFill>
                            <a:schemeClr val="dk1"/>
                          </a:solidFill>
                          <a:latin typeface="Arial" pitchFamily="34" charset="0"/>
                          <a:ea typeface="Times New Roman"/>
                          <a:cs typeface="Arial" pitchFamily="34" charset="0"/>
                        </a:rPr>
                        <a:t>integrado en un 80 % por personal de </a:t>
                      </a:r>
                      <a:r>
                        <a:rPr lang="es-VE" sz="1300" kern="1200" dirty="0" smtClean="0">
                          <a:solidFill>
                            <a:schemeClr val="dk1"/>
                          </a:solidFill>
                          <a:latin typeface="Arial" pitchFamily="34" charset="0"/>
                          <a:ea typeface="Times New Roman"/>
                          <a:cs typeface="Arial" pitchFamily="34" charset="0"/>
                        </a:rPr>
                        <a:t>PROYNCA.</a:t>
                      </a:r>
                      <a:endParaRPr lang="es-ES" sz="1300" kern="1200" dirty="0">
                        <a:solidFill>
                          <a:schemeClr val="dk1"/>
                        </a:solidFill>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132764">
                <a:tc vMerge="1">
                  <a:txBody>
                    <a:bodyPr/>
                    <a:lstStyle/>
                    <a:p>
                      <a:pPr algn="ctr">
                        <a:spcAft>
                          <a:spcPts val="0"/>
                        </a:spcAft>
                      </a:pPr>
                      <a:endParaRPr lang="es-ES" sz="1000" dirty="0">
                        <a:latin typeface="Times New Roman"/>
                        <a:ea typeface="Times New Roman"/>
                      </a:endParaRPr>
                    </a:p>
                  </a:txBody>
                  <a:tcPr marL="68580" marR="68580" marT="0" marB="0" anchor="b">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hlinkClick r:id="rId2"/>
                        </a:rPr>
                        <a:t>INGENIERIA </a:t>
                      </a:r>
                      <a:r>
                        <a:rPr lang="es-VE" sz="1300" b="1" kern="1200" dirty="0">
                          <a:solidFill>
                            <a:schemeClr val="dk1"/>
                          </a:solidFill>
                          <a:latin typeface="Arial" pitchFamily="34" charset="0"/>
                          <a:ea typeface="Times New Roman"/>
                          <a:cs typeface="Arial" pitchFamily="34" charset="0"/>
                          <a:hlinkClick r:id="rId2"/>
                        </a:rPr>
                        <a:t>CONCEPTUAL DE FÁBRICA DE MECHAS DE </a:t>
                      </a:r>
                      <a:r>
                        <a:rPr lang="es-VE" sz="1300" b="1" kern="1200" dirty="0" smtClean="0">
                          <a:solidFill>
                            <a:schemeClr val="dk1"/>
                          </a:solidFill>
                          <a:latin typeface="Arial" pitchFamily="34" charset="0"/>
                          <a:ea typeface="Times New Roman"/>
                          <a:cs typeface="Arial" pitchFamily="34" charset="0"/>
                          <a:hlinkClick r:id="rId2"/>
                        </a:rPr>
                        <a:t>PERFORACIÓN.</a:t>
                      </a:r>
                      <a:endParaRPr lang="es-ES" sz="1300" b="1" kern="1200" dirty="0">
                        <a:solidFill>
                          <a:schemeClr val="dk1"/>
                        </a:solidFill>
                        <a:latin typeface="Arial" pitchFamily="34" charset="0"/>
                        <a:ea typeface="Times New Roman"/>
                        <a:cs typeface="Arial" pitchFamily="34" charset="0"/>
                        <a:hlinkClick r:id="rId2"/>
                      </a:endParaRPr>
                    </a:p>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rPr>
                        <a:t>Alcance: Ingeniería conceptual Fábrica de Mechas de Perforación para pozos petroleros, relacionada con un parque industrial siderúrgico visualizado por PDVSA Industrial para el Oriente de Venezuela. La ejecución estuvo a cargo de un equipo multidisciplinario RLG-PROYNCA (80% personal  PROYNCA).</a:t>
                      </a:r>
                      <a:endParaRPr lang="es-ES" sz="1300" b="1" kern="1200" dirty="0" smtClean="0">
                        <a:solidFill>
                          <a:schemeClr val="dk1"/>
                        </a:solidFill>
                        <a:latin typeface="Arial" pitchFamily="34" charset="0"/>
                        <a:ea typeface="Times New Roman"/>
                        <a:cs typeface="Arial" pitchFamily="34" charset="0"/>
                        <a:hlinkClick r:id="rId2"/>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972835">
                <a:tc vMerge="1">
                  <a:txBody>
                    <a:bodyPr/>
                    <a:lstStyle/>
                    <a:p>
                      <a:pPr marL="228600" indent="-228600" algn="ctr">
                        <a:spcBef>
                          <a:spcPts val="0"/>
                        </a:spcBef>
                        <a:spcAft>
                          <a:spcPts val="0"/>
                        </a:spcAft>
                        <a:buAutoNum type="arabicPlain" startAt="2008"/>
                      </a:pPr>
                      <a:endParaRPr lang="es-ES" sz="1000" dirty="0">
                        <a:latin typeface="Times New Roman"/>
                        <a:ea typeface="Times New Roman"/>
                      </a:endParaRPr>
                    </a:p>
                  </a:txBody>
                  <a:tcPr marL="68580" marR="68580" marT="0" marB="0" anchor="b">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lnSpc>
                          <a:spcPct val="120000"/>
                        </a:lnSpc>
                        <a:spcAft>
                          <a:spcPts val="0"/>
                        </a:spcAft>
                      </a:pPr>
                      <a:r>
                        <a:rPr lang="es-VE" sz="1300" b="1" kern="1200" dirty="0" smtClean="0">
                          <a:solidFill>
                            <a:schemeClr val="dk1"/>
                          </a:solidFill>
                          <a:latin typeface="Arial" pitchFamily="34" charset="0"/>
                          <a:ea typeface="Times New Roman"/>
                          <a:cs typeface="Arial" pitchFamily="34" charset="0"/>
                          <a:hlinkClick r:id="rId2"/>
                        </a:rPr>
                        <a:t>INGENIERIA </a:t>
                      </a:r>
                      <a:r>
                        <a:rPr lang="es-VE" sz="1300" b="1" kern="1200" dirty="0">
                          <a:solidFill>
                            <a:schemeClr val="dk1"/>
                          </a:solidFill>
                          <a:latin typeface="Arial" pitchFamily="34" charset="0"/>
                          <a:ea typeface="Times New Roman"/>
                          <a:cs typeface="Arial" pitchFamily="34" charset="0"/>
                          <a:hlinkClick r:id="rId2"/>
                        </a:rPr>
                        <a:t>CONCEPTUAL DE FÁBRICA DE FUNDICIÓN, FORJAS Y TRATAMIENTO </a:t>
                      </a:r>
                      <a:r>
                        <a:rPr lang="es-VE" sz="1300" b="1" kern="1200" dirty="0" smtClean="0">
                          <a:solidFill>
                            <a:schemeClr val="dk1"/>
                          </a:solidFill>
                          <a:latin typeface="Arial" pitchFamily="34" charset="0"/>
                          <a:ea typeface="Times New Roman"/>
                          <a:cs typeface="Arial" pitchFamily="34" charset="0"/>
                          <a:hlinkClick r:id="rId2"/>
                        </a:rPr>
                        <a:t>TÉRMICO.</a:t>
                      </a:r>
                      <a:endParaRPr lang="es-ES" sz="1300" b="1" kern="1200" dirty="0">
                        <a:solidFill>
                          <a:schemeClr val="dk1"/>
                        </a:solidFill>
                        <a:latin typeface="Arial" pitchFamily="34" charset="0"/>
                        <a:ea typeface="Times New Roman"/>
                        <a:cs typeface="Arial" pitchFamily="34" charset="0"/>
                        <a:hlinkClick r:id="rId2"/>
                      </a:endParaRPr>
                    </a:p>
                    <a:p>
                      <a:pPr algn="just">
                        <a:lnSpc>
                          <a:spcPct val="120000"/>
                        </a:lnSpc>
                        <a:spcAft>
                          <a:spcPts val="0"/>
                        </a:spcAft>
                      </a:pPr>
                      <a:r>
                        <a:rPr lang="es-VE" sz="1300" kern="1200" dirty="0" smtClean="0">
                          <a:solidFill>
                            <a:schemeClr val="dk1"/>
                          </a:solidFill>
                          <a:latin typeface="Arial" pitchFamily="34" charset="0"/>
                          <a:ea typeface="Times New Roman"/>
                          <a:cs typeface="Arial" pitchFamily="34" charset="0"/>
                        </a:rPr>
                        <a:t>Alcance del proyecto comprendió la ingeniería conceptual de una fábrica de piezas de acero que incluía procesos de fundición, forja y tratamiento, relacionada con un parque industrial siderúrgico visualizado por PDVSA Industrial para ser desarrollado en el Oriente de Venezuela. El proyecto se ha ejecutado en dos fases, la primero por 2.500 HH, definiendo procesos, factibilidad y estudio de mercado.  El proyecto está a  cargo de un equipo multidisciplinario RLG-PROYNCA integrado en un 80 % por personal de PROYNCA.</a:t>
                      </a: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427672" y="1285108"/>
          <a:ext cx="8215550" cy="5418094"/>
        </p:xfrm>
        <a:graphic>
          <a:graphicData uri="http://schemas.openxmlformats.org/drawingml/2006/table">
            <a:tbl>
              <a:tblPr firstRow="1" bandRow="1">
                <a:tableStyleId>{6E25E649-3F16-4E02-A733-19D2CDBF48F0}</a:tableStyleId>
              </a:tblPr>
              <a:tblGrid>
                <a:gridCol w="1571816"/>
                <a:gridCol w="6643734"/>
              </a:tblGrid>
              <a:tr h="458348">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4959746">
                <a:tc>
                  <a:txBody>
                    <a:bodyPr/>
                    <a:lstStyle/>
                    <a:p>
                      <a:pPr algn="ctr">
                        <a:spcAft>
                          <a:spcPts val="600"/>
                        </a:spcAft>
                      </a:pPr>
                      <a:r>
                        <a:rPr lang="es-VE" sz="1300" b="1" dirty="0" smtClean="0">
                          <a:latin typeface="Arial" pitchFamily="34" charset="0"/>
                          <a:ea typeface="Times New Roman"/>
                          <a:cs typeface="Arial" pitchFamily="34" charset="0"/>
                        </a:rPr>
                        <a:t>TERNIUM-SIDOR </a:t>
                      </a:r>
                    </a:p>
                    <a:p>
                      <a:pPr algn="ctr">
                        <a:spcAft>
                          <a:spcPts val="0"/>
                        </a:spcAft>
                      </a:pPr>
                      <a:r>
                        <a:rPr lang="es-VE" sz="1300" b="1" dirty="0" smtClean="0">
                          <a:latin typeface="Arial" pitchFamily="34" charset="0"/>
                          <a:ea typeface="Times New Roman"/>
                          <a:cs typeface="Arial" pitchFamily="34" charset="0"/>
                        </a:rPr>
                        <a:t>Venezuela</a:t>
                      </a:r>
                    </a:p>
                    <a:p>
                      <a:pPr algn="ctr">
                        <a:spcBef>
                          <a:spcPts val="600"/>
                        </a:spcBef>
                        <a:spcAft>
                          <a:spcPts val="0"/>
                        </a:spcAft>
                      </a:pPr>
                      <a:r>
                        <a:rPr lang="es-VE" sz="1300" b="1" dirty="0" smtClean="0">
                          <a:latin typeface="Arial" pitchFamily="34" charset="0"/>
                          <a:ea typeface="Times New Roman"/>
                          <a:cs typeface="Arial" pitchFamily="34" charset="0"/>
                        </a:rPr>
                        <a:t>2005 - 2009</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c>
                  <a:txBody>
                    <a:bodyPr/>
                    <a:lstStyle/>
                    <a:p>
                      <a:pPr algn="just">
                        <a:lnSpc>
                          <a:spcPct val="100000"/>
                        </a:lnSpc>
                        <a:spcAft>
                          <a:spcPts val="0"/>
                        </a:spcAft>
                      </a:pPr>
                      <a:r>
                        <a:rPr lang="es-VE" sz="1300" b="1" dirty="0" smtClean="0">
                          <a:latin typeface="Arial" pitchFamily="34" charset="0"/>
                          <a:ea typeface="Times New Roman"/>
                          <a:cs typeface="Arial" pitchFamily="34" charset="0"/>
                          <a:hlinkClick r:id="rId2"/>
                        </a:rPr>
                        <a:t>ASISTENCIA </a:t>
                      </a:r>
                      <a:r>
                        <a:rPr lang="es-VE" sz="1300" b="1" dirty="0">
                          <a:latin typeface="Arial" pitchFamily="34" charset="0"/>
                          <a:ea typeface="Times New Roman"/>
                          <a:cs typeface="Arial" pitchFamily="34" charset="0"/>
                          <a:hlinkClick r:id="rId2"/>
                        </a:rPr>
                        <a:t>TÉCNICA MEDIANTE SUMINISTRO DE PERSONAL A TRAVÉS DE  CONTRATOS MARCO EN EL COMPLEJO SIDERURGICO TERNIUM SIDOR, VZLA Y TERNIUM MEXICO 2005-2009.</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Desarrollo </a:t>
                      </a:r>
                      <a:r>
                        <a:rPr lang="es-VE" sz="1300" dirty="0">
                          <a:latin typeface="Arial" pitchFamily="34" charset="0"/>
                          <a:ea typeface="Times New Roman"/>
                          <a:cs typeface="Arial" pitchFamily="34" charset="0"/>
                        </a:rPr>
                        <a:t>de actividades de Ingeniería de Básicas y Detalle en el área Siderúrgica.</a:t>
                      </a:r>
                      <a:r>
                        <a:rPr lang="es-VE" sz="1300" b="1" dirty="0">
                          <a:latin typeface="Arial" pitchFamily="34" charset="0"/>
                          <a:ea typeface="Times New Roman"/>
                          <a:cs typeface="Arial" pitchFamily="34" charset="0"/>
                        </a:rPr>
                        <a:t>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Asesorías </a:t>
                      </a:r>
                      <a:r>
                        <a:rPr lang="es-VE" sz="1300" dirty="0">
                          <a:latin typeface="Arial" pitchFamily="34" charset="0"/>
                          <a:ea typeface="Times New Roman"/>
                          <a:cs typeface="Arial" pitchFamily="34" charset="0"/>
                        </a:rPr>
                        <a:t>relacionadas con </a:t>
                      </a:r>
                      <a:r>
                        <a:rPr lang="es-VE" sz="1300" dirty="0" smtClean="0">
                          <a:latin typeface="Arial" pitchFamily="34" charset="0"/>
                          <a:ea typeface="Times New Roman"/>
                          <a:cs typeface="Arial" pitchFamily="34" charset="0"/>
                        </a:rPr>
                        <a:t>Procesos </a:t>
                      </a:r>
                      <a:r>
                        <a:rPr lang="es-VE" sz="1300" dirty="0">
                          <a:latin typeface="Arial" pitchFamily="34" charset="0"/>
                          <a:ea typeface="Times New Roman"/>
                          <a:cs typeface="Arial" pitchFamily="34" charset="0"/>
                        </a:rPr>
                        <a:t>y Arranques de Plantas del complejo siderúrgico SIDOR.</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a:latin typeface="Arial" pitchFamily="34" charset="0"/>
                          <a:ea typeface="Times New Roman"/>
                          <a:cs typeface="Arial" pitchFamily="34" charset="0"/>
                        </a:rPr>
                        <a:t>de Clasificación de Áreas Eléctricas de </a:t>
                      </a:r>
                      <a:r>
                        <a:rPr lang="es-VE" sz="1300" dirty="0" smtClean="0">
                          <a:latin typeface="Arial" pitchFamily="34" charset="0"/>
                          <a:ea typeface="Times New Roman"/>
                          <a:cs typeface="Arial" pitchFamily="34" charset="0"/>
                        </a:rPr>
                        <a:t>Hidrogeno</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Asesoría </a:t>
                      </a:r>
                      <a:r>
                        <a:rPr lang="es-VE" sz="1300" dirty="0">
                          <a:latin typeface="Arial" pitchFamily="34" charset="0"/>
                          <a:ea typeface="Times New Roman"/>
                          <a:cs typeface="Arial" pitchFamily="34" charset="0"/>
                        </a:rPr>
                        <a:t>en seguridad de los Procesos (Plan </a:t>
                      </a:r>
                      <a:r>
                        <a:rPr lang="es-VE" sz="1300" dirty="0" err="1">
                          <a:latin typeface="Arial" pitchFamily="34" charset="0"/>
                          <a:ea typeface="Times New Roman"/>
                          <a:cs typeface="Arial" pitchFamily="34" charset="0"/>
                        </a:rPr>
                        <a:t>Rex</a:t>
                      </a:r>
                      <a:r>
                        <a:rPr lang="es-VE" sz="1300" dirty="0">
                          <a:latin typeface="Arial" pitchFamily="34" charset="0"/>
                          <a:ea typeface="Times New Roman"/>
                          <a:cs typeface="Arial" pitchFamily="34" charset="0"/>
                        </a:rPr>
                        <a:t>).</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Gerencia </a:t>
                      </a:r>
                      <a:r>
                        <a:rPr lang="es-VE" sz="1300" dirty="0">
                          <a:latin typeface="Arial" pitchFamily="34" charset="0"/>
                          <a:ea typeface="Times New Roman"/>
                          <a:cs typeface="Arial" pitchFamily="34" charset="0"/>
                        </a:rPr>
                        <a:t>del Proyecto de </a:t>
                      </a:r>
                      <a:r>
                        <a:rPr lang="es-VE" sz="1300" dirty="0" smtClean="0">
                          <a:latin typeface="Arial" pitchFamily="34" charset="0"/>
                          <a:ea typeface="Times New Roman"/>
                          <a:cs typeface="Arial" pitchFamily="34" charset="0"/>
                        </a:rPr>
                        <a:t>Oxigeno </a:t>
                      </a:r>
                      <a:r>
                        <a:rPr lang="es-VE" sz="1300" dirty="0">
                          <a:latin typeface="Arial" pitchFamily="34" charset="0"/>
                          <a:ea typeface="Times New Roman"/>
                          <a:cs typeface="Arial" pitchFamily="34" charset="0"/>
                        </a:rPr>
                        <a:t>de SIDOR.</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Elaborar </a:t>
                      </a:r>
                      <a:r>
                        <a:rPr lang="es-VE" sz="1300" dirty="0">
                          <a:latin typeface="Arial" pitchFamily="34" charset="0"/>
                          <a:ea typeface="Times New Roman"/>
                          <a:cs typeface="Arial" pitchFamily="34" charset="0"/>
                        </a:rPr>
                        <a:t>Levantamiento de Información y Memoria Descriptiva de los Sistemas Contra Incendio.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a:latin typeface="Arial" pitchFamily="34" charset="0"/>
                          <a:ea typeface="Times New Roman"/>
                          <a:cs typeface="Arial" pitchFamily="34" charset="0"/>
                        </a:rPr>
                        <a:t>HAZOP y cumplimiento de LOPCYMAT al proyecto Sistema Lechada de Cal.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Evaluación </a:t>
                      </a:r>
                      <a:r>
                        <a:rPr lang="es-VE" sz="1300" dirty="0">
                          <a:latin typeface="Arial" pitchFamily="34" charset="0"/>
                          <a:ea typeface="Times New Roman"/>
                          <a:cs typeface="Arial" pitchFamily="34" charset="0"/>
                        </a:rPr>
                        <a:t>de </a:t>
                      </a:r>
                      <a:r>
                        <a:rPr lang="es-VE" sz="1300" dirty="0" smtClean="0">
                          <a:latin typeface="Arial" pitchFamily="34" charset="0"/>
                          <a:ea typeface="Times New Roman"/>
                          <a:cs typeface="Arial" pitchFamily="34" charset="0"/>
                        </a:rPr>
                        <a:t>Gas </a:t>
                      </a:r>
                      <a:r>
                        <a:rPr lang="es-VE" sz="1300" dirty="0">
                          <a:latin typeface="Arial" pitchFamily="34" charset="0"/>
                          <a:ea typeface="Times New Roman"/>
                          <a:cs typeface="Arial" pitchFamily="34" charset="0"/>
                        </a:rPr>
                        <a:t>Natural de SIDOR.</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Análisis </a:t>
                      </a:r>
                      <a:r>
                        <a:rPr lang="es-VE" sz="1300" dirty="0">
                          <a:latin typeface="Arial" pitchFamily="34" charset="0"/>
                          <a:ea typeface="Times New Roman"/>
                          <a:cs typeface="Arial" pitchFamily="34" charset="0"/>
                        </a:rPr>
                        <a:t>Causa-Raíz Corrosión Planta de Decapado.</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Revisión </a:t>
                      </a:r>
                      <a:r>
                        <a:rPr lang="es-VE" sz="1300" dirty="0">
                          <a:latin typeface="Arial" pitchFamily="34" charset="0"/>
                          <a:ea typeface="Times New Roman"/>
                          <a:cs typeface="Arial" pitchFamily="34" charset="0"/>
                        </a:rPr>
                        <a:t>y Actualización de los Métodos Operativos de Trabajo.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a:latin typeface="Arial" pitchFamily="34" charset="0"/>
                          <a:ea typeface="Times New Roman"/>
                          <a:cs typeface="Arial" pitchFamily="34" charset="0"/>
                        </a:rPr>
                        <a:t>para técnica sobre condiciones de una caldera en Planta de Vapor para su reparación y/o reemplazo. </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Análisis </a:t>
                      </a:r>
                      <a:r>
                        <a:rPr lang="es-VE" sz="1300" dirty="0">
                          <a:latin typeface="Arial" pitchFamily="34" charset="0"/>
                          <a:ea typeface="Times New Roman"/>
                          <a:cs typeface="Arial" pitchFamily="34" charset="0"/>
                        </a:rPr>
                        <a:t>Preliminares de Riesgo (APP) en las plantas de </a:t>
                      </a:r>
                      <a:r>
                        <a:rPr lang="es-VE" sz="1300" dirty="0" err="1">
                          <a:latin typeface="Arial" pitchFamily="34" charset="0"/>
                          <a:ea typeface="Times New Roman"/>
                          <a:cs typeface="Arial" pitchFamily="34" charset="0"/>
                        </a:rPr>
                        <a:t>HyL</a:t>
                      </a:r>
                      <a:r>
                        <a:rPr lang="es-VE" sz="1300" dirty="0">
                          <a:latin typeface="Arial" pitchFamily="34" charset="0"/>
                          <a:ea typeface="Times New Roman"/>
                          <a:cs typeface="Arial" pitchFamily="34" charset="0"/>
                        </a:rPr>
                        <a:t> III, Sub Estación Eléctrica R-5, Sistema de Carga de Planchones, Cribas y Cribado.</a:t>
                      </a:r>
                      <a:endParaRPr lang="es-ES" sz="1300" dirty="0">
                        <a:latin typeface="Arial" pitchFamily="34" charset="0"/>
                        <a:ea typeface="Times New Roman"/>
                        <a:cs typeface="Arial" pitchFamily="34" charset="0"/>
                      </a:endParaRPr>
                    </a:p>
                    <a:p>
                      <a:pPr marL="177800" lvl="0" indent="-177800" algn="just">
                        <a:lnSpc>
                          <a:spcPct val="100000"/>
                        </a:lnSpc>
                        <a:spcBef>
                          <a:spcPts val="600"/>
                        </a:spcBef>
                        <a:spcAft>
                          <a:spcPts val="0"/>
                        </a:spcAft>
                        <a:buClr>
                          <a:srgbClr val="000066"/>
                        </a:buClr>
                        <a:buFont typeface="Wingdings" pitchFamily="2" charset="2"/>
                        <a:buChar char="§"/>
                        <a:tabLst>
                          <a:tab pos="177800" algn="l"/>
                        </a:tabLst>
                      </a:pPr>
                      <a:r>
                        <a:rPr lang="es-VE" sz="1300" dirty="0" smtClean="0">
                          <a:latin typeface="Arial" pitchFamily="34" charset="0"/>
                          <a:ea typeface="Times New Roman"/>
                          <a:cs typeface="Arial" pitchFamily="34" charset="0"/>
                        </a:rPr>
                        <a:t>Estudio </a:t>
                      </a:r>
                      <a:r>
                        <a:rPr lang="es-VE" sz="1300" dirty="0" err="1">
                          <a:latin typeface="Arial" pitchFamily="34" charset="0"/>
                          <a:ea typeface="Times New Roman"/>
                          <a:cs typeface="Arial" pitchFamily="34" charset="0"/>
                        </a:rPr>
                        <a:t>Hazop</a:t>
                      </a:r>
                      <a:r>
                        <a:rPr lang="es-VE" sz="1300" dirty="0">
                          <a:latin typeface="Arial" pitchFamily="34" charset="0"/>
                          <a:ea typeface="Times New Roman"/>
                          <a:cs typeface="Arial" pitchFamily="34" charset="0"/>
                        </a:rPr>
                        <a:t>  en las plantas </a:t>
                      </a:r>
                      <a:r>
                        <a:rPr lang="es-VE" sz="1300" dirty="0" err="1">
                          <a:latin typeface="Arial" pitchFamily="34" charset="0"/>
                          <a:ea typeface="Times New Roman"/>
                          <a:cs typeface="Arial" pitchFamily="34" charset="0"/>
                        </a:rPr>
                        <a:t>HyL</a:t>
                      </a:r>
                      <a:r>
                        <a:rPr lang="es-VE" sz="1300" dirty="0">
                          <a:latin typeface="Arial" pitchFamily="34" charset="0"/>
                          <a:ea typeface="Times New Roman"/>
                          <a:cs typeface="Arial" pitchFamily="34" charset="0"/>
                        </a:rPr>
                        <a:t> II y Sub  Estación Eléctrica R5.</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solidFill>
                      <a:schemeClr val="bg1"/>
                    </a:solidFill>
                  </a:tcPr>
                </a:tc>
              </a:tr>
            </a:tbl>
          </a:graphicData>
        </a:graphic>
      </p:graphicFrame>
      <p:sp>
        <p:nvSpPr>
          <p:cNvPr id="4" name="3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32102" y="1103394"/>
          <a:ext cx="8835242" cy="5661386"/>
        </p:xfrm>
        <a:graphic>
          <a:graphicData uri="http://schemas.openxmlformats.org/drawingml/2006/table">
            <a:tbl>
              <a:tblPr firstRow="1" bandRow="1">
                <a:tableStyleId>{6E25E649-3F16-4E02-A733-19D2CDBF48F0}</a:tableStyleId>
              </a:tblPr>
              <a:tblGrid>
                <a:gridCol w="1472533"/>
                <a:gridCol w="7362709"/>
              </a:tblGrid>
              <a:tr h="450940">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Cliente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c>
                  <a:txBody>
                    <a:bodyPr/>
                    <a:lstStyle/>
                    <a:p>
                      <a:pPr marL="0" algn="ctr" defTabSz="914400" rtl="0" eaLnBrk="1" latinLnBrk="0" hangingPunct="1">
                        <a:spcBef>
                          <a:spcPts val="600"/>
                        </a:spcBef>
                        <a:spcAft>
                          <a:spcPts val="600"/>
                        </a:spcAft>
                        <a:tabLst>
                          <a:tab pos="914400" algn="l"/>
                        </a:tabLst>
                      </a:pPr>
                      <a:r>
                        <a:rPr lang="es-ES" sz="1600" b="1" kern="1200" noProof="0" dirty="0" smtClean="0">
                          <a:solidFill>
                            <a:schemeClr val="lt1"/>
                          </a:solidFill>
                          <a:latin typeface="Arial" pitchFamily="34" charset="0"/>
                          <a:ea typeface="+mn-ea"/>
                          <a:cs typeface="Arial" pitchFamily="34" charset="0"/>
                        </a:rPr>
                        <a:t>Proyecto / Alcance</a:t>
                      </a:r>
                    </a:p>
                  </a:txBody>
                  <a:tcPr marL="68580" marR="68580" marT="0" marB="0" anchor="ctr">
                    <a:lnL w="19050" cap="flat" cmpd="sng" algn="ctr">
                      <a:solidFill>
                        <a:schemeClr val="tx2">
                          <a:lumMod val="50000"/>
                        </a:schemeClr>
                      </a:solidFill>
                      <a:prstDash val="solid"/>
                      <a:round/>
                      <a:headEnd type="none" w="med" len="med"/>
                      <a:tailEnd type="none" w="med" len="med"/>
                    </a:lnL>
                    <a:lnR w="19050" cap="flat" cmpd="sng" algn="ctr">
                      <a:solidFill>
                        <a:schemeClr val="tx2">
                          <a:lumMod val="5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50000"/>
                        </a:schemeClr>
                      </a:solidFill>
                      <a:prstDash val="solid"/>
                      <a:round/>
                      <a:headEnd type="none" w="med" len="med"/>
                      <a:tailEnd type="none" w="med" len="med"/>
                    </a:lnB>
                    <a:cell3D prstMaterial="dkEdge">
                      <a:bevel prst="relaxedInset"/>
                      <a:lightRig rig="flood" dir="t"/>
                    </a:cell3D>
                    <a:solidFill>
                      <a:schemeClr val="accent1">
                        <a:lumMod val="50000"/>
                      </a:schemeClr>
                    </a:solidFill>
                  </a:tcPr>
                </a:tc>
              </a:tr>
              <a:tr h="880211">
                <a:tc rowSpan="4">
                  <a:txBody>
                    <a:bodyPr/>
                    <a:lstStyle/>
                    <a:p>
                      <a:pPr algn="ctr">
                        <a:spcBef>
                          <a:spcPts val="600"/>
                        </a:spcBef>
                        <a:spcAft>
                          <a:spcPts val="0"/>
                        </a:spcAft>
                        <a:tabLst>
                          <a:tab pos="914400" algn="l"/>
                        </a:tabLst>
                      </a:pPr>
                      <a:r>
                        <a:rPr lang="es-VE" sz="1300" b="1" dirty="0" smtClean="0">
                          <a:latin typeface="Arial"/>
                          <a:ea typeface="Times New Roman"/>
                        </a:rPr>
                        <a:t>BRITISH PETROLEUM  DE VENEZUELA</a:t>
                      </a:r>
                    </a:p>
                    <a:p>
                      <a:pPr algn="ctr">
                        <a:spcBef>
                          <a:spcPts val="600"/>
                        </a:spcBef>
                        <a:spcAft>
                          <a:spcPts val="0"/>
                        </a:spcAft>
                        <a:tabLst>
                          <a:tab pos="914400" algn="l"/>
                        </a:tabLst>
                      </a:pPr>
                      <a:r>
                        <a:rPr lang="es-VE" sz="1300" b="1" dirty="0" smtClean="0">
                          <a:latin typeface="Arial"/>
                          <a:ea typeface="Times New Roman"/>
                        </a:rPr>
                        <a:t>Venezuela</a:t>
                      </a:r>
                    </a:p>
                    <a:p>
                      <a:pPr algn="ctr">
                        <a:spcBef>
                          <a:spcPts val="600"/>
                        </a:spcBef>
                        <a:spcAft>
                          <a:spcPts val="0"/>
                        </a:spcAft>
                        <a:tabLst>
                          <a:tab pos="914400" algn="l"/>
                        </a:tabLst>
                      </a:pPr>
                      <a:r>
                        <a:rPr lang="es-VE" sz="1300" b="1" dirty="0" smtClean="0">
                          <a:latin typeface="Arial"/>
                          <a:ea typeface="Times New Roman"/>
                        </a:rPr>
                        <a:t>2004- 2005</a:t>
                      </a:r>
                      <a:endParaRPr lang="es-ES" sz="1300" dirty="0">
                        <a:latin typeface="Times New Roman"/>
                        <a:ea typeface="Times New Roman"/>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just">
                        <a:spcAft>
                          <a:spcPts val="0"/>
                        </a:spcAft>
                      </a:pPr>
                      <a:r>
                        <a:rPr lang="es-VE" sz="1300" b="1" dirty="0">
                          <a:latin typeface="Arial" pitchFamily="34" charset="0"/>
                          <a:ea typeface="Times New Roman"/>
                          <a:cs typeface="Arial" pitchFamily="34" charset="0"/>
                          <a:hlinkClick r:id="rId2"/>
                        </a:rPr>
                        <a:t>INGENIERÍA DE DETALLES PARA LA INSTALACIÓN </a:t>
                      </a:r>
                      <a:r>
                        <a:rPr lang="es-VE" sz="1300" b="1" dirty="0" smtClean="0">
                          <a:latin typeface="Arial" pitchFamily="34" charset="0"/>
                          <a:ea typeface="Times New Roman"/>
                          <a:cs typeface="Arial" pitchFamily="34" charset="0"/>
                          <a:hlinkClick r:id="rId2"/>
                        </a:rPr>
                        <a:t>BOMBA </a:t>
                      </a:r>
                      <a:r>
                        <a:rPr lang="es-VE" sz="1300" b="1" dirty="0">
                          <a:latin typeface="Arial" pitchFamily="34" charset="0"/>
                          <a:ea typeface="Times New Roman"/>
                          <a:cs typeface="Arial" pitchFamily="34" charset="0"/>
                          <a:hlinkClick r:id="rId2"/>
                        </a:rPr>
                        <a:t>ROTAFLEX </a:t>
                      </a:r>
                      <a:r>
                        <a:rPr lang="es-VE" sz="1300" b="1" dirty="0" smtClean="0">
                          <a:latin typeface="Arial" pitchFamily="34" charset="0"/>
                          <a:ea typeface="Times New Roman"/>
                          <a:cs typeface="Arial" pitchFamily="34" charset="0"/>
                          <a:hlinkClick r:id="rId2"/>
                        </a:rPr>
                        <a:t>DZO</a:t>
                      </a:r>
                      <a:r>
                        <a:rPr lang="es-VE" sz="1300" b="1" dirty="0">
                          <a:latin typeface="Arial" pitchFamily="34" charset="0"/>
                          <a:ea typeface="Times New Roman"/>
                          <a:cs typeface="Arial" pitchFamily="34" charset="0"/>
                          <a:hlinkClick r:id="rId2"/>
                        </a:rPr>
                        <a:t>, </a:t>
                      </a:r>
                      <a:r>
                        <a:rPr lang="es-VE" sz="1300" b="1" dirty="0" smtClean="0">
                          <a:latin typeface="Arial" pitchFamily="34" charset="0"/>
                          <a:ea typeface="Times New Roman"/>
                          <a:cs typeface="Arial" pitchFamily="34" charset="0"/>
                          <a:hlinkClick r:id="rId2"/>
                        </a:rPr>
                        <a:t>2005.</a:t>
                      </a:r>
                      <a:endParaRPr lang="es-VE" sz="1300" b="1" dirty="0" smtClean="0">
                        <a:latin typeface="Arial" pitchFamily="34" charset="0"/>
                        <a:ea typeface="Times New Roman"/>
                        <a:cs typeface="Arial" pitchFamily="34" charset="0"/>
                      </a:endParaRPr>
                    </a:p>
                    <a:p>
                      <a:pPr algn="just">
                        <a:spcAft>
                          <a:spcPts val="0"/>
                        </a:spcAft>
                      </a:pP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r>
              <a:tr h="1011674">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5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a:solidFill>
                            <a:schemeClr val="dk1"/>
                          </a:solidFill>
                          <a:latin typeface="Arial" pitchFamily="34" charset="0"/>
                          <a:ea typeface="Times New Roman"/>
                          <a:cs typeface="Arial" pitchFamily="34" charset="0"/>
                          <a:hlinkClick r:id="rId2"/>
                        </a:rPr>
                        <a:t>INGENIERÍA DE DETALLES PARA CAMBIO DE MÉTODO DE PRODUCCIÓN DE CRUDO EN LOS CAMPOS ALTURITAS-45 Y ALPUF </a:t>
                      </a:r>
                      <a:r>
                        <a:rPr lang="es-VE" sz="1300" b="1" kern="1200" dirty="0" smtClean="0">
                          <a:solidFill>
                            <a:schemeClr val="dk1"/>
                          </a:solidFill>
                          <a:latin typeface="Arial" pitchFamily="34" charset="0"/>
                          <a:ea typeface="Times New Roman"/>
                          <a:cs typeface="Arial" pitchFamily="34" charset="0"/>
                          <a:hlinkClick r:id="rId2"/>
                        </a:rPr>
                        <a:t>10, </a:t>
                      </a:r>
                      <a:r>
                        <a:rPr lang="es-VE" sz="1300" b="1" kern="1200" dirty="0">
                          <a:solidFill>
                            <a:schemeClr val="dk1"/>
                          </a:solidFill>
                          <a:latin typeface="Arial" pitchFamily="34" charset="0"/>
                          <a:ea typeface="Times New Roman"/>
                          <a:cs typeface="Arial" pitchFamily="34" charset="0"/>
                          <a:hlinkClick r:id="rId2"/>
                        </a:rPr>
                        <a:t>2005.</a:t>
                      </a:r>
                      <a:endParaRPr lang="es-ES" sz="1300" b="1" kern="1200" dirty="0">
                        <a:solidFill>
                          <a:schemeClr val="dk1"/>
                        </a:solidFill>
                        <a:latin typeface="Arial" pitchFamily="34" charset="0"/>
                        <a:ea typeface="Times New Roman"/>
                        <a:cs typeface="Arial" pitchFamily="34" charset="0"/>
                        <a:hlinkClick r:id="rId2"/>
                      </a:endParaRPr>
                    </a:p>
                    <a:p>
                      <a:pPr algn="just">
                        <a:spcAft>
                          <a:spcPts val="0"/>
                        </a:spcAft>
                      </a:pPr>
                      <a:r>
                        <a:rPr lang="es-VE" sz="1300" dirty="0">
                          <a:latin typeface="Arial" pitchFamily="34" charset="0"/>
                          <a:ea typeface="Times New Roman"/>
                          <a:cs typeface="Arial" pitchFamily="34" charset="0"/>
                        </a:rPr>
                        <a:t>Elaboración del paquete de productos de Ingeniería de Detalles de  las disciplinas proceso, mecánica, electricidad, instrumentación y civil. Incluyó además el estimado de costos clase I con su respectivo Análisis de Precios </a:t>
                      </a:r>
                      <a:r>
                        <a:rPr lang="es-VE" sz="1300" dirty="0" smtClean="0">
                          <a:latin typeface="Arial" pitchFamily="34" charset="0"/>
                          <a:ea typeface="Times New Roman"/>
                          <a:cs typeface="Arial" pitchFamily="34" charset="0"/>
                        </a:rPr>
                        <a:t>Unitarios</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r h="1099506">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EVALUACIÓN </a:t>
                      </a:r>
                      <a:r>
                        <a:rPr lang="es-VE" sz="1300" b="1" kern="1200" dirty="0">
                          <a:solidFill>
                            <a:schemeClr val="dk1"/>
                          </a:solidFill>
                          <a:latin typeface="Arial" pitchFamily="34" charset="0"/>
                          <a:ea typeface="Times New Roman"/>
                          <a:cs typeface="Arial" pitchFamily="34" charset="0"/>
                          <a:hlinkClick r:id="rId2"/>
                        </a:rPr>
                        <a:t>DE SEGURIDAD DE LOS PROCESOS </a:t>
                      </a:r>
                      <a:r>
                        <a:rPr lang="es-VE" sz="1300" b="1" kern="1200" dirty="0" smtClean="0">
                          <a:solidFill>
                            <a:schemeClr val="dk1"/>
                          </a:solidFill>
                          <a:latin typeface="Arial" pitchFamily="34" charset="0"/>
                          <a:ea typeface="Times New Roman"/>
                          <a:cs typeface="Arial" pitchFamily="34" charset="0"/>
                          <a:hlinkClick r:id="rId2"/>
                        </a:rPr>
                        <a:t>EN  CAMPO URDANETA-GARCIA </a:t>
                      </a:r>
                      <a:r>
                        <a:rPr lang="es-VE" sz="1300" b="1" kern="1200" dirty="0">
                          <a:solidFill>
                            <a:schemeClr val="dk1"/>
                          </a:solidFill>
                          <a:latin typeface="Arial" pitchFamily="34" charset="0"/>
                          <a:ea typeface="Times New Roman"/>
                          <a:cs typeface="Arial" pitchFamily="34" charset="0"/>
                          <a:hlinkClick r:id="rId2"/>
                        </a:rPr>
                        <a:t>EN DZO, PERIJA, </a:t>
                      </a:r>
                      <a:r>
                        <a:rPr lang="es-VE" sz="1300" b="1" kern="1200" dirty="0" smtClean="0">
                          <a:solidFill>
                            <a:schemeClr val="dk1"/>
                          </a:solidFill>
                          <a:latin typeface="Arial" pitchFamily="34" charset="0"/>
                          <a:ea typeface="Times New Roman"/>
                          <a:cs typeface="Arial" pitchFamily="34" charset="0"/>
                          <a:hlinkClick r:id="rId2"/>
                        </a:rPr>
                        <a:t>2005</a:t>
                      </a:r>
                      <a:r>
                        <a:rPr lang="es-VE" sz="1300" b="1" kern="1200" dirty="0">
                          <a:solidFill>
                            <a:schemeClr val="dk1"/>
                          </a:solidFill>
                          <a:latin typeface="Arial" pitchFamily="34" charset="0"/>
                          <a:ea typeface="Times New Roman"/>
                          <a:cs typeface="Arial" pitchFamily="34" charset="0"/>
                          <a:hlinkClick r:id="rId2"/>
                        </a:rPr>
                        <a:t>.</a:t>
                      </a:r>
                      <a:endParaRPr lang="es-ES" sz="1300" b="1" kern="1200" dirty="0">
                        <a:solidFill>
                          <a:schemeClr val="dk1"/>
                        </a:solidFill>
                        <a:latin typeface="Arial" pitchFamily="34" charset="0"/>
                        <a:ea typeface="Times New Roman"/>
                        <a:cs typeface="Arial" pitchFamily="34" charset="0"/>
                        <a:hlinkClick r:id="rId2"/>
                      </a:endParaRPr>
                    </a:p>
                    <a:p>
                      <a:pPr algn="just">
                        <a:spcAft>
                          <a:spcPts val="0"/>
                        </a:spcAft>
                      </a:pPr>
                      <a:r>
                        <a:rPr lang="es-VE" sz="1300" dirty="0">
                          <a:latin typeface="Arial" pitchFamily="34" charset="0"/>
                          <a:ea typeface="Times New Roman"/>
                          <a:cs typeface="Arial" pitchFamily="34" charset="0"/>
                        </a:rPr>
                        <a:t>Evaluación de Seguridad de los Procesos </a:t>
                      </a:r>
                      <a:r>
                        <a:rPr lang="es-VE" sz="1300" dirty="0" smtClean="0">
                          <a:latin typeface="Arial" pitchFamily="34" charset="0"/>
                          <a:ea typeface="Times New Roman"/>
                          <a:cs typeface="Arial" pitchFamily="34" charset="0"/>
                        </a:rPr>
                        <a:t>del </a:t>
                      </a:r>
                      <a:r>
                        <a:rPr lang="es-VE" sz="1300" dirty="0" smtClean="0">
                          <a:solidFill>
                            <a:schemeClr val="tx1"/>
                          </a:solidFill>
                          <a:latin typeface="Arial" pitchFamily="34" charset="0"/>
                          <a:ea typeface="Times New Roman"/>
                          <a:cs typeface="Arial" pitchFamily="34" charset="0"/>
                        </a:rPr>
                        <a:t>Campo</a:t>
                      </a:r>
                      <a:r>
                        <a:rPr lang="es-VE" sz="1300" dirty="0" smtClean="0">
                          <a:latin typeface="Arial" pitchFamily="34" charset="0"/>
                          <a:ea typeface="Times New Roman"/>
                          <a:cs typeface="Arial" pitchFamily="34" charset="0"/>
                        </a:rPr>
                        <a:t> Urdaneta-García </a:t>
                      </a:r>
                      <a:r>
                        <a:rPr lang="es-VE" sz="1300" dirty="0">
                          <a:latin typeface="Arial" pitchFamily="34" charset="0"/>
                          <a:ea typeface="Times New Roman"/>
                          <a:cs typeface="Arial" pitchFamily="34" charset="0"/>
                        </a:rPr>
                        <a:t>(Manejo de Crudo Acido), para determinar el grado de cumplimiento con las normas de diseños y seguridad, identificar problemas operacionales y peligros potenciales de la planta, así como evaluar el estado físico de la instalación. </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noFill/>
                  </a:tcPr>
                </a:tc>
              </a:tr>
              <a:tr h="2129841">
                <a:tc vMerge="1">
                  <a:txBody>
                    <a:bodyPr/>
                    <a:lstStyle/>
                    <a:p>
                      <a:pPr algn="ctr">
                        <a:spcBef>
                          <a:spcPts val="600"/>
                        </a:spcBef>
                        <a:spcAft>
                          <a:spcPts val="0"/>
                        </a:spcAft>
                        <a:tabLst>
                          <a:tab pos="914400" algn="l"/>
                        </a:tabLst>
                      </a:pPr>
                      <a:endParaRPr lang="es-ES" sz="1000" dirty="0">
                        <a:latin typeface="Times New Roman"/>
                        <a:ea typeface="Times New Roman"/>
                      </a:endParaRPr>
                    </a:p>
                  </a:txBody>
                  <a:tcPr marL="68580" marR="68580" marT="0" marB="0">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just" defTabSz="914400" rtl="0" eaLnBrk="1" latinLnBrk="0" hangingPunct="1">
                        <a:spcAft>
                          <a:spcPts val="0"/>
                        </a:spcAft>
                      </a:pPr>
                      <a:r>
                        <a:rPr lang="es-VE" sz="1300" b="1" kern="1200" dirty="0" smtClean="0">
                          <a:solidFill>
                            <a:schemeClr val="dk1"/>
                          </a:solidFill>
                          <a:latin typeface="Arial" pitchFamily="34" charset="0"/>
                          <a:ea typeface="Times New Roman"/>
                          <a:cs typeface="Arial" pitchFamily="34" charset="0"/>
                          <a:hlinkClick r:id="rId2"/>
                        </a:rPr>
                        <a:t>AUDITORIA </a:t>
                      </a:r>
                      <a:r>
                        <a:rPr lang="es-VE" sz="1300" b="1" kern="1200" dirty="0">
                          <a:solidFill>
                            <a:schemeClr val="dk1"/>
                          </a:solidFill>
                          <a:latin typeface="Arial" pitchFamily="34" charset="0"/>
                          <a:ea typeface="Times New Roman"/>
                          <a:cs typeface="Arial" pitchFamily="34" charset="0"/>
                          <a:hlinkClick r:id="rId2"/>
                        </a:rPr>
                        <a:t>TÉCNICA </a:t>
                      </a:r>
                      <a:r>
                        <a:rPr lang="es-VE" sz="1300" b="1" kern="1200" dirty="0" smtClean="0">
                          <a:solidFill>
                            <a:schemeClr val="dk1"/>
                          </a:solidFill>
                          <a:latin typeface="Arial" pitchFamily="34" charset="0"/>
                          <a:ea typeface="Times New Roman"/>
                          <a:cs typeface="Arial" pitchFamily="34" charset="0"/>
                          <a:hlinkClick r:id="rId2"/>
                        </a:rPr>
                        <a:t>GRADO </a:t>
                      </a:r>
                      <a:r>
                        <a:rPr lang="es-VE" sz="1300" b="1" kern="1200" dirty="0">
                          <a:solidFill>
                            <a:schemeClr val="dk1"/>
                          </a:solidFill>
                          <a:latin typeface="Arial" pitchFamily="34" charset="0"/>
                          <a:ea typeface="Times New Roman"/>
                          <a:cs typeface="Arial" pitchFamily="34" charset="0"/>
                          <a:hlinkClick r:id="rId2"/>
                        </a:rPr>
                        <a:t>DE CUMPLIMIENTO </a:t>
                      </a:r>
                      <a:r>
                        <a:rPr lang="es-VE" sz="1300" b="1" kern="1200" dirty="0" smtClean="0">
                          <a:solidFill>
                            <a:schemeClr val="dk1"/>
                          </a:solidFill>
                          <a:latin typeface="Arial" pitchFamily="34" charset="0"/>
                          <a:ea typeface="Times New Roman"/>
                          <a:cs typeface="Arial" pitchFamily="34" charset="0"/>
                          <a:hlinkClick r:id="rId2"/>
                        </a:rPr>
                        <a:t>SISTEMA </a:t>
                      </a:r>
                      <a:r>
                        <a:rPr lang="es-VE" sz="1300" b="1" kern="1200" dirty="0">
                          <a:solidFill>
                            <a:schemeClr val="dk1"/>
                          </a:solidFill>
                          <a:latin typeface="Arial" pitchFamily="34" charset="0"/>
                          <a:ea typeface="Times New Roman"/>
                          <a:cs typeface="Arial" pitchFamily="34" charset="0"/>
                          <a:hlinkClick r:id="rId2"/>
                        </a:rPr>
                        <a:t>DE SEGURIDAD DE LOS PROCESOS - VARIABLE GESTIÓN </a:t>
                      </a:r>
                      <a:r>
                        <a:rPr lang="es-VE" sz="1300" b="1" kern="1200" dirty="0" smtClean="0">
                          <a:solidFill>
                            <a:schemeClr val="dk1"/>
                          </a:solidFill>
                          <a:latin typeface="Arial" pitchFamily="34" charset="0"/>
                          <a:ea typeface="Times New Roman"/>
                          <a:cs typeface="Arial" pitchFamily="34" charset="0"/>
                          <a:hlinkClick r:id="rId2"/>
                        </a:rPr>
                        <a:t>INTEGRIDAD CAMPO </a:t>
                      </a:r>
                      <a:r>
                        <a:rPr lang="es-VE" sz="1300" b="1" kern="1200" dirty="0">
                          <a:solidFill>
                            <a:schemeClr val="dk1"/>
                          </a:solidFill>
                          <a:latin typeface="Arial" pitchFamily="34" charset="0"/>
                          <a:ea typeface="Times New Roman"/>
                          <a:cs typeface="Arial" pitchFamily="34" charset="0"/>
                          <a:hlinkClick r:id="rId2"/>
                        </a:rPr>
                        <a:t>DZO EN ALTURITAS </a:t>
                      </a:r>
                      <a:r>
                        <a:rPr lang="es-VE" sz="1300" b="1" kern="1200" dirty="0" smtClean="0">
                          <a:solidFill>
                            <a:schemeClr val="dk1"/>
                          </a:solidFill>
                          <a:latin typeface="Arial" pitchFamily="34" charset="0"/>
                          <a:ea typeface="Times New Roman"/>
                          <a:cs typeface="Arial" pitchFamily="34" charset="0"/>
                          <a:hlinkClick r:id="rId2"/>
                        </a:rPr>
                        <a:t>II,  2004.</a:t>
                      </a:r>
                    </a:p>
                    <a:p>
                      <a:pPr algn="just">
                        <a:spcAft>
                          <a:spcPts val="0"/>
                        </a:spcAft>
                      </a:pPr>
                      <a:r>
                        <a:rPr lang="es-VE" sz="1300" dirty="0" smtClean="0">
                          <a:latin typeface="Arial" pitchFamily="34" charset="0"/>
                          <a:ea typeface="Times New Roman"/>
                          <a:cs typeface="Arial" pitchFamily="34" charset="0"/>
                        </a:rPr>
                        <a:t>Elaboración </a:t>
                      </a:r>
                      <a:r>
                        <a:rPr lang="es-VE" sz="1300" dirty="0">
                          <a:latin typeface="Arial" pitchFamily="34" charset="0"/>
                          <a:ea typeface="Times New Roman"/>
                          <a:cs typeface="Arial" pitchFamily="34" charset="0"/>
                        </a:rPr>
                        <a:t>de  matrices de descriptores por elemento del Estándar, para recoger aquellos  aspectos que deben cumplirse en cada Nivel de gestión. Diseño de Instrumentos de Medición cuantitativo y cualitativo, para determinar el grado de ejecución de cada descriptor y con ello el avance de cada elemento. Determinación  del nivel de  conocimiento del personal del Estándar y el posicionamiento o avance alcanzado en la implantación, mediante una serie de entrevistas al personal seleccionado, para recabar la información y posterior  análisis de los </a:t>
                      </a:r>
                      <a:r>
                        <a:rPr lang="es-VE" sz="1300" dirty="0" smtClean="0">
                          <a:latin typeface="Arial" pitchFamily="34" charset="0"/>
                          <a:ea typeface="Times New Roman"/>
                          <a:cs typeface="Arial" pitchFamily="34" charset="0"/>
                        </a:rPr>
                        <a:t>resultados.</a:t>
                      </a:r>
                    </a:p>
                    <a:p>
                      <a:pPr algn="just">
                        <a:spcAft>
                          <a:spcPts val="0"/>
                        </a:spcAft>
                      </a:pPr>
                      <a:r>
                        <a:rPr lang="es-VE" sz="1300" dirty="0" smtClean="0">
                          <a:latin typeface="Arial" pitchFamily="34" charset="0"/>
                          <a:ea typeface="Times New Roman"/>
                          <a:cs typeface="Arial" pitchFamily="34" charset="0"/>
                        </a:rPr>
                        <a:t>Diagnóstico </a:t>
                      </a:r>
                      <a:r>
                        <a:rPr lang="es-VE" sz="1300" dirty="0">
                          <a:latin typeface="Arial" pitchFamily="34" charset="0"/>
                          <a:ea typeface="Times New Roman"/>
                          <a:cs typeface="Arial" pitchFamily="34" charset="0"/>
                        </a:rPr>
                        <a:t>y Análisis de brechas, debilidades y fortaleza den el nivel de conocimiento e implantación del estándar de Seguridad de proceso-Gestión de Integridad (PS/IM).</a:t>
                      </a:r>
                      <a:endParaRPr lang="es-ES" sz="1300" dirty="0">
                        <a:latin typeface="Arial" pitchFamily="34" charset="0"/>
                        <a:ea typeface="Times New Roman"/>
                        <a:cs typeface="Arial" pitchFamily="34" charset="0"/>
                      </a:endParaRPr>
                    </a:p>
                  </a:txBody>
                  <a:tcPr marL="68580" marR="68580" marT="0" marB="0" anchor="ctr">
                    <a:lnL w="19050" cap="flat" cmpd="sng" algn="ctr">
                      <a:solidFill>
                        <a:schemeClr val="tx2">
                          <a:lumMod val="60000"/>
                          <a:lumOff val="40000"/>
                        </a:schemeClr>
                      </a:solidFill>
                      <a:prstDash val="solid"/>
                      <a:round/>
                      <a:headEnd type="none" w="med" len="med"/>
                      <a:tailEnd type="none" w="med" len="med"/>
                    </a:lnL>
                    <a:lnR w="19050" cap="flat" cmpd="sng" algn="ctr">
                      <a:solidFill>
                        <a:schemeClr val="tx2">
                          <a:lumMod val="60000"/>
                          <a:lumOff val="40000"/>
                        </a:schemeClr>
                      </a:solidFill>
                      <a:prstDash val="solid"/>
                      <a:round/>
                      <a:headEnd type="none" w="med" len="med"/>
                      <a:tailEnd type="none" w="med" len="med"/>
                    </a:lnR>
                    <a:lnT w="19050" cap="flat" cmpd="sng" algn="ctr">
                      <a:solidFill>
                        <a:schemeClr val="tx2">
                          <a:lumMod val="60000"/>
                          <a:lumOff val="40000"/>
                        </a:schemeClr>
                      </a:solidFill>
                      <a:prstDash val="solid"/>
                      <a:round/>
                      <a:headEnd type="none" w="med" len="med"/>
                      <a:tailEnd type="none" w="med" len="med"/>
                    </a:lnT>
                    <a:lnB w="19050" cap="flat" cmpd="sng" algn="ctr">
                      <a:solidFill>
                        <a:schemeClr val="tx2">
                          <a:lumMod val="60000"/>
                          <a:lumOff val="40000"/>
                        </a:schemeClr>
                      </a:solidFill>
                      <a:prstDash val="solid"/>
                      <a:round/>
                      <a:headEnd type="none" w="med" len="med"/>
                      <a:tailEnd type="none" w="med" len="med"/>
                    </a:lnB>
                    <a:solidFill>
                      <a:schemeClr val="accent1">
                        <a:lumMod val="20000"/>
                        <a:lumOff val="80000"/>
                      </a:schemeClr>
                    </a:solidFill>
                  </a:tcPr>
                </a:tc>
              </a:tr>
            </a:tbl>
          </a:graphicData>
        </a:graphic>
      </p:graphicFrame>
      <p:sp>
        <p:nvSpPr>
          <p:cNvPr id="5" name="4 CuadroTexto"/>
          <p:cNvSpPr txBox="1"/>
          <p:nvPr/>
        </p:nvSpPr>
        <p:spPr>
          <a:xfrm>
            <a:off x="2074484" y="202148"/>
            <a:ext cx="7111370" cy="523220"/>
          </a:xfrm>
          <a:prstGeom prst="rect">
            <a:avLst/>
          </a:prstGeom>
          <a:noFill/>
        </p:spPr>
        <p:txBody>
          <a:bodyPr wrap="none">
            <a:spAutoFit/>
            <a:scene3d>
              <a:camera prst="orthographicFront"/>
              <a:lightRig rig="threePt" dir="t"/>
            </a:scene3d>
            <a:sp3d extrusionH="57150">
              <a:bevelT w="38100" h="38100" prst="slope"/>
            </a:sp3d>
          </a:bodyPr>
          <a:lstStyle/>
          <a:p>
            <a:pPr>
              <a:defRPr/>
            </a:pPr>
            <a:r>
              <a:rPr lang="es-ES_tradnl" sz="2800" dirty="0">
                <a:solidFill>
                  <a:srgbClr val="000099"/>
                </a:solidFill>
                <a:latin typeface="BankGothic Md BT" pitchFamily="34" charset="0"/>
                <a:cs typeface="Arial" pitchFamily="34" charset="0"/>
              </a:rPr>
              <a:t>Resumen </a:t>
            </a:r>
            <a:r>
              <a:rPr lang="es-ES_tradnl" sz="2800" dirty="0" smtClean="0">
                <a:solidFill>
                  <a:srgbClr val="000099"/>
                </a:solidFill>
                <a:latin typeface="BankGothic Md BT" pitchFamily="34" charset="0"/>
                <a:cs typeface="Arial" pitchFamily="34" charset="0"/>
              </a:rPr>
              <a:t>Servicios Especializados</a:t>
            </a:r>
            <a:endParaRPr lang="es-ES" sz="2800" dirty="0">
              <a:solidFill>
                <a:srgbClr val="000099"/>
              </a:solidFill>
              <a:latin typeface="BankGothic Md BT"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23 Tabla"/>
          <p:cNvGraphicFramePr>
            <a:graphicFrameLocks noGrp="1"/>
          </p:cNvGraphicFramePr>
          <p:nvPr/>
        </p:nvGraphicFramePr>
        <p:xfrm>
          <a:off x="257175" y="4529138"/>
          <a:ext cx="8572499" cy="1713167"/>
        </p:xfrm>
        <a:graphic>
          <a:graphicData uri="http://schemas.openxmlformats.org/drawingml/2006/table">
            <a:tbl>
              <a:tblPr firstRow="1" bandRow="1">
                <a:tableStyleId>{5C22544A-7EE6-4342-B048-85BDC9FD1C3A}</a:tableStyleId>
              </a:tblPr>
              <a:tblGrid>
                <a:gridCol w="2667667"/>
                <a:gridCol w="2952416"/>
                <a:gridCol w="2952416"/>
              </a:tblGrid>
              <a:tr h="420363">
                <a:tc gridSpan="3">
                  <a:txBody>
                    <a:bodyPr/>
                    <a:lstStyle/>
                    <a:p>
                      <a:pPr algn="ctr">
                        <a:lnSpc>
                          <a:spcPct val="100000"/>
                        </a:lnSpc>
                      </a:pPr>
                      <a:r>
                        <a:rPr lang="es-ES_tradnl" sz="1600" b="1" spc="300" dirty="0" smtClean="0">
                          <a:solidFill>
                            <a:schemeClr val="bg1"/>
                          </a:solidFill>
                        </a:rPr>
                        <a:t>Profesionales, Especialistas y Técnicos </a:t>
                      </a:r>
                      <a:endParaRPr lang="es-ES" sz="1600" b="1" spc="300" dirty="0">
                        <a:solidFill>
                          <a:schemeClr val="bg1"/>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cell3D prstMaterial="dkEdge">
                      <a:bevel prst="slope"/>
                      <a:lightRig rig="flood" dir="t"/>
                    </a:cell3D>
                    <a:solidFill>
                      <a:schemeClr val="accent1">
                        <a:lumMod val="50000"/>
                      </a:schemeClr>
                    </a:solidFill>
                  </a:tcPr>
                </a:tc>
                <a:tc hMerge="1">
                  <a:txBody>
                    <a:bodyPr/>
                    <a:lstStyle/>
                    <a:p>
                      <a:endParaRPr lang="es-ES" sz="1200" b="1"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pPr algn="ctr">
                        <a:lnSpc>
                          <a:spcPct val="100000"/>
                        </a:lnSpc>
                      </a:pPr>
                      <a:endParaRPr lang="es-ES" sz="1400" b="1" dirty="0">
                        <a:solidFill>
                          <a:schemeClr val="tx1"/>
                        </a:solidFill>
                      </a:endParaRPr>
                    </a:p>
                  </a:txBody>
                  <a:tcPr anchor="ct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r>
              <a:tr h="323201">
                <a:tc>
                  <a:txBody>
                    <a:bodyPr/>
                    <a:lstStyle/>
                    <a:p>
                      <a:pPr algn="ctr">
                        <a:lnSpc>
                          <a:spcPct val="100000"/>
                        </a:lnSpc>
                      </a:pPr>
                      <a:r>
                        <a:rPr lang="es-ES_tradnl" sz="1400" b="1" dirty="0" smtClean="0"/>
                        <a:t>Procesos</a:t>
                      </a:r>
                      <a:endParaRPr lang="es-ES" sz="1400" b="1" dirty="0"/>
                    </a:p>
                  </a:txBody>
                  <a:tcPr anchor="ctr">
                    <a:lnL w="38100" cap="flat" cmpd="sng" algn="ctr">
                      <a:solidFill>
                        <a:schemeClr val="accent5">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kern="1200" dirty="0" smtClean="0">
                          <a:solidFill>
                            <a:schemeClr val="dk1"/>
                          </a:solidFill>
                          <a:latin typeface="+mn-lt"/>
                          <a:ea typeface="+mn-ea"/>
                          <a:cs typeface="+mn-cs"/>
                        </a:rPr>
                        <a:t>Petróleo</a:t>
                      </a:r>
                      <a:endParaRPr lang="es-ES" sz="1400" b="1"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kern="1200" dirty="0" smtClean="0">
                          <a:solidFill>
                            <a:schemeClr val="dk1"/>
                          </a:solidFill>
                          <a:latin typeface="+mn-lt"/>
                          <a:ea typeface="+mn-ea"/>
                          <a:cs typeface="+mn-cs"/>
                        </a:rPr>
                        <a:t>Mercados, Costos y Economía</a:t>
                      </a:r>
                      <a:endParaRPr lang="es-ES" sz="14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23201">
                <a:tc>
                  <a:txBody>
                    <a:bodyPr/>
                    <a:lstStyle/>
                    <a:p>
                      <a:pPr algn="ctr">
                        <a:lnSpc>
                          <a:spcPct val="100000"/>
                        </a:lnSpc>
                      </a:pPr>
                      <a:r>
                        <a:rPr lang="es-ES_tradnl" sz="1400" b="1" dirty="0" smtClean="0"/>
                        <a:t>Mecánica</a:t>
                      </a:r>
                      <a:endParaRPr lang="es-ES" sz="1400" b="1" dirty="0"/>
                    </a:p>
                  </a:txBody>
                  <a:tcPr anchor="ctr">
                    <a:lnL w="38100" cap="flat" cmpd="sng" algn="ctr">
                      <a:solidFill>
                        <a:schemeClr val="accent5">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kern="1200" dirty="0" smtClean="0">
                          <a:solidFill>
                            <a:schemeClr val="dk1"/>
                          </a:solidFill>
                          <a:latin typeface="+mn-lt"/>
                          <a:ea typeface="+mn-ea"/>
                          <a:cs typeface="+mn-cs"/>
                        </a:rPr>
                        <a:t>Yacimientos</a:t>
                      </a: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0000"/>
                        </a:lnSpc>
                      </a:pPr>
                      <a:r>
                        <a:rPr lang="es-ES_tradnl" sz="1400" b="1" kern="1200" dirty="0" smtClean="0">
                          <a:solidFill>
                            <a:schemeClr val="dk1"/>
                          </a:solidFill>
                          <a:latin typeface="+mn-lt"/>
                          <a:ea typeface="+mn-ea"/>
                          <a:cs typeface="+mn-cs"/>
                        </a:rPr>
                        <a:t>Planificación y Gestión</a:t>
                      </a:r>
                      <a:endParaRPr lang="es-ES" sz="14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23201">
                <a:tc>
                  <a:txBody>
                    <a:bodyPr/>
                    <a:lstStyle/>
                    <a:p>
                      <a:pPr algn="ctr">
                        <a:lnSpc>
                          <a:spcPct val="100000"/>
                        </a:lnSpc>
                      </a:pPr>
                      <a:r>
                        <a:rPr lang="es-ES_tradnl" sz="1400" b="1" dirty="0" smtClean="0"/>
                        <a:t>Electricidad</a:t>
                      </a:r>
                      <a:endParaRPr lang="es-ES" sz="1400" b="1" dirty="0"/>
                    </a:p>
                  </a:txBody>
                  <a:tcPr anchor="ctr">
                    <a:lnL w="38100" cap="flat" cmpd="sng" algn="ctr">
                      <a:solidFill>
                        <a:schemeClr val="accent5">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0000"/>
                        </a:lnSpc>
                      </a:pPr>
                      <a:r>
                        <a:rPr lang="es-ES_tradnl" sz="1400" b="1" kern="1200" dirty="0" smtClean="0">
                          <a:solidFill>
                            <a:schemeClr val="dk1"/>
                          </a:solidFill>
                          <a:latin typeface="+mn-lt"/>
                          <a:ea typeface="+mn-ea"/>
                          <a:cs typeface="+mn-cs"/>
                        </a:rPr>
                        <a:t>Seguridad, Higiene y Ambiente</a:t>
                      </a:r>
                      <a:endParaRPr lang="es-ES" sz="14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kern="1200" dirty="0" smtClean="0">
                          <a:solidFill>
                            <a:schemeClr val="dk1"/>
                          </a:solidFill>
                          <a:latin typeface="+mn-lt"/>
                          <a:ea typeface="+mn-ea"/>
                          <a:cs typeface="+mn-cs"/>
                        </a:rPr>
                        <a:t>Proyectistas</a:t>
                      </a:r>
                      <a:endParaRPr lang="es-ES" sz="1400" b="1" kern="120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232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t>Civil</a:t>
                      </a:r>
                      <a:endParaRPr lang="es-ES" sz="1400" b="1" dirty="0" smtClean="0"/>
                    </a:p>
                  </a:txBody>
                  <a:tcPr anchor="ctr">
                    <a:lnL w="38100" cap="flat" cmpd="sng" algn="ctr">
                      <a:solidFill>
                        <a:schemeClr val="accent5">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lnSpc>
                          <a:spcPct val="100000"/>
                        </a:lnSpc>
                      </a:pPr>
                      <a:r>
                        <a:rPr lang="es-ES_tradnl" sz="1400" b="1" kern="1200" dirty="0" smtClean="0">
                          <a:solidFill>
                            <a:schemeClr val="dk1"/>
                          </a:solidFill>
                          <a:latin typeface="+mn-lt"/>
                          <a:ea typeface="+mn-ea"/>
                          <a:cs typeface="+mn-cs"/>
                        </a:rPr>
                        <a:t>Instrumentación y Control</a:t>
                      </a:r>
                      <a:endParaRPr lang="es-ES" sz="1400" b="1" kern="1200" dirty="0">
                        <a:solidFill>
                          <a:schemeClr val="dk1"/>
                        </a:solidFill>
                        <a:latin typeface="+mn-lt"/>
                        <a:ea typeface="+mn-ea"/>
                        <a:cs typeface="+mn-cs"/>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kern="1200" dirty="0" smtClean="0">
                          <a:solidFill>
                            <a:schemeClr val="dk1"/>
                          </a:solidFill>
                          <a:latin typeface="+mn-lt"/>
                          <a:ea typeface="+mn-ea"/>
                          <a:cs typeface="+mn-cs"/>
                        </a:rPr>
                        <a:t>Dibujantes</a:t>
                      </a:r>
                    </a:p>
                  </a:txBody>
                  <a:tcPr anchor="ctr">
                    <a:lnL w="12700" cap="flat" cmpd="sng" algn="ctr">
                      <a:no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sp>
        <p:nvSpPr>
          <p:cNvPr id="5" name="Rectangle 97"/>
          <p:cNvSpPr>
            <a:spLocks noChangeArrowheads="1"/>
          </p:cNvSpPr>
          <p:nvPr/>
        </p:nvSpPr>
        <p:spPr bwMode="auto">
          <a:xfrm>
            <a:off x="5945188" y="3805238"/>
            <a:ext cx="1404000" cy="5445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s-ES" sz="1200" b="1" dirty="0">
                <a:solidFill>
                  <a:srgbClr val="000000"/>
                </a:solidFill>
              </a:rPr>
              <a:t>Gte. </a:t>
            </a:r>
            <a:r>
              <a:rPr lang="es-ES" sz="1200" b="1" dirty="0" smtClean="0">
                <a:solidFill>
                  <a:srgbClr val="000000"/>
                </a:solidFill>
              </a:rPr>
              <a:t>Técnico</a:t>
            </a:r>
            <a:endParaRPr lang="es-ES" sz="1200" b="1" dirty="0">
              <a:solidFill>
                <a:srgbClr val="000000"/>
              </a:solidFill>
            </a:endParaRPr>
          </a:p>
        </p:txBody>
      </p:sp>
      <p:sp>
        <p:nvSpPr>
          <p:cNvPr id="6" name="Rectangle 98"/>
          <p:cNvSpPr>
            <a:spLocks noChangeArrowheads="1"/>
          </p:cNvSpPr>
          <p:nvPr/>
        </p:nvSpPr>
        <p:spPr bwMode="auto">
          <a:xfrm>
            <a:off x="7498116" y="3805238"/>
            <a:ext cx="1201738" cy="53181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s-ES" sz="1200" b="1" dirty="0">
                <a:solidFill>
                  <a:srgbClr val="000000"/>
                </a:solidFill>
              </a:rPr>
              <a:t>Gte. </a:t>
            </a:r>
            <a:r>
              <a:rPr lang="es-ES" sz="1200" b="1" dirty="0" smtClean="0">
                <a:solidFill>
                  <a:srgbClr val="000000"/>
                </a:solidFill>
              </a:rPr>
              <a:t>Mercadeo</a:t>
            </a:r>
            <a:endParaRPr lang="es-ES" sz="1200" b="1" dirty="0"/>
          </a:p>
        </p:txBody>
      </p:sp>
      <p:sp>
        <p:nvSpPr>
          <p:cNvPr id="8" name="AutoShape 119"/>
          <p:cNvSpPr>
            <a:spLocks noChangeArrowheads="1"/>
          </p:cNvSpPr>
          <p:nvPr/>
        </p:nvSpPr>
        <p:spPr bwMode="auto">
          <a:xfrm>
            <a:off x="767890" y="3068343"/>
            <a:ext cx="1487232" cy="479985"/>
          </a:xfrm>
          <a:prstGeom prst="roundRect">
            <a:avLst>
              <a:gd name="adj" fmla="val 16667"/>
            </a:avLst>
          </a:prstGeom>
          <a:solidFill>
            <a:schemeClr val="accent5">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ES" sz="1200" b="1" dirty="0">
                <a:solidFill>
                  <a:schemeClr val="tx1"/>
                </a:solidFill>
              </a:rPr>
              <a:t>Región </a:t>
            </a:r>
            <a:r>
              <a:rPr lang="es-ES" sz="1200" b="1" dirty="0" smtClean="0">
                <a:solidFill>
                  <a:schemeClr val="tx1"/>
                </a:solidFill>
              </a:rPr>
              <a:t>Occidental</a:t>
            </a:r>
            <a:endParaRPr lang="es-ES" sz="1200" b="1" dirty="0">
              <a:solidFill>
                <a:schemeClr val="tx1"/>
              </a:solidFill>
            </a:endParaRPr>
          </a:p>
        </p:txBody>
      </p:sp>
      <p:sp>
        <p:nvSpPr>
          <p:cNvPr id="9" name="Rectangle 121"/>
          <p:cNvSpPr>
            <a:spLocks noChangeArrowheads="1"/>
          </p:cNvSpPr>
          <p:nvPr/>
        </p:nvSpPr>
        <p:spPr bwMode="auto">
          <a:xfrm>
            <a:off x="1674813" y="3805238"/>
            <a:ext cx="1171575" cy="5207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s-ES" sz="1200" b="1" dirty="0">
                <a:solidFill>
                  <a:srgbClr val="000000"/>
                </a:solidFill>
              </a:rPr>
              <a:t>Gte. </a:t>
            </a:r>
            <a:r>
              <a:rPr lang="es-ES" sz="1200" b="1" dirty="0" smtClean="0">
                <a:solidFill>
                  <a:srgbClr val="000000"/>
                </a:solidFill>
              </a:rPr>
              <a:t>Mercadeo</a:t>
            </a:r>
            <a:endParaRPr lang="es-ES" sz="1200" b="1" dirty="0"/>
          </a:p>
        </p:txBody>
      </p:sp>
      <p:sp>
        <p:nvSpPr>
          <p:cNvPr id="12" name="AutoShape 119"/>
          <p:cNvSpPr>
            <a:spLocks noChangeArrowheads="1"/>
          </p:cNvSpPr>
          <p:nvPr/>
        </p:nvSpPr>
        <p:spPr bwMode="auto">
          <a:xfrm>
            <a:off x="3508365" y="3054896"/>
            <a:ext cx="1642486" cy="479985"/>
          </a:xfrm>
          <a:prstGeom prst="roundRect">
            <a:avLst>
              <a:gd name="adj" fmla="val 16667"/>
            </a:avLst>
          </a:prstGeom>
          <a:solidFill>
            <a:schemeClr val="accent5">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ES" sz="1200" b="1" dirty="0">
                <a:solidFill>
                  <a:schemeClr val="tx1"/>
                </a:solidFill>
              </a:rPr>
              <a:t>Región </a:t>
            </a:r>
            <a:r>
              <a:rPr lang="es-ES" sz="1200" b="1" dirty="0" smtClean="0">
                <a:solidFill>
                  <a:schemeClr val="tx1"/>
                </a:solidFill>
              </a:rPr>
              <a:t>Central</a:t>
            </a:r>
            <a:endParaRPr lang="es-ES" sz="1200" b="1" dirty="0">
              <a:solidFill>
                <a:schemeClr val="tx1"/>
              </a:solidFill>
            </a:endParaRPr>
          </a:p>
        </p:txBody>
      </p:sp>
      <p:sp>
        <p:nvSpPr>
          <p:cNvPr id="13" name="AutoShape 119"/>
          <p:cNvSpPr>
            <a:spLocks noChangeArrowheads="1"/>
          </p:cNvSpPr>
          <p:nvPr/>
        </p:nvSpPr>
        <p:spPr bwMode="auto">
          <a:xfrm>
            <a:off x="6554791" y="3068343"/>
            <a:ext cx="1526508" cy="479985"/>
          </a:xfrm>
          <a:prstGeom prst="roundRect">
            <a:avLst>
              <a:gd name="adj" fmla="val 16667"/>
            </a:avLst>
          </a:prstGeom>
          <a:solidFill>
            <a:schemeClr val="accent5">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ES" sz="1200" b="1" dirty="0">
                <a:solidFill>
                  <a:schemeClr val="tx1"/>
                </a:solidFill>
              </a:rPr>
              <a:t>Región </a:t>
            </a:r>
            <a:r>
              <a:rPr lang="es-ES" sz="1200" b="1" dirty="0" smtClean="0">
                <a:solidFill>
                  <a:schemeClr val="tx1"/>
                </a:solidFill>
              </a:rPr>
              <a:t>Oriental</a:t>
            </a:r>
            <a:endParaRPr lang="es-ES" sz="1200" b="1" dirty="0">
              <a:solidFill>
                <a:schemeClr val="tx1"/>
              </a:solidFill>
            </a:endParaRPr>
          </a:p>
        </p:txBody>
      </p:sp>
      <p:cxnSp>
        <p:nvCxnSpPr>
          <p:cNvPr id="14" name="13 Conector recto"/>
          <p:cNvCxnSpPr/>
          <p:nvPr/>
        </p:nvCxnSpPr>
        <p:spPr>
          <a:xfrm rot="5400000">
            <a:off x="3338513" y="2063750"/>
            <a:ext cx="1982788" cy="1587"/>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15" name="AutoShape 94"/>
          <p:cNvSpPr>
            <a:spLocks noChangeArrowheads="1"/>
          </p:cNvSpPr>
          <p:nvPr/>
        </p:nvSpPr>
        <p:spPr bwMode="auto">
          <a:xfrm>
            <a:off x="3344751" y="998581"/>
            <a:ext cx="1969714" cy="481386"/>
          </a:xfrm>
          <a:prstGeom prst="roundRect">
            <a:avLst>
              <a:gd name="adj" fmla="val 16667"/>
            </a:avLst>
          </a:prstGeom>
          <a:solidFill>
            <a:schemeClr val="accent5">
              <a:lumMod val="2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1400" b="1" dirty="0">
                <a:solidFill>
                  <a:schemeClr val="bg1"/>
                </a:solidFill>
                <a:effectLst>
                  <a:outerShdw blurRad="38100" dist="38100" dir="2700000" algn="tl">
                    <a:srgbClr val="000000">
                      <a:alpha val="43137"/>
                    </a:srgbClr>
                  </a:outerShdw>
                </a:effectLst>
              </a:rPr>
              <a:t>JUNTA DIRECTIVA</a:t>
            </a:r>
          </a:p>
        </p:txBody>
      </p:sp>
      <p:cxnSp>
        <p:nvCxnSpPr>
          <p:cNvPr id="16" name="15 Conector angular"/>
          <p:cNvCxnSpPr/>
          <p:nvPr/>
        </p:nvCxnSpPr>
        <p:spPr>
          <a:xfrm rot="5400000" flipH="1" flipV="1">
            <a:off x="2125663" y="865187"/>
            <a:ext cx="1589088" cy="2817813"/>
          </a:xfrm>
          <a:prstGeom prst="bentConnector3">
            <a:avLst>
              <a:gd name="adj1" fmla="val 12221"/>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16 Conector angular"/>
          <p:cNvCxnSpPr/>
          <p:nvPr/>
        </p:nvCxnSpPr>
        <p:spPr>
          <a:xfrm rot="16200000" flipV="1">
            <a:off x="5029200" y="779463"/>
            <a:ext cx="1589088" cy="2989262"/>
          </a:xfrm>
          <a:prstGeom prst="bentConnector3">
            <a:avLst>
              <a:gd name="adj1" fmla="val 12221"/>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8" name="17 Conector angular"/>
          <p:cNvCxnSpPr>
            <a:stCxn id="25" idx="0"/>
          </p:cNvCxnSpPr>
          <p:nvPr/>
        </p:nvCxnSpPr>
        <p:spPr>
          <a:xfrm rot="5400000" flipH="1" flipV="1">
            <a:off x="1037431" y="3331370"/>
            <a:ext cx="257175" cy="690562"/>
          </a:xfrm>
          <a:prstGeom prst="bentConnector3">
            <a:avLst>
              <a:gd name="adj1" fmla="val 50000"/>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9" name="18 Conector angular"/>
          <p:cNvCxnSpPr>
            <a:endCxn id="9" idx="0"/>
          </p:cNvCxnSpPr>
          <p:nvPr/>
        </p:nvCxnSpPr>
        <p:spPr>
          <a:xfrm rot="16200000" flipH="1">
            <a:off x="1757362" y="3302001"/>
            <a:ext cx="257175" cy="749300"/>
          </a:xfrm>
          <a:prstGeom prst="bentConnector3">
            <a:avLst>
              <a:gd name="adj1" fmla="val 50000"/>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2" name="21 Conector angular"/>
          <p:cNvCxnSpPr>
            <a:stCxn id="5" idx="0"/>
            <a:endCxn id="13" idx="2"/>
          </p:cNvCxnSpPr>
          <p:nvPr/>
        </p:nvCxnSpPr>
        <p:spPr>
          <a:xfrm rot="5400000" flipH="1" flipV="1">
            <a:off x="6854161" y="3341355"/>
            <a:ext cx="256910" cy="670857"/>
          </a:xfrm>
          <a:prstGeom prst="bentConnector3">
            <a:avLst>
              <a:gd name="adj1" fmla="val 50000"/>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 name="22 Conector angular"/>
          <p:cNvCxnSpPr>
            <a:stCxn id="13" idx="2"/>
            <a:endCxn id="6" idx="0"/>
          </p:cNvCxnSpPr>
          <p:nvPr/>
        </p:nvCxnSpPr>
        <p:spPr>
          <a:xfrm rot="16200000" flipH="1">
            <a:off x="7580060" y="3286313"/>
            <a:ext cx="256910" cy="780940"/>
          </a:xfrm>
          <a:prstGeom prst="bentConnector3">
            <a:avLst>
              <a:gd name="adj1" fmla="val 50000"/>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25" name="Rectangle 121"/>
          <p:cNvSpPr>
            <a:spLocks noChangeArrowheads="1"/>
          </p:cNvSpPr>
          <p:nvPr/>
        </p:nvSpPr>
        <p:spPr bwMode="auto">
          <a:xfrm>
            <a:off x="234950" y="3805238"/>
            <a:ext cx="1171575" cy="5207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s-ES" sz="1200" b="1" dirty="0">
                <a:solidFill>
                  <a:srgbClr val="000000"/>
                </a:solidFill>
              </a:rPr>
              <a:t>Gte. </a:t>
            </a:r>
            <a:r>
              <a:rPr lang="es-ES" sz="1200" b="1" dirty="0" smtClean="0">
                <a:solidFill>
                  <a:srgbClr val="000000"/>
                </a:solidFill>
              </a:rPr>
              <a:t>Técnico</a:t>
            </a:r>
            <a:endParaRPr lang="es-ES" sz="1200" b="1" dirty="0"/>
          </a:p>
        </p:txBody>
      </p:sp>
      <p:sp>
        <p:nvSpPr>
          <p:cNvPr id="35" name="34 Rectángulo"/>
          <p:cNvSpPr/>
          <p:nvPr/>
        </p:nvSpPr>
        <p:spPr bwMode="auto">
          <a:xfrm>
            <a:off x="4510088" y="1647825"/>
            <a:ext cx="1692275" cy="433388"/>
          </a:xfrm>
          <a:prstGeom prst="rect">
            <a:avLst/>
          </a:prstGeom>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s-ES_tradnl" sz="1200" b="1" dirty="0">
                <a:solidFill>
                  <a:srgbClr val="000000"/>
                </a:solidFill>
                <a:cs typeface="Arial" pitchFamily="34" charset="0"/>
              </a:rPr>
              <a:t>Recursos </a:t>
            </a:r>
            <a:r>
              <a:rPr lang="es-ES_tradnl" sz="1200" b="1" dirty="0" smtClean="0">
                <a:solidFill>
                  <a:srgbClr val="000000"/>
                </a:solidFill>
                <a:cs typeface="Arial" pitchFamily="34" charset="0"/>
              </a:rPr>
              <a:t>Humanos</a:t>
            </a:r>
            <a:endParaRPr lang="es-ES_tradnl" sz="1200" b="1" dirty="0">
              <a:solidFill>
                <a:srgbClr val="000000"/>
              </a:solidFill>
              <a:cs typeface="Arial" pitchFamily="34" charset="0"/>
            </a:endParaRPr>
          </a:p>
        </p:txBody>
      </p:sp>
      <p:sp>
        <p:nvSpPr>
          <p:cNvPr id="36" name="35 Rectángulo"/>
          <p:cNvSpPr/>
          <p:nvPr/>
        </p:nvSpPr>
        <p:spPr bwMode="auto">
          <a:xfrm>
            <a:off x="4510088" y="2170113"/>
            <a:ext cx="1692275" cy="430212"/>
          </a:xfrm>
          <a:prstGeom prst="rect">
            <a:avLst/>
          </a:prstGeom>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s-ES_tradnl" sz="1200" b="1" dirty="0" smtClean="0">
                <a:solidFill>
                  <a:srgbClr val="000000"/>
                </a:solidFill>
                <a:cs typeface="Arial" pitchFamily="34" charset="0"/>
              </a:rPr>
              <a:t>Planificación</a:t>
            </a:r>
            <a:endParaRPr lang="es-ES_tradnl" sz="1200" b="1" dirty="0">
              <a:solidFill>
                <a:srgbClr val="000000"/>
              </a:solidFill>
              <a:cs typeface="Arial" pitchFamily="34" charset="0"/>
            </a:endParaRPr>
          </a:p>
        </p:txBody>
      </p:sp>
      <p:sp>
        <p:nvSpPr>
          <p:cNvPr id="37" name="36 Rectángulo"/>
          <p:cNvSpPr/>
          <p:nvPr/>
        </p:nvSpPr>
        <p:spPr bwMode="auto">
          <a:xfrm>
            <a:off x="2457450" y="1647825"/>
            <a:ext cx="1681163" cy="433388"/>
          </a:xfrm>
          <a:prstGeom prst="rect">
            <a:avLst/>
          </a:prstGeom>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s-ES_tradnl" sz="1200" b="1" dirty="0" smtClean="0">
                <a:solidFill>
                  <a:srgbClr val="000000"/>
                </a:solidFill>
                <a:cs typeface="Arial" pitchFamily="34" charset="0"/>
              </a:rPr>
              <a:t>Administración</a:t>
            </a:r>
            <a:endParaRPr lang="es-ES_tradnl" sz="1200" b="1" dirty="0">
              <a:solidFill>
                <a:srgbClr val="000000"/>
              </a:solidFill>
              <a:cs typeface="Arial" pitchFamily="34" charset="0"/>
            </a:endParaRPr>
          </a:p>
        </p:txBody>
      </p:sp>
      <p:sp>
        <p:nvSpPr>
          <p:cNvPr id="38" name="37 Rectángulo"/>
          <p:cNvSpPr/>
          <p:nvPr/>
        </p:nvSpPr>
        <p:spPr bwMode="auto">
          <a:xfrm>
            <a:off x="2447925" y="2170113"/>
            <a:ext cx="1690688" cy="439737"/>
          </a:xfrm>
          <a:prstGeom prst="rect">
            <a:avLst/>
          </a:prstGeom>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es-ES_tradnl" sz="1200" b="1" dirty="0">
                <a:solidFill>
                  <a:srgbClr val="000000"/>
                </a:solidFill>
                <a:cs typeface="Arial" pitchFamily="34" charset="0"/>
              </a:rPr>
              <a:t>Asesoría </a:t>
            </a:r>
            <a:r>
              <a:rPr lang="es-ES_tradnl" sz="1200" b="1" dirty="0" smtClean="0">
                <a:solidFill>
                  <a:srgbClr val="000000"/>
                </a:solidFill>
                <a:cs typeface="Arial" pitchFamily="34" charset="0"/>
              </a:rPr>
              <a:t>Legal</a:t>
            </a:r>
            <a:endParaRPr lang="es-ES_tradnl" sz="1200" b="1" dirty="0">
              <a:solidFill>
                <a:srgbClr val="000000"/>
              </a:solidFill>
              <a:cs typeface="Arial" pitchFamily="34" charset="0"/>
            </a:endParaRPr>
          </a:p>
        </p:txBody>
      </p:sp>
      <p:cxnSp>
        <p:nvCxnSpPr>
          <p:cNvPr id="41" name="40 Conector recto"/>
          <p:cNvCxnSpPr>
            <a:stCxn id="37" idx="3"/>
            <a:endCxn id="35" idx="1"/>
          </p:cNvCxnSpPr>
          <p:nvPr/>
        </p:nvCxnSpPr>
        <p:spPr>
          <a:xfrm>
            <a:off x="4138613" y="1865313"/>
            <a:ext cx="371475" cy="1587"/>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a:stCxn id="38" idx="3"/>
            <a:endCxn id="36" idx="1"/>
          </p:cNvCxnSpPr>
          <p:nvPr/>
        </p:nvCxnSpPr>
        <p:spPr>
          <a:xfrm flipV="1">
            <a:off x="4138613" y="2384425"/>
            <a:ext cx="371475" cy="4763"/>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47" name="46 Rectángulo"/>
          <p:cNvSpPr/>
          <p:nvPr/>
        </p:nvSpPr>
        <p:spPr>
          <a:xfrm>
            <a:off x="82550" y="200025"/>
            <a:ext cx="8883650" cy="523875"/>
          </a:xfrm>
          <a:prstGeom prst="rect">
            <a:avLst/>
          </a:prstGeom>
          <a:effectLst>
            <a:outerShdw blurRad="76200" dir="18900000" sy="23000" kx="-1200000" algn="bl" rotWithShape="0">
              <a:prstClr val="black">
                <a:alpha val="20000"/>
              </a:prstClr>
            </a:outerShdw>
          </a:effectLst>
        </p:spPr>
        <p:txBody>
          <a:bodyPr>
            <a:spAutoFit/>
          </a:bodyPr>
          <a:lstStyle/>
          <a:p>
            <a:pPr marL="3175" algn="r">
              <a:spcAft>
                <a:spcPct val="50000"/>
              </a:spcAft>
              <a:buClr>
                <a:srgbClr val="FF6600"/>
              </a:buClr>
              <a:defRPr/>
            </a:pPr>
            <a:r>
              <a:rPr lang="es-ES" sz="2800" b="1" dirty="0" smtClean="0">
                <a:solidFill>
                  <a:srgbClr val="000099"/>
                </a:solidFill>
                <a:latin typeface="BankGothic Md BT" pitchFamily="34" charset="0"/>
                <a:cs typeface="+mn-cs"/>
              </a:rPr>
              <a:t>Organización PROYNCA Venezuela</a:t>
            </a:r>
            <a:endParaRPr lang="es-ES" sz="2800" b="1" dirty="0">
              <a:solidFill>
                <a:srgbClr val="000099"/>
              </a:solidFill>
              <a:latin typeface="BankGothic Md BT" pitchFamily="34" charset="0"/>
              <a:cs typeface="+mn-cs"/>
            </a:endParaRPr>
          </a:p>
        </p:txBody>
      </p:sp>
      <p:sp>
        <p:nvSpPr>
          <p:cNvPr id="31" name="Rectangle 121"/>
          <p:cNvSpPr>
            <a:spLocks noChangeArrowheads="1"/>
          </p:cNvSpPr>
          <p:nvPr/>
        </p:nvSpPr>
        <p:spPr bwMode="auto">
          <a:xfrm>
            <a:off x="4513263" y="3805238"/>
            <a:ext cx="1171575" cy="5207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s-ES" sz="1200" b="1" dirty="0">
                <a:solidFill>
                  <a:srgbClr val="000000"/>
                </a:solidFill>
              </a:rPr>
              <a:t>Gte. </a:t>
            </a:r>
            <a:r>
              <a:rPr lang="es-ES" sz="1200" b="1" dirty="0" smtClean="0">
                <a:solidFill>
                  <a:srgbClr val="000000"/>
                </a:solidFill>
              </a:rPr>
              <a:t>Mercadeo</a:t>
            </a:r>
            <a:endParaRPr lang="es-ES" sz="1200" b="1" dirty="0"/>
          </a:p>
        </p:txBody>
      </p:sp>
      <p:cxnSp>
        <p:nvCxnSpPr>
          <p:cNvPr id="32" name="31 Conector angular"/>
          <p:cNvCxnSpPr>
            <a:stCxn id="34" idx="0"/>
          </p:cNvCxnSpPr>
          <p:nvPr/>
        </p:nvCxnSpPr>
        <p:spPr>
          <a:xfrm rot="5400000" flipH="1" flipV="1">
            <a:off x="3875881" y="3331370"/>
            <a:ext cx="257175" cy="690562"/>
          </a:xfrm>
          <a:prstGeom prst="bentConnector3">
            <a:avLst>
              <a:gd name="adj1" fmla="val 50000"/>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3" name="32 Conector angular"/>
          <p:cNvCxnSpPr>
            <a:endCxn id="31" idx="0"/>
          </p:cNvCxnSpPr>
          <p:nvPr/>
        </p:nvCxnSpPr>
        <p:spPr>
          <a:xfrm rot="16200000" flipH="1">
            <a:off x="4595812" y="3302001"/>
            <a:ext cx="257175" cy="749300"/>
          </a:xfrm>
          <a:prstGeom prst="bentConnector3">
            <a:avLst>
              <a:gd name="adj1" fmla="val 50000"/>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34" name="Rectangle 121"/>
          <p:cNvSpPr>
            <a:spLocks noChangeArrowheads="1"/>
          </p:cNvSpPr>
          <p:nvPr/>
        </p:nvSpPr>
        <p:spPr bwMode="auto">
          <a:xfrm>
            <a:off x="3073400" y="3805238"/>
            <a:ext cx="1171575" cy="5207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s-ES" sz="1200" b="1" dirty="0">
                <a:solidFill>
                  <a:srgbClr val="000000"/>
                </a:solidFill>
              </a:rPr>
              <a:t>Gte. </a:t>
            </a:r>
            <a:r>
              <a:rPr lang="es-ES" sz="1200" b="1" dirty="0" smtClean="0">
                <a:solidFill>
                  <a:srgbClr val="000000"/>
                </a:solidFill>
              </a:rPr>
              <a:t>Técnico</a:t>
            </a:r>
            <a:endParaRPr lang="es-ES" sz="12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p:cNvGrpSpPr>
          <p:nvPr/>
        </p:nvGrpSpPr>
        <p:grpSpPr bwMode="auto">
          <a:xfrm>
            <a:off x="5636520" y="-341200"/>
            <a:ext cx="4053761" cy="2579433"/>
            <a:chOff x="-48289" y="303910"/>
            <a:chExt cx="2214579" cy="1398752"/>
          </a:xfrm>
        </p:grpSpPr>
        <p:pic>
          <p:nvPicPr>
            <p:cNvPr id="15" name="Picture 4"/>
            <p:cNvPicPr>
              <a:picLocks noChangeAspect="1" noChangeArrowheads="1"/>
            </p:cNvPicPr>
            <p:nvPr/>
          </p:nvPicPr>
          <p:blipFill>
            <a:blip r:embed="rId2" cstate="print">
              <a:duotone>
                <a:schemeClr val="accent6">
                  <a:shade val="45000"/>
                  <a:satMod val="135000"/>
                </a:schemeClr>
                <a:prstClr val="white"/>
              </a:duotone>
            </a:blip>
            <a:srcRect t="14060"/>
            <a:stretch>
              <a:fillRect/>
            </a:stretch>
          </p:blipFill>
          <p:spPr bwMode="auto">
            <a:xfrm>
              <a:off x="326519" y="303910"/>
              <a:ext cx="1552421" cy="1398752"/>
            </a:xfrm>
            <a:prstGeom prst="ellipse">
              <a:avLst/>
            </a:prstGeom>
            <a:ln>
              <a:noFill/>
            </a:ln>
            <a:effectLst>
              <a:softEdge rad="112500"/>
            </a:effectLst>
          </p:spPr>
        </p:pic>
        <p:sp>
          <p:nvSpPr>
            <p:cNvPr id="16" name="15 Rectángulo"/>
            <p:cNvSpPr/>
            <p:nvPr/>
          </p:nvSpPr>
          <p:spPr bwMode="auto">
            <a:xfrm>
              <a:off x="-48289" y="691729"/>
              <a:ext cx="2214579" cy="212484"/>
            </a:xfrm>
            <a:prstGeom prst="rect">
              <a:avLst/>
            </a:prstGeom>
            <a:effectLst>
              <a:outerShdw blurRad="76200" dir="18900000" sy="23000" kx="-1200000" algn="bl" rotWithShape="0">
                <a:prstClr val="black">
                  <a:alpha val="20000"/>
                </a:prstClr>
              </a:outerShdw>
            </a:effectLst>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ct val="50000"/>
                </a:spcAft>
                <a:buClr>
                  <a:srgbClr val="FF6600"/>
                </a:buClr>
                <a:defRPr/>
              </a:pPr>
              <a:r>
                <a:rPr lang="es-ES" sz="2400" b="1" spc="300" dirty="0">
                  <a:ln w="1905"/>
                  <a:solidFill>
                    <a:srgbClr val="0000CC"/>
                  </a:solidFill>
                  <a:effectLst>
                    <a:innerShdw blurRad="69850" dist="43180" dir="5400000">
                      <a:srgbClr val="000000">
                        <a:alpha val="65000"/>
                      </a:srgbClr>
                    </a:innerShdw>
                  </a:effectLst>
                  <a:latin typeface="Broadway" pitchFamily="82" charset="0"/>
                  <a:cs typeface="+mn-cs"/>
                </a:rPr>
                <a:t>C o n t a c t o s</a:t>
              </a:r>
            </a:p>
          </p:txBody>
        </p:sp>
      </p:grpSp>
      <p:sp>
        <p:nvSpPr>
          <p:cNvPr id="9" name="Text Box 4"/>
          <p:cNvSpPr txBox="1">
            <a:spLocks noChangeArrowheads="1"/>
          </p:cNvSpPr>
          <p:nvPr/>
        </p:nvSpPr>
        <p:spPr bwMode="auto">
          <a:xfrm>
            <a:off x="162663" y="1394983"/>
            <a:ext cx="8439665" cy="500444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marL="266700" indent="-266700" algn="ctr">
              <a:lnSpc>
                <a:spcPct val="90000"/>
              </a:lnSpc>
              <a:spcAft>
                <a:spcPts val="600"/>
              </a:spcAft>
              <a:tabLst>
                <a:tab pos="2336800" algn="l"/>
              </a:tabLst>
              <a:defRPr/>
            </a:pPr>
            <a:r>
              <a:rPr lang="es-VE" b="1" spc="600" dirty="0" smtClean="0">
                <a:solidFill>
                  <a:srgbClr val="0033CC"/>
                </a:solidFill>
                <a:latin typeface="Bodoni MT Black" pitchFamily="18" charset="0"/>
                <a:cs typeface="Arial" pitchFamily="34" charset="0"/>
              </a:rPr>
              <a:t>OFICINA PRINCIPAL – CARACAS</a:t>
            </a:r>
          </a:p>
          <a:p>
            <a:pPr marL="6350" indent="-6350" algn="ctr" fontAlgn="auto">
              <a:spcBef>
                <a:spcPts val="0"/>
              </a:spcBef>
              <a:spcAft>
                <a:spcPts val="0"/>
              </a:spcAft>
              <a:buClr>
                <a:srgbClr val="FF6600"/>
              </a:buClr>
              <a:defRPr/>
            </a:pPr>
            <a:r>
              <a:rPr lang="es-ES_tradnl" sz="1600" b="1" dirty="0" smtClean="0">
                <a:solidFill>
                  <a:srgbClr val="00337E"/>
                </a:solidFill>
                <a:latin typeface="Arial" pitchFamily="34" charset="0"/>
                <a:cs typeface="Arial" pitchFamily="34" charset="0"/>
              </a:rPr>
              <a:t>CCCT, Torre C, Piso 4, Oficina C-409, Chuao</a:t>
            </a:r>
          </a:p>
          <a:p>
            <a:pPr marL="6350" indent="-6350" algn="ctr" fontAlgn="auto">
              <a:spcBef>
                <a:spcPts val="0"/>
              </a:spcBef>
              <a:spcAft>
                <a:spcPts val="600"/>
              </a:spcAft>
              <a:buClr>
                <a:srgbClr val="FF6600"/>
              </a:buClr>
              <a:defRPr/>
            </a:pPr>
            <a:r>
              <a:rPr lang="es-ES_tradnl" sz="1600" b="1" dirty="0" smtClean="0">
                <a:solidFill>
                  <a:srgbClr val="00337E"/>
                </a:solidFill>
                <a:latin typeface="Arial" pitchFamily="34" charset="0"/>
                <a:cs typeface="Arial" pitchFamily="34" charset="0"/>
              </a:rPr>
              <a:t>Teléfono: 58-212-9598878 / 9597822, Fax: 58-212-9599761</a:t>
            </a:r>
            <a:endParaRPr lang="es-VE" b="1" dirty="0">
              <a:solidFill>
                <a:srgbClr val="0033CC"/>
              </a:solidFill>
              <a:cs typeface="Arial" pitchFamily="34" charset="0"/>
            </a:endParaRPr>
          </a:p>
          <a:p>
            <a:pPr marL="812800" indent="-276225">
              <a:lnSpc>
                <a:spcPct val="90000"/>
              </a:lnSpc>
              <a:spcAft>
                <a:spcPts val="600"/>
              </a:spcAft>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José Soto </a:t>
            </a:r>
            <a:r>
              <a:rPr lang="es-VE" sz="1600" b="1" dirty="0" err="1" smtClean="0">
                <a:solidFill>
                  <a:schemeClr val="tx1"/>
                </a:solidFill>
                <a:cs typeface="Arial" pitchFamily="34" charset="0"/>
              </a:rPr>
              <a:t>Colménter</a:t>
            </a:r>
            <a:r>
              <a:rPr lang="es-VE" sz="1600" b="1" dirty="0" smtClean="0">
                <a:solidFill>
                  <a:schemeClr val="tx1"/>
                </a:solidFill>
                <a:cs typeface="Arial" pitchFamily="34" charset="0"/>
              </a:rPr>
              <a:t> </a:t>
            </a:r>
            <a:r>
              <a:rPr lang="es-VE" sz="1600" dirty="0">
                <a:solidFill>
                  <a:schemeClr val="tx1"/>
                </a:solidFill>
                <a:cs typeface="Arial" pitchFamily="34" charset="0"/>
              </a:rPr>
              <a:t>	Celular:  </a:t>
            </a:r>
            <a:r>
              <a:rPr lang="es-VE" sz="1600" dirty="0" smtClean="0">
                <a:solidFill>
                  <a:schemeClr val="tx1"/>
                </a:solidFill>
                <a:cs typeface="Arial" pitchFamily="34" charset="0"/>
              </a:rPr>
              <a:t>58-416 - 6207282  </a:t>
            </a:r>
            <a:r>
              <a:rPr lang="es-VE" sz="1600" dirty="0">
                <a:solidFill>
                  <a:schemeClr val="tx1"/>
                </a:solidFill>
                <a:cs typeface="Arial" pitchFamily="34" charset="0"/>
              </a:rPr>
              <a:t>	</a:t>
            </a:r>
            <a:r>
              <a:rPr lang="es-VE" sz="1600" dirty="0">
                <a:solidFill>
                  <a:schemeClr val="tx1"/>
                </a:solidFill>
                <a:cs typeface="Arial" pitchFamily="34" charset="0"/>
                <a:hlinkClick r:id="rId3"/>
              </a:rPr>
              <a:t>jsoto@proynca.net</a:t>
            </a:r>
            <a:endParaRPr lang="es-VE" sz="1600" dirty="0">
              <a:solidFill>
                <a:schemeClr val="tx1"/>
              </a:solidFill>
              <a:cs typeface="Arial" pitchFamily="34" charset="0"/>
            </a:endParaRPr>
          </a:p>
          <a:p>
            <a:pPr marL="812800" indent="-276225">
              <a:lnSpc>
                <a:spcPct val="90000"/>
              </a:lnSpc>
              <a:spcAft>
                <a:spcPts val="600"/>
              </a:spcAft>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Eduardo </a:t>
            </a:r>
            <a:r>
              <a:rPr lang="es-VE" sz="1600" b="1" dirty="0" smtClean="0">
                <a:solidFill>
                  <a:schemeClr val="tx1"/>
                </a:solidFill>
                <a:cs typeface="Arial" pitchFamily="34" charset="0"/>
              </a:rPr>
              <a:t>Jiménez </a:t>
            </a:r>
            <a:r>
              <a:rPr lang="es-VE" sz="1600" dirty="0">
                <a:solidFill>
                  <a:schemeClr val="tx1"/>
                </a:solidFill>
                <a:cs typeface="Arial" pitchFamily="34" charset="0"/>
              </a:rPr>
              <a:t>	Celular:  </a:t>
            </a:r>
            <a:r>
              <a:rPr lang="es-VE" sz="1600" dirty="0" smtClean="0">
                <a:solidFill>
                  <a:schemeClr val="tx1"/>
                </a:solidFill>
                <a:cs typeface="Arial" pitchFamily="34" charset="0"/>
              </a:rPr>
              <a:t>58-414 - </a:t>
            </a:r>
            <a:r>
              <a:rPr lang="es-VE" sz="1600" dirty="0">
                <a:solidFill>
                  <a:schemeClr val="tx1"/>
                </a:solidFill>
                <a:cs typeface="Arial" pitchFamily="34" charset="0"/>
              </a:rPr>
              <a:t>2511818	</a:t>
            </a:r>
            <a:r>
              <a:rPr lang="es-VE" sz="1600" dirty="0" smtClean="0">
                <a:solidFill>
                  <a:schemeClr val="tx1"/>
                </a:solidFill>
                <a:cs typeface="Arial" pitchFamily="34" charset="0"/>
                <a:hlinkClick r:id="rId4"/>
              </a:rPr>
              <a:t>ejimenez@proynca.net</a:t>
            </a:r>
            <a:endParaRPr lang="es-VE" sz="1600" dirty="0">
              <a:solidFill>
                <a:schemeClr val="tx1"/>
              </a:solidFill>
              <a:cs typeface="Arial" pitchFamily="34" charset="0"/>
            </a:endParaRPr>
          </a:p>
          <a:p>
            <a:pPr marL="812800" indent="-276225">
              <a:lnSpc>
                <a:spcPct val="90000"/>
              </a:lnSpc>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Gilberto </a:t>
            </a:r>
            <a:r>
              <a:rPr lang="es-VE" sz="1600" b="1" dirty="0" smtClean="0">
                <a:solidFill>
                  <a:schemeClr val="tx1"/>
                </a:solidFill>
                <a:cs typeface="Arial" pitchFamily="34" charset="0"/>
              </a:rPr>
              <a:t>Aldana</a:t>
            </a:r>
            <a:r>
              <a:rPr lang="es-VE" sz="1600" dirty="0">
                <a:solidFill>
                  <a:schemeClr val="tx1"/>
                </a:solidFill>
                <a:cs typeface="Arial" pitchFamily="34" charset="0"/>
              </a:rPr>
              <a:t>	Celular : </a:t>
            </a:r>
            <a:r>
              <a:rPr lang="es-VE" sz="1600" dirty="0" smtClean="0">
                <a:solidFill>
                  <a:schemeClr val="tx1"/>
                </a:solidFill>
                <a:cs typeface="Arial" pitchFamily="34" charset="0"/>
              </a:rPr>
              <a:t>58-414 - </a:t>
            </a:r>
            <a:r>
              <a:rPr lang="es-VE" sz="1600" dirty="0">
                <a:solidFill>
                  <a:schemeClr val="tx1"/>
                </a:solidFill>
                <a:cs typeface="Arial" pitchFamily="34" charset="0"/>
              </a:rPr>
              <a:t>2434911	</a:t>
            </a:r>
            <a:r>
              <a:rPr lang="es-VE" sz="1600" dirty="0" smtClean="0">
                <a:solidFill>
                  <a:schemeClr val="tx1"/>
                </a:solidFill>
                <a:cs typeface="Arial" pitchFamily="34" charset="0"/>
                <a:hlinkClick r:id="rId5"/>
              </a:rPr>
              <a:t>galdana@proynca.net</a:t>
            </a:r>
            <a:endParaRPr lang="es-VE" sz="1600" dirty="0">
              <a:solidFill>
                <a:schemeClr val="tx1"/>
              </a:solidFill>
              <a:cs typeface="Arial" pitchFamily="34" charset="0"/>
            </a:endParaRPr>
          </a:p>
          <a:p>
            <a:pPr marL="266700" indent="-4763">
              <a:lnSpc>
                <a:spcPct val="90000"/>
              </a:lnSpc>
              <a:tabLst>
                <a:tab pos="3138488" algn="l"/>
                <a:tab pos="3324225" algn="l"/>
                <a:tab pos="5745163" algn="l"/>
              </a:tabLst>
              <a:defRPr/>
            </a:pPr>
            <a:endParaRPr lang="es-VE" sz="1600" dirty="0">
              <a:solidFill>
                <a:schemeClr val="tx1"/>
              </a:solidFill>
              <a:cs typeface="Arial" pitchFamily="34" charset="0"/>
            </a:endParaRPr>
          </a:p>
          <a:p>
            <a:pPr marL="266700" indent="-266700" algn="ctr">
              <a:lnSpc>
                <a:spcPct val="90000"/>
              </a:lnSpc>
              <a:spcAft>
                <a:spcPts val="600"/>
              </a:spcAft>
              <a:tabLst>
                <a:tab pos="2336800" algn="l"/>
              </a:tabLst>
              <a:defRPr/>
            </a:pPr>
            <a:r>
              <a:rPr lang="es-VE" b="1" spc="600" dirty="0" smtClean="0">
                <a:solidFill>
                  <a:srgbClr val="0033CC"/>
                </a:solidFill>
                <a:latin typeface="Bodoni MT Black" pitchFamily="18" charset="0"/>
                <a:cs typeface="Arial" pitchFamily="34" charset="0"/>
              </a:rPr>
              <a:t>OFICINA PUERTO ORDAZ</a:t>
            </a:r>
            <a:endParaRPr lang="es-VE" sz="1600" b="1" spc="600" dirty="0" smtClean="0">
              <a:solidFill>
                <a:srgbClr val="0033CC"/>
              </a:solidFill>
              <a:latin typeface="Bodoni MT Black" pitchFamily="18" charset="0"/>
              <a:cs typeface="Arial" pitchFamily="34" charset="0"/>
            </a:endParaRPr>
          </a:p>
          <a:p>
            <a:pPr algn="ctr">
              <a:spcBef>
                <a:spcPts val="0"/>
              </a:spcBef>
              <a:spcAft>
                <a:spcPts val="600"/>
              </a:spcAft>
            </a:pPr>
            <a:r>
              <a:rPr lang="es-ES" sz="1600" b="1" dirty="0" smtClean="0">
                <a:solidFill>
                  <a:srgbClr val="00337E"/>
                </a:solidFill>
                <a:latin typeface="Arial" pitchFamily="34" charset="0"/>
                <a:cs typeface="Arial" pitchFamily="34" charset="0"/>
              </a:rPr>
              <a:t>Carrera </a:t>
            </a:r>
            <a:r>
              <a:rPr lang="es-ES" sz="1600" b="1" dirty="0" err="1" smtClean="0">
                <a:solidFill>
                  <a:srgbClr val="00337E"/>
                </a:solidFill>
                <a:latin typeface="Arial" pitchFamily="34" charset="0"/>
                <a:cs typeface="Arial" pitchFamily="34" charset="0"/>
              </a:rPr>
              <a:t>Upata</a:t>
            </a:r>
            <a:r>
              <a:rPr lang="es-ES" sz="1600" b="1" dirty="0" smtClean="0">
                <a:solidFill>
                  <a:srgbClr val="00337E"/>
                </a:solidFill>
                <a:latin typeface="Arial" pitchFamily="34" charset="0"/>
                <a:cs typeface="Arial" pitchFamily="34" charset="0"/>
              </a:rPr>
              <a:t> con calle  </a:t>
            </a:r>
            <a:r>
              <a:rPr lang="es-ES" sz="1600" b="1" dirty="0" err="1" smtClean="0">
                <a:solidFill>
                  <a:srgbClr val="00337E"/>
                </a:solidFill>
                <a:latin typeface="Arial" pitchFamily="34" charset="0"/>
                <a:cs typeface="Arial" pitchFamily="34" charset="0"/>
              </a:rPr>
              <a:t>Guasipati</a:t>
            </a:r>
            <a:r>
              <a:rPr lang="es-ES" sz="1600" b="1" dirty="0" smtClean="0">
                <a:solidFill>
                  <a:srgbClr val="00337E"/>
                </a:solidFill>
                <a:latin typeface="Arial" pitchFamily="34" charset="0"/>
                <a:cs typeface="Arial" pitchFamily="34" charset="0"/>
              </a:rPr>
              <a:t>, Edificio </a:t>
            </a:r>
            <a:r>
              <a:rPr lang="es-ES" sz="1600" b="1" dirty="0" err="1" smtClean="0">
                <a:solidFill>
                  <a:srgbClr val="00337E"/>
                </a:solidFill>
                <a:latin typeface="Arial" pitchFamily="34" charset="0"/>
                <a:cs typeface="Arial" pitchFamily="34" charset="0"/>
              </a:rPr>
              <a:t>Sava</a:t>
            </a:r>
            <a:r>
              <a:rPr lang="es-ES" sz="1600" b="1" dirty="0" smtClean="0">
                <a:solidFill>
                  <a:srgbClr val="00337E"/>
                </a:solidFill>
                <a:latin typeface="Arial" pitchFamily="34" charset="0"/>
                <a:cs typeface="Arial" pitchFamily="34" charset="0"/>
              </a:rPr>
              <a:t>. Piso 1 Local  5</a:t>
            </a:r>
          </a:p>
          <a:p>
            <a:pPr marL="6350" indent="-6350" algn="ctr" fontAlgn="auto">
              <a:spcBef>
                <a:spcPts val="0"/>
              </a:spcBef>
              <a:spcAft>
                <a:spcPts val="600"/>
              </a:spcAft>
              <a:buClr>
                <a:srgbClr val="FF6600"/>
              </a:buClr>
              <a:tabLst>
                <a:tab pos="4491038" algn="l"/>
                <a:tab pos="5029200" algn="l"/>
              </a:tabLst>
              <a:defRPr/>
            </a:pPr>
            <a:r>
              <a:rPr lang="es-ES_tradnl" sz="1600" b="1" dirty="0" smtClean="0">
                <a:solidFill>
                  <a:srgbClr val="00337E"/>
                </a:solidFill>
                <a:latin typeface="Arial" pitchFamily="34" charset="0"/>
                <a:cs typeface="Arial" pitchFamily="34" charset="0"/>
              </a:rPr>
              <a:t>Teléfono: 58 - 286 - 9237860</a:t>
            </a:r>
            <a:endParaRPr lang="es-VE" sz="1600" b="1" dirty="0">
              <a:solidFill>
                <a:srgbClr val="0033CC"/>
              </a:solidFill>
              <a:cs typeface="Arial" pitchFamily="34" charset="0"/>
            </a:endParaRPr>
          </a:p>
          <a:p>
            <a:pPr marL="812800" indent="-276225">
              <a:lnSpc>
                <a:spcPct val="90000"/>
              </a:lnSpc>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José </a:t>
            </a:r>
            <a:r>
              <a:rPr lang="es-VE" sz="1600" b="1" dirty="0" err="1" smtClean="0">
                <a:solidFill>
                  <a:schemeClr val="tx1"/>
                </a:solidFill>
                <a:cs typeface="Arial" pitchFamily="34" charset="0"/>
              </a:rPr>
              <a:t>Constantín</a:t>
            </a:r>
            <a:r>
              <a:rPr lang="es-VE" sz="1600" dirty="0">
                <a:solidFill>
                  <a:schemeClr val="tx1"/>
                </a:solidFill>
                <a:cs typeface="Arial" pitchFamily="34" charset="0"/>
              </a:rPr>
              <a:t>	Celular: </a:t>
            </a:r>
            <a:r>
              <a:rPr lang="es-VE" sz="1600" dirty="0" smtClean="0">
                <a:solidFill>
                  <a:schemeClr val="tx1"/>
                </a:solidFill>
                <a:cs typeface="Arial" pitchFamily="34" charset="0"/>
              </a:rPr>
              <a:t>58-424 - 9214334 </a:t>
            </a:r>
            <a:r>
              <a:rPr lang="es-VE" sz="1600" dirty="0">
                <a:solidFill>
                  <a:schemeClr val="tx1"/>
                </a:solidFill>
                <a:cs typeface="Arial" pitchFamily="34" charset="0"/>
              </a:rPr>
              <a:t>	</a:t>
            </a:r>
            <a:r>
              <a:rPr lang="es-VE" sz="1600" dirty="0" smtClean="0">
                <a:solidFill>
                  <a:schemeClr val="tx1"/>
                </a:solidFill>
                <a:cs typeface="Arial" pitchFamily="34" charset="0"/>
                <a:hlinkClick r:id="rId6"/>
              </a:rPr>
              <a:t>jconstatin@proynca.net</a:t>
            </a:r>
            <a:endParaRPr lang="es-VE" sz="1600" dirty="0">
              <a:solidFill>
                <a:schemeClr val="tx1"/>
              </a:solidFill>
              <a:cs typeface="Arial" pitchFamily="34" charset="0"/>
            </a:endParaRPr>
          </a:p>
          <a:p>
            <a:pPr marL="266700" indent="-266700" algn="ctr">
              <a:lnSpc>
                <a:spcPct val="90000"/>
              </a:lnSpc>
              <a:tabLst>
                <a:tab pos="3138488" algn="l"/>
                <a:tab pos="3324225" algn="l"/>
                <a:tab pos="5745163" algn="l"/>
              </a:tabLst>
              <a:defRPr/>
            </a:pPr>
            <a:endParaRPr lang="es-VE" sz="1600" b="1" dirty="0">
              <a:solidFill>
                <a:srgbClr val="FF6600"/>
              </a:solidFill>
              <a:cs typeface="Arial" pitchFamily="34" charset="0"/>
            </a:endParaRPr>
          </a:p>
          <a:p>
            <a:pPr marL="266700" indent="-266700" algn="ctr">
              <a:lnSpc>
                <a:spcPct val="90000"/>
              </a:lnSpc>
              <a:spcAft>
                <a:spcPts val="600"/>
              </a:spcAft>
              <a:tabLst>
                <a:tab pos="2336800" algn="l"/>
              </a:tabLst>
              <a:defRPr/>
            </a:pPr>
            <a:r>
              <a:rPr lang="es-VE" b="1" spc="600" dirty="0" smtClean="0">
                <a:solidFill>
                  <a:srgbClr val="0033CC"/>
                </a:solidFill>
                <a:latin typeface="Bodoni MT Black" pitchFamily="18" charset="0"/>
                <a:cs typeface="Arial" pitchFamily="34" charset="0"/>
              </a:rPr>
              <a:t>OFICINA MARACAIBO</a:t>
            </a:r>
          </a:p>
          <a:p>
            <a:pPr marL="6350" indent="-6350" algn="ctr" fontAlgn="auto">
              <a:spcBef>
                <a:spcPts val="0"/>
              </a:spcBef>
              <a:spcAft>
                <a:spcPts val="0"/>
              </a:spcAft>
              <a:buClr>
                <a:srgbClr val="FF6600"/>
              </a:buClr>
              <a:tabLst>
                <a:tab pos="4491038" algn="l"/>
                <a:tab pos="5029200" algn="l"/>
              </a:tabLst>
              <a:defRPr/>
            </a:pPr>
            <a:r>
              <a:rPr lang="es-ES_tradnl" sz="1600" b="1" dirty="0" smtClean="0">
                <a:solidFill>
                  <a:srgbClr val="00337E"/>
                </a:solidFill>
                <a:latin typeface="Arial" pitchFamily="34" charset="0"/>
                <a:cs typeface="Arial" pitchFamily="34" charset="0"/>
              </a:rPr>
              <a:t>Edificio Torre </a:t>
            </a:r>
            <a:r>
              <a:rPr lang="es-ES_tradnl" sz="1600" b="1" dirty="0" err="1" smtClean="0">
                <a:solidFill>
                  <a:srgbClr val="00337E"/>
                </a:solidFill>
                <a:latin typeface="Arial" pitchFamily="34" charset="0"/>
                <a:cs typeface="Arial" pitchFamily="34" charset="0"/>
              </a:rPr>
              <a:t>Socuy</a:t>
            </a:r>
            <a:r>
              <a:rPr lang="es-ES_tradnl" sz="1600" b="1" dirty="0" smtClean="0">
                <a:solidFill>
                  <a:srgbClr val="00337E"/>
                </a:solidFill>
                <a:latin typeface="Arial" pitchFamily="34" charset="0"/>
                <a:cs typeface="Arial" pitchFamily="34" charset="0"/>
              </a:rPr>
              <a:t>, Avenida 4 (Bella Vista), con Calle 67 , Piso 10, Oficina 10-A</a:t>
            </a:r>
          </a:p>
          <a:p>
            <a:pPr marL="6350" indent="-6350" algn="ctr" fontAlgn="auto">
              <a:spcBef>
                <a:spcPts val="0"/>
              </a:spcBef>
              <a:spcAft>
                <a:spcPts val="0"/>
              </a:spcAft>
              <a:buClr>
                <a:srgbClr val="FF6600"/>
              </a:buClr>
              <a:tabLst>
                <a:tab pos="4491038" algn="l"/>
                <a:tab pos="5029200" algn="l"/>
              </a:tabLst>
              <a:defRPr/>
            </a:pPr>
            <a:r>
              <a:rPr lang="es-ES_tradnl" sz="1600" b="1" dirty="0" smtClean="0">
                <a:solidFill>
                  <a:srgbClr val="00337E"/>
                </a:solidFill>
                <a:latin typeface="Arial" pitchFamily="34" charset="0"/>
                <a:cs typeface="Arial" pitchFamily="34" charset="0"/>
              </a:rPr>
              <a:t>Teléfono: 58-261-7928293, Fax: 58-261-7922145 </a:t>
            </a:r>
            <a:endParaRPr lang="es-VE" sz="1600" b="1" dirty="0" smtClean="0">
              <a:solidFill>
                <a:srgbClr val="00337E"/>
              </a:solidFill>
              <a:latin typeface="Arial" pitchFamily="34" charset="0"/>
              <a:cs typeface="Arial" pitchFamily="34" charset="0"/>
            </a:endParaRPr>
          </a:p>
          <a:p>
            <a:pPr marL="266700" indent="-266700" algn="ctr">
              <a:lnSpc>
                <a:spcPct val="90000"/>
              </a:lnSpc>
              <a:tabLst>
                <a:tab pos="3138488" algn="l"/>
                <a:tab pos="3324225" algn="l"/>
                <a:tab pos="5745163" algn="l"/>
              </a:tabLst>
              <a:defRPr/>
            </a:pPr>
            <a:endParaRPr lang="es-VE" b="1" dirty="0">
              <a:solidFill>
                <a:srgbClr val="0033CC"/>
              </a:solidFill>
              <a:cs typeface="Arial" pitchFamily="34" charset="0"/>
            </a:endParaRPr>
          </a:p>
          <a:p>
            <a:pPr marL="812800" indent="-276225">
              <a:lnSpc>
                <a:spcPct val="90000"/>
              </a:lnSpc>
              <a:spcAft>
                <a:spcPts val="600"/>
              </a:spcAft>
              <a:buClr>
                <a:srgbClr val="FF6600"/>
              </a:buClr>
              <a:buFont typeface="Arial" pitchFamily="34" charset="0"/>
              <a:buChar char="–"/>
              <a:tabLst>
                <a:tab pos="3138488" algn="l"/>
                <a:tab pos="3324225" algn="l"/>
                <a:tab pos="5745163" algn="l"/>
              </a:tabLst>
              <a:defRPr/>
            </a:pPr>
            <a:r>
              <a:rPr lang="es-VE" sz="1600" b="1" dirty="0">
                <a:solidFill>
                  <a:schemeClr val="tx1"/>
                </a:solidFill>
                <a:cs typeface="Arial" pitchFamily="34" charset="0"/>
              </a:rPr>
              <a:t>Hugo </a:t>
            </a:r>
            <a:r>
              <a:rPr lang="es-VE" sz="1600" b="1" dirty="0" smtClean="0">
                <a:solidFill>
                  <a:schemeClr val="tx1"/>
                </a:solidFill>
                <a:cs typeface="Arial" pitchFamily="34" charset="0"/>
              </a:rPr>
              <a:t>Nava	</a:t>
            </a:r>
            <a:r>
              <a:rPr lang="es-VE" sz="1600" dirty="0" smtClean="0">
                <a:solidFill>
                  <a:schemeClr val="tx1"/>
                </a:solidFill>
                <a:cs typeface="Arial" pitchFamily="34" charset="0"/>
              </a:rPr>
              <a:t>Celular</a:t>
            </a:r>
            <a:r>
              <a:rPr lang="es-VE" sz="1600" dirty="0">
                <a:solidFill>
                  <a:schemeClr val="tx1"/>
                </a:solidFill>
                <a:cs typeface="Arial" pitchFamily="34" charset="0"/>
              </a:rPr>
              <a:t>: </a:t>
            </a:r>
            <a:r>
              <a:rPr lang="es-VE" sz="1600" dirty="0" smtClean="0">
                <a:solidFill>
                  <a:schemeClr val="tx1"/>
                </a:solidFill>
                <a:cs typeface="Arial" pitchFamily="34" charset="0"/>
              </a:rPr>
              <a:t>58-414 </a:t>
            </a:r>
            <a:r>
              <a:rPr lang="es-VE" sz="1600" dirty="0">
                <a:solidFill>
                  <a:schemeClr val="tx1"/>
                </a:solidFill>
                <a:cs typeface="Arial" pitchFamily="34" charset="0"/>
              </a:rPr>
              <a:t>- 6260919 	</a:t>
            </a:r>
            <a:r>
              <a:rPr lang="es-VE" sz="1600" dirty="0" smtClean="0">
                <a:solidFill>
                  <a:schemeClr val="tx1"/>
                </a:solidFill>
                <a:cs typeface="Arial" pitchFamily="34" charset="0"/>
                <a:hlinkClick r:id="rId7"/>
              </a:rPr>
              <a:t>hnava@proynca.net</a:t>
            </a:r>
            <a:endParaRPr lang="es-VE" sz="1600" dirty="0">
              <a:solidFill>
                <a:schemeClr val="tx1"/>
              </a:solidFill>
              <a:cs typeface="Arial" pitchFamily="34" charset="0"/>
            </a:endParaRPr>
          </a:p>
          <a:p>
            <a:pPr marL="812800" indent="-276225">
              <a:lnSpc>
                <a:spcPct val="90000"/>
              </a:lnSpc>
              <a:buClr>
                <a:srgbClr val="FF6600"/>
              </a:buClr>
              <a:buFont typeface="Arial" pitchFamily="34" charset="0"/>
              <a:buChar char="–"/>
              <a:tabLst>
                <a:tab pos="3138488" algn="l"/>
                <a:tab pos="3324225" algn="l"/>
                <a:tab pos="5745163" algn="l"/>
              </a:tabLst>
              <a:defRPr/>
            </a:pPr>
            <a:r>
              <a:rPr lang="es-VE" sz="1600" b="1" dirty="0" smtClean="0">
                <a:solidFill>
                  <a:schemeClr val="tx1"/>
                </a:solidFill>
                <a:cs typeface="Arial" pitchFamily="34" charset="0"/>
              </a:rPr>
              <a:t>Tarsicio Guerrero	</a:t>
            </a:r>
            <a:r>
              <a:rPr lang="es-VE" sz="1600" dirty="0" smtClean="0">
                <a:solidFill>
                  <a:schemeClr val="tx1"/>
                </a:solidFill>
                <a:cs typeface="Arial" pitchFamily="34" charset="0"/>
              </a:rPr>
              <a:t>Celular</a:t>
            </a:r>
            <a:r>
              <a:rPr lang="es-VE" sz="1600" dirty="0">
                <a:solidFill>
                  <a:schemeClr val="tx1"/>
                </a:solidFill>
                <a:cs typeface="Arial" pitchFamily="34" charset="0"/>
              </a:rPr>
              <a:t>: </a:t>
            </a:r>
            <a:r>
              <a:rPr lang="es-VE" sz="1600" dirty="0" smtClean="0">
                <a:solidFill>
                  <a:schemeClr val="tx1"/>
                </a:solidFill>
                <a:cs typeface="Arial" pitchFamily="34" charset="0"/>
              </a:rPr>
              <a:t>58-414- 6743024</a:t>
            </a:r>
            <a:r>
              <a:rPr lang="es-VE" sz="1600" dirty="0">
                <a:solidFill>
                  <a:schemeClr val="tx1"/>
                </a:solidFill>
                <a:cs typeface="Arial" pitchFamily="34" charset="0"/>
              </a:rPr>
              <a:t>	</a:t>
            </a:r>
            <a:r>
              <a:rPr lang="es-VE" sz="1600" dirty="0">
                <a:solidFill>
                  <a:schemeClr val="tx1"/>
                </a:solidFill>
                <a:cs typeface="Arial" pitchFamily="34" charset="0"/>
                <a:hlinkClick r:id="rId8"/>
              </a:rPr>
              <a:t>tguerrero@proynca.net</a:t>
            </a:r>
            <a:endParaRPr lang="es-VE" sz="1600" dirty="0">
              <a:solidFill>
                <a:schemeClr val="tx1"/>
              </a:solidFill>
              <a:cs typeface="Arial" pitchFamily="34" charset="0"/>
            </a:endParaRPr>
          </a:p>
        </p:txBody>
      </p:sp>
      <p:sp>
        <p:nvSpPr>
          <p:cNvPr id="6" name="5 CuadroTexto"/>
          <p:cNvSpPr txBox="1"/>
          <p:nvPr/>
        </p:nvSpPr>
        <p:spPr>
          <a:xfrm>
            <a:off x="2784143" y="770258"/>
            <a:ext cx="3142633" cy="461665"/>
          </a:xfrm>
          <a:prstGeom prst="rect">
            <a:avLst/>
          </a:prstGeom>
          <a:solidFill>
            <a:srgbClr val="E0F7FC"/>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_tradnl" sz="2400" b="1" dirty="0" smtClean="0">
                <a:hlinkClick r:id="rId9"/>
              </a:rPr>
              <a:t>www.proynca.net</a:t>
            </a:r>
            <a:endParaRPr lang="es-ES" sz="2400" b="1" dirty="0"/>
          </a:p>
        </p:txBody>
      </p:sp>
      <p:sp>
        <p:nvSpPr>
          <p:cNvPr id="7" name="6 CuadroTexto"/>
          <p:cNvSpPr txBox="1"/>
          <p:nvPr/>
        </p:nvSpPr>
        <p:spPr>
          <a:xfrm>
            <a:off x="204717" y="6556908"/>
            <a:ext cx="1774845" cy="307777"/>
          </a:xfrm>
          <a:prstGeom prst="rect">
            <a:avLst/>
          </a:prstGeom>
          <a:noFill/>
        </p:spPr>
        <p:txBody>
          <a:bodyPr wrap="none" rtlCol="0">
            <a:spAutoFit/>
          </a:bodyPr>
          <a:lstStyle/>
          <a:p>
            <a:r>
              <a:rPr lang="es-ES_tradnl" sz="1400" dirty="0" smtClean="0"/>
              <a:t>RIF: J-3101044-620</a:t>
            </a:r>
            <a:endParaRPr lang="es-ES" sz="14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8 Grupo"/>
          <p:cNvGrpSpPr>
            <a:grpSpLocks/>
          </p:cNvGrpSpPr>
          <p:nvPr/>
        </p:nvGrpSpPr>
        <p:grpSpPr bwMode="auto">
          <a:xfrm>
            <a:off x="7938" y="3032125"/>
            <a:ext cx="4716462" cy="3842128"/>
            <a:chOff x="6871583" y="-202306"/>
            <a:chExt cx="7663396" cy="4521176"/>
          </a:xfrm>
        </p:grpSpPr>
        <p:sp>
          <p:nvSpPr>
            <p:cNvPr id="10" name="9 Rectángulo"/>
            <p:cNvSpPr/>
            <p:nvPr/>
          </p:nvSpPr>
          <p:spPr bwMode="auto">
            <a:xfrm>
              <a:off x="6871583" y="-202306"/>
              <a:ext cx="7663396" cy="434642"/>
            </a:xfrm>
            <a:prstGeom prst="rect">
              <a:avLst/>
            </a:prstGeom>
            <a:solidFill>
              <a:schemeClr val="accent5">
                <a:lumMod val="25000"/>
              </a:schemeClr>
            </a:solidFill>
            <a:ln/>
          </p:spPr>
          <p:style>
            <a:lnRef idx="0">
              <a:schemeClr val="accent1"/>
            </a:lnRef>
            <a:fillRef idx="3">
              <a:schemeClr val="accent1"/>
            </a:fillRef>
            <a:effectRef idx="3">
              <a:schemeClr val="accent1"/>
            </a:effectRef>
            <a:fontRef idx="minor">
              <a:schemeClr val="lt1"/>
            </a:fontRef>
          </p:style>
          <p:txBody>
            <a:bodyPr>
              <a:spAutoFit/>
              <a:sp3d extrusionH="57150" prstMaterial="metal">
                <a:bevelT w="38100" h="25400"/>
                <a:contourClr>
                  <a:schemeClr val="bg2"/>
                </a:contourClr>
              </a:sp3d>
            </a:bodyPr>
            <a:lstStyle/>
            <a:p>
              <a:pPr marL="3175" algn="ctr" fontAlgn="auto">
                <a:spcBef>
                  <a:spcPts val="0"/>
                </a:spcBef>
                <a:spcAft>
                  <a:spcPts val="0"/>
                </a:spcAft>
                <a:buClr>
                  <a:srgbClr val="FF6600"/>
                </a:buClr>
                <a:defRPr/>
              </a:pPr>
              <a:r>
                <a:rPr lang="es-ES" b="1" spc="600" dirty="0">
                  <a:ln w="50800"/>
                  <a:solidFill>
                    <a:schemeClr val="bg1"/>
                  </a:solidFill>
                  <a:cs typeface="Arial" pitchFamily="34" charset="0"/>
                </a:rPr>
                <a:t>Principales</a:t>
              </a:r>
              <a:r>
                <a:rPr lang="es-ES" b="1" spc="600" dirty="0">
                  <a:ln w="50800"/>
                  <a:solidFill>
                    <a:schemeClr val="tx1"/>
                  </a:solidFill>
                  <a:cs typeface="Arial" pitchFamily="34" charset="0"/>
                </a:rPr>
                <a:t> </a:t>
              </a:r>
              <a:r>
                <a:rPr lang="es-ES" b="1" spc="600" dirty="0">
                  <a:ln w="50800"/>
                  <a:solidFill>
                    <a:schemeClr val="bg1"/>
                  </a:solidFill>
                  <a:cs typeface="Arial" pitchFamily="34" charset="0"/>
                </a:rPr>
                <a:t>Clientes</a:t>
              </a:r>
            </a:p>
          </p:txBody>
        </p:sp>
        <p:sp>
          <p:nvSpPr>
            <p:cNvPr id="11" name="10 CuadroTexto"/>
            <p:cNvSpPr txBox="1"/>
            <p:nvPr/>
          </p:nvSpPr>
          <p:spPr bwMode="auto">
            <a:xfrm>
              <a:off x="6902536" y="371192"/>
              <a:ext cx="3636954" cy="3947678"/>
            </a:xfrm>
            <a:prstGeom prst="rect">
              <a:avLst/>
            </a:prstGeom>
            <a:solidFill>
              <a:schemeClr val="accent1">
                <a:lumMod val="50000"/>
                <a:alpha val="20000"/>
              </a:schemeClr>
            </a:solidFill>
            <a:ln w="28575">
              <a:solidFill>
                <a:schemeClr val="accent1">
                  <a:lumMod val="25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marL="177800" indent="-177800">
                <a:spcAft>
                  <a:spcPts val="300"/>
                </a:spcAft>
                <a:buClr>
                  <a:schemeClr val="accent1">
                    <a:lumMod val="25000"/>
                  </a:schemeClr>
                </a:buClr>
                <a:buFont typeface="Wingdings" pitchFamily="2" charset="2"/>
                <a:buChar char="§"/>
                <a:defRPr/>
              </a:pPr>
              <a:r>
                <a:rPr lang="es-MX" sz="1400" b="1" dirty="0" err="1" smtClean="0">
                  <a:solidFill>
                    <a:schemeClr val="tx1">
                      <a:lumMod val="95000"/>
                      <a:lumOff val="5000"/>
                    </a:schemeClr>
                  </a:solidFill>
                  <a:cs typeface="Arial" charset="0"/>
                </a:rPr>
                <a:t>Pacific</a:t>
              </a:r>
              <a:r>
                <a:rPr lang="es-MX" sz="1400" b="1" dirty="0" smtClean="0">
                  <a:solidFill>
                    <a:schemeClr val="tx1">
                      <a:lumMod val="95000"/>
                      <a:lumOff val="5000"/>
                    </a:schemeClr>
                  </a:solidFill>
                  <a:cs typeface="Arial" charset="0"/>
                </a:rPr>
                <a:t> Rubiales</a:t>
              </a:r>
            </a:p>
            <a:p>
              <a:pPr marL="177800" indent="-177800">
                <a:spcAft>
                  <a:spcPts val="300"/>
                </a:spcAft>
                <a:buClr>
                  <a:schemeClr val="accent1">
                    <a:lumMod val="25000"/>
                  </a:schemeClr>
                </a:buClr>
                <a:buFont typeface="Wingdings" pitchFamily="2" charset="2"/>
                <a:buChar char="§"/>
                <a:defRPr/>
              </a:pPr>
              <a:r>
                <a:rPr lang="es-MX" sz="1400" b="1" dirty="0" smtClean="0">
                  <a:solidFill>
                    <a:schemeClr val="tx1">
                      <a:lumMod val="95000"/>
                      <a:lumOff val="5000"/>
                    </a:schemeClr>
                  </a:solidFill>
                  <a:cs typeface="Arial" charset="0"/>
                </a:rPr>
                <a:t>RLG </a:t>
              </a:r>
              <a:r>
                <a:rPr lang="es-MX" sz="1400" b="1" dirty="0">
                  <a:solidFill>
                    <a:schemeClr val="tx1">
                      <a:lumMod val="95000"/>
                      <a:lumOff val="5000"/>
                    </a:schemeClr>
                  </a:solidFill>
                  <a:cs typeface="Arial" charset="0"/>
                </a:rPr>
                <a:t>&amp; Asociados</a:t>
              </a:r>
            </a:p>
            <a:p>
              <a:pPr marL="177800" indent="-177800">
                <a:spcAft>
                  <a:spcPts val="300"/>
                </a:spcAft>
                <a:buClr>
                  <a:schemeClr val="accent1">
                    <a:lumMod val="25000"/>
                  </a:schemeClr>
                </a:buClr>
                <a:buFont typeface="Wingdings" pitchFamily="2" charset="2"/>
                <a:buChar char="§"/>
                <a:defRPr/>
              </a:pPr>
              <a:r>
                <a:rPr lang="es-MX" sz="1400" b="1" dirty="0" err="1" smtClean="0">
                  <a:solidFill>
                    <a:schemeClr val="tx1">
                      <a:lumMod val="95000"/>
                      <a:lumOff val="5000"/>
                    </a:schemeClr>
                  </a:solidFill>
                  <a:cs typeface="Arial" charset="0"/>
                </a:rPr>
                <a:t>Sidor</a:t>
              </a:r>
              <a:r>
                <a:rPr lang="es-MX" sz="1400" b="1" dirty="0" smtClean="0">
                  <a:solidFill>
                    <a:schemeClr val="tx1">
                      <a:lumMod val="95000"/>
                      <a:lumOff val="5000"/>
                    </a:schemeClr>
                  </a:solidFill>
                  <a:cs typeface="Arial" charset="0"/>
                </a:rPr>
                <a:t> C.A.</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err="1">
                  <a:solidFill>
                    <a:schemeClr val="tx1">
                      <a:lumMod val="95000"/>
                      <a:lumOff val="5000"/>
                    </a:schemeClr>
                  </a:solidFill>
                  <a:cs typeface="Arial" charset="0"/>
                </a:rPr>
                <a:t>Exceltec</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a:solidFill>
                    <a:schemeClr val="tx1">
                      <a:lumMod val="95000"/>
                      <a:lumOff val="5000"/>
                    </a:schemeClr>
                  </a:solidFill>
                  <a:cs typeface="Arial" charset="0"/>
                </a:rPr>
                <a:t>CTA, C.A</a:t>
              </a:r>
            </a:p>
            <a:p>
              <a:pPr marL="177800" indent="-177800">
                <a:spcAft>
                  <a:spcPts val="300"/>
                </a:spcAft>
                <a:buClr>
                  <a:schemeClr val="accent1">
                    <a:lumMod val="25000"/>
                  </a:schemeClr>
                </a:buClr>
                <a:buFont typeface="Wingdings" pitchFamily="2" charset="2"/>
                <a:buChar char="§"/>
                <a:defRPr/>
              </a:pPr>
              <a:r>
                <a:rPr lang="es-MX" sz="1400" b="1" dirty="0">
                  <a:solidFill>
                    <a:schemeClr val="tx1">
                      <a:lumMod val="95000"/>
                      <a:lumOff val="5000"/>
                    </a:schemeClr>
                  </a:solidFill>
                  <a:cs typeface="Arial" charset="0"/>
                </a:rPr>
                <a:t>Proyecta </a:t>
              </a:r>
              <a:r>
                <a:rPr lang="es-MX" sz="1400" b="1" dirty="0" err="1">
                  <a:solidFill>
                    <a:schemeClr val="tx1">
                      <a:lumMod val="95000"/>
                      <a:lumOff val="5000"/>
                    </a:schemeClr>
                  </a:solidFill>
                  <a:cs typeface="Arial" charset="0"/>
                </a:rPr>
                <a:t>Corp</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err="1">
                  <a:solidFill>
                    <a:schemeClr val="tx1">
                      <a:lumMod val="95000"/>
                      <a:lumOff val="5000"/>
                    </a:schemeClr>
                  </a:solidFill>
                  <a:cs typeface="Arial" charset="0"/>
                </a:rPr>
                <a:t>Ditech</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err="1">
                  <a:solidFill>
                    <a:schemeClr val="tx1">
                      <a:lumMod val="95000"/>
                      <a:lumOff val="5000"/>
                    </a:schemeClr>
                  </a:solidFill>
                  <a:cs typeface="Arial" charset="0"/>
                </a:rPr>
                <a:t>Petrocedeño</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err="1" smtClean="0">
                  <a:solidFill>
                    <a:schemeClr val="tx1">
                      <a:lumMod val="95000"/>
                      <a:lumOff val="5000"/>
                    </a:schemeClr>
                  </a:solidFill>
                  <a:cs typeface="Arial" charset="0"/>
                </a:rPr>
                <a:t>Petroperijá</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err="1">
                  <a:solidFill>
                    <a:schemeClr val="tx1">
                      <a:lumMod val="95000"/>
                      <a:lumOff val="5000"/>
                    </a:schemeClr>
                  </a:solidFill>
                  <a:cs typeface="Arial" charset="0"/>
                </a:rPr>
                <a:t>GyC,C.A</a:t>
              </a:r>
              <a:r>
                <a:rPr lang="es-MX" sz="1400" b="1" dirty="0">
                  <a:solidFill>
                    <a:schemeClr val="tx1">
                      <a:lumMod val="95000"/>
                      <a:lumOff val="5000"/>
                    </a:schemeClr>
                  </a:solidFill>
                  <a:cs typeface="Arial" charset="0"/>
                </a:rPr>
                <a:t>.</a:t>
              </a:r>
            </a:p>
            <a:p>
              <a:pPr marL="177800" indent="-177800">
                <a:spcAft>
                  <a:spcPts val="300"/>
                </a:spcAft>
                <a:buClr>
                  <a:schemeClr val="accent1">
                    <a:lumMod val="25000"/>
                  </a:schemeClr>
                </a:buClr>
                <a:buFont typeface="Wingdings" pitchFamily="2" charset="2"/>
                <a:buChar char="§"/>
                <a:defRPr/>
              </a:pPr>
              <a:r>
                <a:rPr lang="es-MX" sz="1400" b="1" dirty="0" err="1">
                  <a:solidFill>
                    <a:schemeClr val="tx1">
                      <a:lumMod val="95000"/>
                      <a:lumOff val="5000"/>
                    </a:schemeClr>
                  </a:solidFill>
                  <a:cs typeface="Arial" charset="0"/>
                </a:rPr>
                <a:t>Petrozuata</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a:solidFill>
                    <a:schemeClr val="tx1">
                      <a:lumMod val="95000"/>
                      <a:lumOff val="5000"/>
                    </a:schemeClr>
                  </a:solidFill>
                  <a:cs typeface="Arial" charset="0"/>
                </a:rPr>
                <a:t>Proyecta </a:t>
              </a:r>
              <a:r>
                <a:rPr lang="es-MX" sz="1400" b="1" dirty="0" err="1">
                  <a:solidFill>
                    <a:schemeClr val="tx1">
                      <a:lumMod val="95000"/>
                      <a:lumOff val="5000"/>
                    </a:schemeClr>
                  </a:solidFill>
                  <a:cs typeface="Arial" charset="0"/>
                </a:rPr>
                <a:t>Corp</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err="1" smtClean="0">
                  <a:solidFill>
                    <a:schemeClr val="tx1">
                      <a:lumMod val="95000"/>
                      <a:lumOff val="5000"/>
                    </a:schemeClr>
                  </a:solidFill>
                  <a:cs typeface="Arial" charset="0"/>
                </a:rPr>
                <a:t>Ternium</a:t>
              </a:r>
              <a:r>
                <a:rPr lang="es-MX" sz="1400" b="1" dirty="0" smtClean="0">
                  <a:solidFill>
                    <a:schemeClr val="tx1">
                      <a:lumMod val="95000"/>
                      <a:lumOff val="5000"/>
                    </a:schemeClr>
                  </a:solidFill>
                  <a:cs typeface="Arial" charset="0"/>
                </a:rPr>
                <a:t> México</a:t>
              </a:r>
              <a:endParaRPr lang="es-MX" sz="1400" b="1" dirty="0">
                <a:solidFill>
                  <a:schemeClr val="tx1">
                    <a:lumMod val="95000"/>
                    <a:lumOff val="5000"/>
                  </a:schemeClr>
                </a:solidFill>
                <a:cs typeface="Arial" charset="0"/>
              </a:endParaRPr>
            </a:p>
          </p:txBody>
        </p:sp>
        <p:sp>
          <p:nvSpPr>
            <p:cNvPr id="14" name="13 CuadroTexto"/>
            <p:cNvSpPr txBox="1"/>
            <p:nvPr/>
          </p:nvSpPr>
          <p:spPr bwMode="auto">
            <a:xfrm>
              <a:off x="10753579" y="371192"/>
              <a:ext cx="3776241" cy="3947678"/>
            </a:xfrm>
            <a:prstGeom prst="rect">
              <a:avLst/>
            </a:prstGeom>
            <a:solidFill>
              <a:schemeClr val="accent1">
                <a:lumMod val="50000"/>
                <a:alpha val="20000"/>
              </a:schemeClr>
            </a:solidFill>
            <a:ln w="28575">
              <a:solidFill>
                <a:schemeClr val="accent1">
                  <a:lumMod val="25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marL="177800" lvl="2" indent="-177800">
                <a:spcAft>
                  <a:spcPts val="300"/>
                </a:spcAft>
                <a:buClr>
                  <a:schemeClr val="accent1">
                    <a:lumMod val="25000"/>
                  </a:schemeClr>
                </a:buClr>
                <a:buFont typeface="Wingdings" pitchFamily="2" charset="2"/>
                <a:buChar char="§"/>
                <a:defRPr/>
              </a:pPr>
              <a:r>
                <a:rPr lang="es-MX" sz="1400" b="1" dirty="0" err="1" smtClean="0">
                  <a:solidFill>
                    <a:schemeClr val="tx1">
                      <a:lumMod val="95000"/>
                      <a:lumOff val="5000"/>
                    </a:schemeClr>
                  </a:solidFill>
                  <a:cs typeface="Arial" charset="0"/>
                </a:rPr>
                <a:t>Alange</a:t>
              </a:r>
              <a:r>
                <a:rPr lang="es-MX" sz="1400" b="1" dirty="0" smtClean="0">
                  <a:solidFill>
                    <a:schemeClr val="tx1">
                      <a:lumMod val="95000"/>
                      <a:lumOff val="5000"/>
                    </a:schemeClr>
                  </a:solidFill>
                  <a:cs typeface="Arial" charset="0"/>
                </a:rPr>
                <a:t> </a:t>
              </a:r>
              <a:r>
                <a:rPr lang="es-MX" sz="1400" b="1" dirty="0" err="1" smtClean="0">
                  <a:solidFill>
                    <a:schemeClr val="tx1">
                      <a:lumMod val="95000"/>
                      <a:lumOff val="5000"/>
                    </a:schemeClr>
                  </a:solidFill>
                  <a:cs typeface="Arial" charset="0"/>
                </a:rPr>
                <a:t>Energy</a:t>
              </a:r>
              <a:r>
                <a:rPr lang="es-MX" sz="1400" b="1" dirty="0" smtClean="0">
                  <a:solidFill>
                    <a:schemeClr val="tx1">
                      <a:lumMod val="95000"/>
                      <a:lumOff val="5000"/>
                    </a:schemeClr>
                  </a:solidFill>
                  <a:cs typeface="Arial" charset="0"/>
                </a:rPr>
                <a:t> </a:t>
              </a:r>
              <a:r>
                <a:rPr lang="es-MX" sz="1400" b="1" dirty="0" err="1" smtClean="0">
                  <a:solidFill>
                    <a:schemeClr val="tx1">
                      <a:lumMod val="95000"/>
                      <a:lumOff val="5000"/>
                    </a:schemeClr>
                  </a:solidFill>
                  <a:cs typeface="Arial" charset="0"/>
                </a:rPr>
                <a:t>Corp</a:t>
              </a:r>
              <a:endParaRPr lang="es-MX" sz="1400" b="1" dirty="0" smtClean="0">
                <a:solidFill>
                  <a:schemeClr val="tx1">
                    <a:lumMod val="95000"/>
                    <a:lumOff val="5000"/>
                  </a:schemeClr>
                </a:solidFill>
                <a:cs typeface="Arial" charset="0"/>
              </a:endParaRPr>
            </a:p>
            <a:p>
              <a:pPr marL="177800" lvl="2" indent="-177800">
                <a:spcAft>
                  <a:spcPts val="300"/>
                </a:spcAft>
                <a:buClr>
                  <a:schemeClr val="accent1">
                    <a:lumMod val="25000"/>
                  </a:schemeClr>
                </a:buClr>
                <a:buFont typeface="Wingdings" pitchFamily="2" charset="2"/>
                <a:buChar char="§"/>
                <a:defRPr/>
              </a:pPr>
              <a:r>
                <a:rPr lang="es-MX" sz="1400" b="1" dirty="0" smtClean="0">
                  <a:solidFill>
                    <a:schemeClr val="tx1">
                      <a:lumMod val="95000"/>
                      <a:lumOff val="5000"/>
                    </a:schemeClr>
                  </a:solidFill>
                  <a:cs typeface="Arial" charset="0"/>
                </a:rPr>
                <a:t>Halliburton Colombia</a:t>
              </a:r>
            </a:p>
            <a:p>
              <a:pPr marL="177800" lvl="2" indent="-177800">
                <a:spcAft>
                  <a:spcPts val="300"/>
                </a:spcAft>
                <a:buClr>
                  <a:schemeClr val="accent1">
                    <a:lumMod val="25000"/>
                  </a:schemeClr>
                </a:buClr>
                <a:buFont typeface="Wingdings" pitchFamily="2" charset="2"/>
                <a:buChar char="§"/>
                <a:defRPr/>
              </a:pPr>
              <a:r>
                <a:rPr lang="es-MX" sz="1400" b="1" dirty="0" smtClean="0">
                  <a:solidFill>
                    <a:schemeClr val="tx1">
                      <a:lumMod val="95000"/>
                      <a:lumOff val="5000"/>
                    </a:schemeClr>
                  </a:solidFill>
                  <a:cs typeface="Arial" charset="0"/>
                </a:rPr>
                <a:t>Harvest </a:t>
              </a:r>
              <a:r>
                <a:rPr lang="es-MX" sz="1400" b="1" dirty="0" err="1">
                  <a:solidFill>
                    <a:schemeClr val="tx1">
                      <a:lumMod val="95000"/>
                      <a:lumOff val="5000"/>
                    </a:schemeClr>
                  </a:solidFill>
                  <a:cs typeface="Arial" charset="0"/>
                </a:rPr>
                <a:t>Vinccler</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err="1" smtClean="0">
                  <a:solidFill>
                    <a:schemeClr val="tx1">
                      <a:lumMod val="95000"/>
                      <a:lumOff val="5000"/>
                    </a:schemeClr>
                  </a:solidFill>
                  <a:cs typeface="Arial" charset="0"/>
                </a:rPr>
                <a:t>Rockwell</a:t>
              </a:r>
              <a:r>
                <a:rPr lang="es-MX" sz="1400" b="1" dirty="0" smtClean="0">
                  <a:solidFill>
                    <a:schemeClr val="tx1">
                      <a:lumMod val="95000"/>
                      <a:lumOff val="5000"/>
                    </a:schemeClr>
                  </a:solidFill>
                  <a:cs typeface="Arial" charset="0"/>
                </a:rPr>
                <a:t> </a:t>
              </a:r>
              <a:r>
                <a:rPr lang="es-MX" sz="1400" b="1" dirty="0" err="1">
                  <a:solidFill>
                    <a:schemeClr val="tx1">
                      <a:lumMod val="95000"/>
                      <a:lumOff val="5000"/>
                    </a:schemeClr>
                  </a:solidFill>
                  <a:cs typeface="Arial" charset="0"/>
                </a:rPr>
                <a:t>Automation</a:t>
              </a:r>
              <a:endParaRPr lang="es-MX"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s-MX" sz="1400" b="1" dirty="0">
                  <a:solidFill>
                    <a:schemeClr val="tx1">
                      <a:lumMod val="95000"/>
                      <a:lumOff val="5000"/>
                    </a:schemeClr>
                  </a:solidFill>
                  <a:cs typeface="Arial" charset="0"/>
                </a:rPr>
                <a:t>Shell-Venezuela</a:t>
              </a:r>
            </a:p>
            <a:p>
              <a:pPr marL="177800" indent="-177800">
                <a:spcAft>
                  <a:spcPts val="300"/>
                </a:spcAft>
                <a:buClr>
                  <a:schemeClr val="accent1">
                    <a:lumMod val="25000"/>
                  </a:schemeClr>
                </a:buClr>
                <a:buFont typeface="Wingdings" pitchFamily="2" charset="2"/>
                <a:buChar char="§"/>
                <a:defRPr/>
              </a:pPr>
              <a:r>
                <a:rPr lang="es-MX" sz="1400" b="1" dirty="0">
                  <a:solidFill>
                    <a:schemeClr val="tx1">
                      <a:lumMod val="95000"/>
                      <a:lumOff val="5000"/>
                    </a:schemeClr>
                  </a:solidFill>
                  <a:cs typeface="Arial" charset="0"/>
                </a:rPr>
                <a:t>BP-Venezuela</a:t>
              </a:r>
            </a:p>
            <a:p>
              <a:pPr marL="177800" indent="-177800">
                <a:spcAft>
                  <a:spcPts val="300"/>
                </a:spcAft>
                <a:buClr>
                  <a:schemeClr val="accent1">
                    <a:lumMod val="25000"/>
                  </a:schemeClr>
                </a:buClr>
                <a:buFont typeface="Wingdings" pitchFamily="2" charset="2"/>
                <a:buChar char="§"/>
                <a:defRPr/>
              </a:pPr>
              <a:r>
                <a:rPr lang="es-MX" sz="1400" b="1" dirty="0" err="1">
                  <a:solidFill>
                    <a:schemeClr val="tx1">
                      <a:lumMod val="95000"/>
                      <a:lumOff val="5000"/>
                    </a:schemeClr>
                  </a:solidFill>
                  <a:cs typeface="Arial" charset="0"/>
                </a:rPr>
                <a:t>Statoil</a:t>
              </a:r>
              <a:r>
                <a:rPr lang="es-MX" sz="1400" b="1" dirty="0">
                  <a:solidFill>
                    <a:schemeClr val="tx1">
                      <a:lumMod val="95000"/>
                      <a:lumOff val="5000"/>
                    </a:schemeClr>
                  </a:solidFill>
                  <a:cs typeface="Arial" charset="0"/>
                </a:rPr>
                <a:t> Venezuela</a:t>
              </a:r>
            </a:p>
            <a:p>
              <a:pPr marL="177800" indent="-177800">
                <a:spcAft>
                  <a:spcPts val="300"/>
                </a:spcAft>
                <a:buClr>
                  <a:schemeClr val="accent1">
                    <a:lumMod val="25000"/>
                  </a:schemeClr>
                </a:buClr>
                <a:buFont typeface="Wingdings" pitchFamily="2" charset="2"/>
                <a:buChar char="§"/>
                <a:defRPr/>
              </a:pPr>
              <a:r>
                <a:rPr lang="en-US" sz="1400" b="1" dirty="0" err="1">
                  <a:solidFill>
                    <a:schemeClr val="tx1">
                      <a:lumMod val="95000"/>
                      <a:lumOff val="5000"/>
                    </a:schemeClr>
                  </a:solidFill>
                  <a:cs typeface="Arial" charset="0"/>
                </a:rPr>
                <a:t>Tecna</a:t>
              </a:r>
              <a:r>
                <a:rPr lang="en-US" sz="1400" b="1" dirty="0">
                  <a:solidFill>
                    <a:schemeClr val="tx1">
                      <a:lumMod val="95000"/>
                      <a:lumOff val="5000"/>
                    </a:schemeClr>
                  </a:solidFill>
                  <a:cs typeface="Arial" charset="0"/>
                </a:rPr>
                <a:t> Argentina</a:t>
              </a:r>
            </a:p>
            <a:p>
              <a:pPr marL="177800" indent="-177800">
                <a:spcAft>
                  <a:spcPts val="300"/>
                </a:spcAft>
                <a:buClr>
                  <a:schemeClr val="accent1">
                    <a:lumMod val="25000"/>
                  </a:schemeClr>
                </a:buClr>
                <a:buFont typeface="Wingdings" pitchFamily="2" charset="2"/>
                <a:buChar char="§"/>
                <a:defRPr/>
              </a:pPr>
              <a:r>
                <a:rPr lang="en-US" sz="1400" b="1" dirty="0" err="1" smtClean="0">
                  <a:solidFill>
                    <a:schemeClr val="tx1">
                      <a:lumMod val="95000"/>
                      <a:lumOff val="5000"/>
                    </a:schemeClr>
                  </a:solidFill>
                  <a:cs typeface="Arial" charset="0"/>
                </a:rPr>
                <a:t>Vepica</a:t>
              </a:r>
              <a:r>
                <a:rPr lang="en-US" sz="1400" b="1" dirty="0" smtClean="0">
                  <a:solidFill>
                    <a:schemeClr val="tx1">
                      <a:lumMod val="95000"/>
                      <a:lumOff val="5000"/>
                    </a:schemeClr>
                  </a:solidFill>
                  <a:cs typeface="Arial" charset="0"/>
                </a:rPr>
                <a:t> - Wood </a:t>
              </a:r>
              <a:r>
                <a:rPr lang="en-US" sz="1400" b="1" dirty="0">
                  <a:solidFill>
                    <a:schemeClr val="tx1">
                      <a:lumMod val="95000"/>
                      <a:lumOff val="5000"/>
                    </a:schemeClr>
                  </a:solidFill>
                  <a:cs typeface="Arial" charset="0"/>
                </a:rPr>
                <a:t>Group</a:t>
              </a:r>
            </a:p>
            <a:p>
              <a:pPr marL="177800" indent="-177800">
                <a:spcAft>
                  <a:spcPts val="300"/>
                </a:spcAft>
                <a:buClr>
                  <a:schemeClr val="accent1">
                    <a:lumMod val="25000"/>
                  </a:schemeClr>
                </a:buClr>
                <a:buFont typeface="Wingdings" pitchFamily="2" charset="2"/>
                <a:buChar char="§"/>
                <a:defRPr/>
              </a:pPr>
              <a:r>
                <a:rPr lang="en-US" sz="1400" b="1" dirty="0" err="1" smtClean="0">
                  <a:solidFill>
                    <a:schemeClr val="tx1">
                      <a:lumMod val="95000"/>
                      <a:lumOff val="5000"/>
                    </a:schemeClr>
                  </a:solidFill>
                  <a:cs typeface="Arial" charset="0"/>
                </a:rPr>
                <a:t>Eni</a:t>
              </a:r>
              <a:r>
                <a:rPr lang="en-US" sz="1400" b="1" dirty="0" smtClean="0">
                  <a:solidFill>
                    <a:schemeClr val="tx1">
                      <a:lumMod val="95000"/>
                      <a:lumOff val="5000"/>
                    </a:schemeClr>
                  </a:solidFill>
                  <a:cs typeface="Arial" charset="0"/>
                </a:rPr>
                <a:t> </a:t>
              </a:r>
              <a:r>
                <a:rPr lang="en-US" sz="1400" b="1" dirty="0">
                  <a:solidFill>
                    <a:schemeClr val="tx1">
                      <a:lumMod val="95000"/>
                      <a:lumOff val="5000"/>
                    </a:schemeClr>
                  </a:solidFill>
                  <a:cs typeface="Arial" charset="0"/>
                </a:rPr>
                <a:t>- Venezuela</a:t>
              </a:r>
            </a:p>
            <a:p>
              <a:pPr marL="177800" indent="-177800">
                <a:spcAft>
                  <a:spcPts val="300"/>
                </a:spcAft>
                <a:buClr>
                  <a:schemeClr val="accent1">
                    <a:lumMod val="25000"/>
                  </a:schemeClr>
                </a:buClr>
                <a:buFont typeface="Wingdings" pitchFamily="2" charset="2"/>
                <a:buChar char="§"/>
                <a:defRPr/>
              </a:pPr>
              <a:r>
                <a:rPr lang="en-US" sz="1400" b="1" dirty="0" err="1">
                  <a:solidFill>
                    <a:schemeClr val="tx1">
                      <a:lumMod val="95000"/>
                      <a:lumOff val="5000"/>
                    </a:schemeClr>
                  </a:solidFill>
                  <a:cs typeface="Arial" charset="0"/>
                </a:rPr>
                <a:t>Trinmar</a:t>
              </a:r>
              <a:r>
                <a:rPr lang="en-US" sz="1400" b="1" dirty="0">
                  <a:solidFill>
                    <a:schemeClr val="tx1">
                      <a:lumMod val="95000"/>
                      <a:lumOff val="5000"/>
                    </a:schemeClr>
                  </a:solidFill>
                  <a:cs typeface="Arial" charset="0"/>
                </a:rPr>
                <a:t> </a:t>
              </a:r>
              <a:r>
                <a:rPr lang="en-US" sz="1400" b="1" dirty="0" smtClean="0">
                  <a:solidFill>
                    <a:schemeClr val="tx1">
                      <a:lumMod val="95000"/>
                      <a:lumOff val="5000"/>
                    </a:schemeClr>
                  </a:solidFill>
                  <a:cs typeface="Arial" charset="0"/>
                </a:rPr>
                <a:t>- </a:t>
              </a:r>
              <a:r>
                <a:rPr lang="en-US" sz="1400" b="1" dirty="0" err="1" smtClean="0">
                  <a:solidFill>
                    <a:schemeClr val="tx1">
                      <a:lumMod val="95000"/>
                      <a:lumOff val="5000"/>
                    </a:schemeClr>
                  </a:solidFill>
                  <a:cs typeface="Arial" charset="0"/>
                </a:rPr>
                <a:t>Petrotrin</a:t>
              </a:r>
              <a:endParaRPr lang="en-US" sz="1400" b="1" dirty="0">
                <a:solidFill>
                  <a:schemeClr val="tx1">
                    <a:lumMod val="95000"/>
                    <a:lumOff val="5000"/>
                  </a:schemeClr>
                </a:solidFill>
                <a:cs typeface="Arial" charset="0"/>
              </a:endParaRPr>
            </a:p>
            <a:p>
              <a:pPr marL="177800" indent="-177800">
                <a:spcAft>
                  <a:spcPts val="300"/>
                </a:spcAft>
                <a:buClr>
                  <a:schemeClr val="accent1">
                    <a:lumMod val="25000"/>
                  </a:schemeClr>
                </a:buClr>
                <a:buFont typeface="Wingdings" pitchFamily="2" charset="2"/>
                <a:buChar char="§"/>
                <a:defRPr/>
              </a:pPr>
              <a:r>
                <a:rPr lang="en-US" sz="1400" b="1" dirty="0">
                  <a:solidFill>
                    <a:schemeClr val="tx1">
                      <a:lumMod val="95000"/>
                      <a:lumOff val="5000"/>
                    </a:schemeClr>
                  </a:solidFill>
                  <a:cs typeface="Arial" charset="0"/>
                </a:rPr>
                <a:t>Energy Solution Group</a:t>
              </a:r>
            </a:p>
            <a:p>
              <a:pPr marL="177800" indent="-177800">
                <a:spcAft>
                  <a:spcPts val="300"/>
                </a:spcAft>
                <a:buClr>
                  <a:schemeClr val="accent1">
                    <a:lumMod val="25000"/>
                  </a:schemeClr>
                </a:buClr>
                <a:buFont typeface="Wingdings" pitchFamily="2" charset="2"/>
                <a:buChar char="§"/>
                <a:defRPr/>
              </a:pPr>
              <a:r>
                <a:rPr lang="en-US" sz="1400" b="1" dirty="0">
                  <a:solidFill>
                    <a:schemeClr val="tx1">
                      <a:lumMod val="95000"/>
                      <a:lumOff val="5000"/>
                    </a:schemeClr>
                  </a:solidFill>
                  <a:cs typeface="Arial" charset="0"/>
                </a:rPr>
                <a:t>Processes Unlimited</a:t>
              </a:r>
              <a:endParaRPr lang="es-MX" sz="1400" b="1" dirty="0">
                <a:solidFill>
                  <a:schemeClr val="tx1">
                    <a:lumMod val="95000"/>
                    <a:lumOff val="5000"/>
                  </a:schemeClr>
                </a:solidFill>
                <a:cs typeface="Arial" charset="0"/>
              </a:endParaRPr>
            </a:p>
          </p:txBody>
        </p:sp>
      </p:grpSp>
      <p:sp>
        <p:nvSpPr>
          <p:cNvPr id="9" name="AutoShape 2"/>
          <p:cNvSpPr>
            <a:spLocks noChangeAspect="1" noChangeArrowheads="1"/>
          </p:cNvSpPr>
          <p:nvPr/>
        </p:nvSpPr>
        <p:spPr bwMode="auto">
          <a:xfrm>
            <a:off x="3395641" y="0"/>
            <a:ext cx="5784850" cy="4364037"/>
          </a:xfrm>
          <a:prstGeom prst="rect">
            <a:avLst/>
          </a:prstGeom>
          <a:noFill/>
          <a:ln w="9525">
            <a:noFill/>
            <a:miter lim="800000"/>
            <a:headEnd/>
            <a:tailEnd/>
          </a:ln>
        </p:spPr>
        <p:txBody>
          <a:bodyPr/>
          <a:lstStyle/>
          <a:p>
            <a:endParaRPr lang="es-VE"/>
          </a:p>
        </p:txBody>
      </p:sp>
      <p:pic>
        <p:nvPicPr>
          <p:cNvPr id="12" name="Picture 2"/>
          <p:cNvPicPr>
            <a:picLocks noChangeAspect="1" noChangeArrowheads="1"/>
          </p:cNvPicPr>
          <p:nvPr/>
        </p:nvPicPr>
        <p:blipFill>
          <a:blip r:embed="rId2" cstate="print">
            <a:duotone>
              <a:schemeClr val="accent1">
                <a:shade val="45000"/>
                <a:satMod val="135000"/>
              </a:schemeClr>
              <a:prstClr val="white"/>
            </a:duotone>
          </a:blip>
          <a:srcRect l="96" t="11787" r="35294"/>
          <a:stretch>
            <a:fillRect/>
          </a:stretch>
        </p:blipFill>
        <p:spPr bwMode="auto">
          <a:xfrm>
            <a:off x="3367892" y="284038"/>
            <a:ext cx="5904000" cy="4474550"/>
          </a:xfrm>
          <a:prstGeom prst="rect">
            <a:avLst/>
          </a:prstGeom>
          <a:ln>
            <a:noFill/>
          </a:ln>
          <a:effectLst>
            <a:innerShdw blurRad="63500" dist="50800" dir="8100000">
              <a:schemeClr val="accent3">
                <a:lumMod val="75000"/>
                <a:alpha val="50000"/>
              </a:schemeClr>
            </a:innerShdw>
          </a:effectLst>
        </p:spPr>
      </p:pic>
      <p:sp>
        <p:nvSpPr>
          <p:cNvPr id="13" name="12 Elipse"/>
          <p:cNvSpPr/>
          <p:nvPr/>
        </p:nvSpPr>
        <p:spPr>
          <a:xfrm>
            <a:off x="7716822" y="2786055"/>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5" name="14 Elipse"/>
          <p:cNvSpPr/>
          <p:nvPr/>
        </p:nvSpPr>
        <p:spPr>
          <a:xfrm>
            <a:off x="5899982" y="3050941"/>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6" name="15 Elipse"/>
          <p:cNvSpPr/>
          <p:nvPr/>
        </p:nvSpPr>
        <p:spPr>
          <a:xfrm>
            <a:off x="5859434" y="2428865"/>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7" name="16 Elipse"/>
          <p:cNvSpPr/>
          <p:nvPr/>
        </p:nvSpPr>
        <p:spPr>
          <a:xfrm>
            <a:off x="6026060" y="3940750"/>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8" name="17 Elipse"/>
          <p:cNvSpPr/>
          <p:nvPr/>
        </p:nvSpPr>
        <p:spPr>
          <a:xfrm>
            <a:off x="5644558" y="2655242"/>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20" name="19 Elipse"/>
          <p:cNvSpPr/>
          <p:nvPr/>
        </p:nvSpPr>
        <p:spPr>
          <a:xfrm>
            <a:off x="5787996" y="2571741"/>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19" name="18 Elipse"/>
          <p:cNvSpPr/>
          <p:nvPr/>
        </p:nvSpPr>
        <p:spPr>
          <a:xfrm>
            <a:off x="5135528" y="1953765"/>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21" name="20 Elipse"/>
          <p:cNvSpPr/>
          <p:nvPr/>
        </p:nvSpPr>
        <p:spPr>
          <a:xfrm>
            <a:off x="5597822" y="2991995"/>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22" name="21 Elipse"/>
          <p:cNvSpPr/>
          <p:nvPr/>
        </p:nvSpPr>
        <p:spPr>
          <a:xfrm>
            <a:off x="5668278" y="3237841"/>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24" name="23 CuadroTexto"/>
          <p:cNvSpPr txBox="1"/>
          <p:nvPr/>
        </p:nvSpPr>
        <p:spPr>
          <a:xfrm>
            <a:off x="4359260" y="2519154"/>
            <a:ext cx="1048685"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Colombia</a:t>
            </a:r>
            <a:endParaRPr lang="es-ES" sz="1600" dirty="0">
              <a:latin typeface="Arial" pitchFamily="34" charset="0"/>
              <a:cs typeface="Arial" pitchFamily="34" charset="0"/>
            </a:endParaRPr>
          </a:p>
        </p:txBody>
      </p:sp>
      <p:sp>
        <p:nvSpPr>
          <p:cNvPr id="27" name="26 CuadroTexto"/>
          <p:cNvSpPr txBox="1"/>
          <p:nvPr/>
        </p:nvSpPr>
        <p:spPr>
          <a:xfrm>
            <a:off x="5716582" y="4000528"/>
            <a:ext cx="1061509"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Argentina</a:t>
            </a:r>
            <a:endParaRPr lang="es-ES" sz="1600" dirty="0">
              <a:latin typeface="Arial" pitchFamily="34" charset="0"/>
              <a:cs typeface="Arial" pitchFamily="34" charset="0"/>
            </a:endParaRPr>
          </a:p>
        </p:txBody>
      </p:sp>
      <p:sp>
        <p:nvSpPr>
          <p:cNvPr id="26" name="25 CuadroTexto"/>
          <p:cNvSpPr txBox="1"/>
          <p:nvPr/>
        </p:nvSpPr>
        <p:spPr>
          <a:xfrm>
            <a:off x="5280766" y="1663493"/>
            <a:ext cx="833882"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México</a:t>
            </a:r>
            <a:endParaRPr lang="es-ES" sz="1600" dirty="0">
              <a:latin typeface="Arial" pitchFamily="34" charset="0"/>
              <a:cs typeface="Arial" pitchFamily="34" charset="0"/>
            </a:endParaRPr>
          </a:p>
        </p:txBody>
      </p:sp>
      <p:sp>
        <p:nvSpPr>
          <p:cNvPr id="28" name="27 CuadroTexto"/>
          <p:cNvSpPr txBox="1"/>
          <p:nvPr/>
        </p:nvSpPr>
        <p:spPr>
          <a:xfrm>
            <a:off x="6931028" y="2857520"/>
            <a:ext cx="832279"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Nigeria</a:t>
            </a:r>
            <a:endParaRPr lang="es-ES" sz="1600" dirty="0">
              <a:latin typeface="Arial" pitchFamily="34" charset="0"/>
              <a:cs typeface="Arial" pitchFamily="34" charset="0"/>
            </a:endParaRPr>
          </a:p>
        </p:txBody>
      </p:sp>
      <p:sp>
        <p:nvSpPr>
          <p:cNvPr id="29" name="28 CuadroTexto"/>
          <p:cNvSpPr txBox="1"/>
          <p:nvPr/>
        </p:nvSpPr>
        <p:spPr>
          <a:xfrm>
            <a:off x="5936462" y="2894598"/>
            <a:ext cx="785793"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Bolivia</a:t>
            </a:r>
            <a:endParaRPr lang="es-ES" sz="1600" dirty="0">
              <a:latin typeface="Arial" pitchFamily="34" charset="0"/>
              <a:cs typeface="Arial" pitchFamily="34" charset="0"/>
            </a:endParaRPr>
          </a:p>
        </p:txBody>
      </p:sp>
      <p:sp>
        <p:nvSpPr>
          <p:cNvPr id="30" name="29 CuadroTexto"/>
          <p:cNvSpPr txBox="1"/>
          <p:nvPr/>
        </p:nvSpPr>
        <p:spPr>
          <a:xfrm>
            <a:off x="5145078" y="3233346"/>
            <a:ext cx="617478"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Perú</a:t>
            </a:r>
            <a:endParaRPr lang="es-ES" sz="1600" dirty="0">
              <a:latin typeface="Arial" pitchFamily="34" charset="0"/>
              <a:cs typeface="Arial" pitchFamily="34" charset="0"/>
            </a:endParaRPr>
          </a:p>
        </p:txBody>
      </p:sp>
      <p:sp>
        <p:nvSpPr>
          <p:cNvPr id="31" name="30 CuadroTexto"/>
          <p:cNvSpPr txBox="1"/>
          <p:nvPr/>
        </p:nvSpPr>
        <p:spPr>
          <a:xfrm>
            <a:off x="4645012" y="2812842"/>
            <a:ext cx="947695"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Ecuador</a:t>
            </a:r>
            <a:endParaRPr lang="es-ES" sz="1600" dirty="0">
              <a:latin typeface="Arial" pitchFamily="34" charset="0"/>
              <a:cs typeface="Arial" pitchFamily="34" charset="0"/>
            </a:endParaRPr>
          </a:p>
        </p:txBody>
      </p:sp>
      <p:sp>
        <p:nvSpPr>
          <p:cNvPr id="32" name="31 CuadroTexto"/>
          <p:cNvSpPr txBox="1"/>
          <p:nvPr/>
        </p:nvSpPr>
        <p:spPr>
          <a:xfrm>
            <a:off x="6076852" y="2472323"/>
            <a:ext cx="1139928"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Venezuela</a:t>
            </a:r>
            <a:endParaRPr lang="es-ES" sz="1600" dirty="0">
              <a:latin typeface="Arial" pitchFamily="34" charset="0"/>
              <a:cs typeface="Arial" pitchFamily="34" charset="0"/>
            </a:endParaRPr>
          </a:p>
        </p:txBody>
      </p:sp>
      <p:sp>
        <p:nvSpPr>
          <p:cNvPr id="33" name="32 CuadroTexto"/>
          <p:cNvSpPr txBox="1"/>
          <p:nvPr/>
        </p:nvSpPr>
        <p:spPr>
          <a:xfrm>
            <a:off x="5968787" y="2200876"/>
            <a:ext cx="570990"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T&amp;T</a:t>
            </a:r>
            <a:endParaRPr lang="es-ES" sz="1600" dirty="0">
              <a:latin typeface="Arial" pitchFamily="34" charset="0"/>
              <a:cs typeface="Arial" pitchFamily="34" charset="0"/>
            </a:endParaRPr>
          </a:p>
        </p:txBody>
      </p:sp>
      <p:pic>
        <p:nvPicPr>
          <p:cNvPr id="35" name="Picture 62" descr="logo_proimca"/>
          <p:cNvPicPr>
            <a:picLocks noChangeAspect="1" noChangeArrowheads="1"/>
          </p:cNvPicPr>
          <p:nvPr/>
        </p:nvPicPr>
        <p:blipFill>
          <a:blip r:embed="rId3" cstate="print"/>
          <a:srcRect/>
          <a:stretch>
            <a:fillRect/>
          </a:stretch>
        </p:blipFill>
        <p:spPr bwMode="auto">
          <a:xfrm>
            <a:off x="5345091" y="2598737"/>
            <a:ext cx="250825" cy="180975"/>
          </a:xfrm>
          <a:prstGeom prst="rect">
            <a:avLst/>
          </a:prstGeom>
          <a:noFill/>
          <a:ln w="9525">
            <a:noFill/>
            <a:miter lim="800000"/>
            <a:headEnd/>
            <a:tailEnd/>
          </a:ln>
        </p:spPr>
      </p:pic>
      <p:pic>
        <p:nvPicPr>
          <p:cNvPr id="37" name="Picture 62" descr="logo_proimca"/>
          <p:cNvPicPr>
            <a:picLocks noChangeAspect="1" noChangeArrowheads="1"/>
          </p:cNvPicPr>
          <p:nvPr/>
        </p:nvPicPr>
        <p:blipFill>
          <a:blip r:embed="rId4" cstate="print"/>
          <a:srcRect/>
          <a:stretch>
            <a:fillRect/>
          </a:stretch>
        </p:blipFill>
        <p:spPr bwMode="auto">
          <a:xfrm>
            <a:off x="5881666" y="2557462"/>
            <a:ext cx="252412" cy="180975"/>
          </a:xfrm>
          <a:prstGeom prst="rect">
            <a:avLst/>
          </a:prstGeom>
          <a:solidFill>
            <a:schemeClr val="accent3">
              <a:lumMod val="20000"/>
              <a:lumOff val="80000"/>
            </a:schemeClr>
          </a:solidFill>
          <a:ln w="9525">
            <a:noFill/>
            <a:miter lim="800000"/>
            <a:headEnd/>
            <a:tailEnd/>
          </a:ln>
        </p:spPr>
      </p:pic>
      <p:pic>
        <p:nvPicPr>
          <p:cNvPr id="36" name="Picture 62" descr="logo_proimca"/>
          <p:cNvPicPr>
            <a:picLocks noChangeAspect="1" noChangeArrowheads="1"/>
          </p:cNvPicPr>
          <p:nvPr/>
        </p:nvPicPr>
        <p:blipFill>
          <a:blip r:embed="rId4" cstate="print"/>
          <a:srcRect/>
          <a:stretch>
            <a:fillRect/>
          </a:stretch>
        </p:blipFill>
        <p:spPr bwMode="auto">
          <a:xfrm>
            <a:off x="5045053" y="1741487"/>
            <a:ext cx="252413" cy="182563"/>
          </a:xfrm>
          <a:prstGeom prst="rect">
            <a:avLst/>
          </a:prstGeom>
          <a:noFill/>
          <a:ln w="9525">
            <a:noFill/>
            <a:miter lim="800000"/>
            <a:headEnd/>
            <a:tailEnd/>
          </a:ln>
        </p:spPr>
      </p:pic>
      <p:grpSp>
        <p:nvGrpSpPr>
          <p:cNvPr id="3" name="75 Grupo"/>
          <p:cNvGrpSpPr/>
          <p:nvPr/>
        </p:nvGrpSpPr>
        <p:grpSpPr>
          <a:xfrm>
            <a:off x="6645276" y="3429024"/>
            <a:ext cx="2671765" cy="638175"/>
            <a:chOff x="1123635" y="4756211"/>
            <a:chExt cx="2362946" cy="638175"/>
          </a:xfrm>
        </p:grpSpPr>
        <p:sp>
          <p:nvSpPr>
            <p:cNvPr id="39" name="Rectangle 76"/>
            <p:cNvSpPr>
              <a:spLocks noChangeArrowheads="1"/>
            </p:cNvSpPr>
            <p:nvPr/>
          </p:nvSpPr>
          <p:spPr bwMode="auto">
            <a:xfrm>
              <a:off x="1123635" y="4756211"/>
              <a:ext cx="2173405" cy="638175"/>
            </a:xfrm>
            <a:prstGeom prst="rect">
              <a:avLst/>
            </a:prstGeom>
            <a:ln>
              <a:solidFill>
                <a:schemeClr val="accent1">
                  <a:lumMod val="75000"/>
                </a:schemeClr>
              </a:solidFill>
              <a:headEnd/>
              <a:tailEnd/>
            </a:ln>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s-ES" sz="1400"/>
            </a:p>
          </p:txBody>
        </p:sp>
        <p:sp>
          <p:nvSpPr>
            <p:cNvPr id="40" name="Text Box 78"/>
            <p:cNvSpPr txBox="1">
              <a:spLocks noChangeArrowheads="1"/>
            </p:cNvSpPr>
            <p:nvPr/>
          </p:nvSpPr>
          <p:spPr bwMode="auto">
            <a:xfrm>
              <a:off x="1569068" y="4778406"/>
              <a:ext cx="1917513" cy="307777"/>
            </a:xfrm>
            <a:prstGeom prst="rect">
              <a:avLst/>
            </a:prstGeom>
            <a:noFill/>
            <a:ln w="9525">
              <a:noFill/>
              <a:miter lim="800000"/>
              <a:headEnd/>
              <a:tailEnd/>
            </a:ln>
          </p:spPr>
          <p:txBody>
            <a:bodyPr wrap="none">
              <a:spAutoFit/>
            </a:bodyPr>
            <a:lstStyle/>
            <a:p>
              <a:r>
                <a:rPr lang="es-ES_tradnl" sz="1400" dirty="0">
                  <a:latin typeface="Arial" pitchFamily="34" charset="0"/>
                  <a:cs typeface="Arial" pitchFamily="34" charset="0"/>
                </a:rPr>
                <a:t>Ubicación de Oficinas</a:t>
              </a:r>
              <a:endParaRPr lang="es-ES" sz="1400" dirty="0">
                <a:latin typeface="Arial" pitchFamily="34" charset="0"/>
                <a:cs typeface="Arial" pitchFamily="34" charset="0"/>
              </a:endParaRPr>
            </a:p>
          </p:txBody>
        </p:sp>
        <p:sp>
          <p:nvSpPr>
            <p:cNvPr id="41" name="Text Box 81"/>
            <p:cNvSpPr txBox="1">
              <a:spLocks noChangeArrowheads="1"/>
            </p:cNvSpPr>
            <p:nvPr/>
          </p:nvSpPr>
          <p:spPr bwMode="auto">
            <a:xfrm>
              <a:off x="1600818" y="5072093"/>
              <a:ext cx="1736725" cy="307777"/>
            </a:xfrm>
            <a:prstGeom prst="rect">
              <a:avLst/>
            </a:prstGeom>
            <a:noFill/>
            <a:ln w="9525">
              <a:noFill/>
              <a:miter lim="800000"/>
              <a:headEnd/>
              <a:tailEnd/>
            </a:ln>
          </p:spPr>
          <p:txBody>
            <a:bodyPr wrap="square">
              <a:spAutoFit/>
            </a:bodyPr>
            <a:lstStyle/>
            <a:p>
              <a:r>
                <a:rPr lang="es-ES_tradnl" sz="1400" dirty="0" smtClean="0">
                  <a:latin typeface="Arial" pitchFamily="34" charset="0"/>
                  <a:cs typeface="Arial" pitchFamily="34" charset="0"/>
                </a:rPr>
                <a:t>Servicios Realizados</a:t>
              </a:r>
              <a:endParaRPr lang="es-ES" sz="1400" dirty="0">
                <a:latin typeface="Arial" pitchFamily="34" charset="0"/>
                <a:cs typeface="Arial" pitchFamily="34" charset="0"/>
              </a:endParaRPr>
            </a:p>
          </p:txBody>
        </p:sp>
        <p:pic>
          <p:nvPicPr>
            <p:cNvPr id="42" name="Picture 62" descr="logo_proimca"/>
            <p:cNvPicPr>
              <a:picLocks noChangeAspect="1" noChangeArrowheads="1"/>
            </p:cNvPicPr>
            <p:nvPr/>
          </p:nvPicPr>
          <p:blipFill>
            <a:blip r:embed="rId5" cstate="print"/>
            <a:srcRect/>
            <a:stretch>
              <a:fillRect/>
            </a:stretch>
          </p:blipFill>
          <p:spPr bwMode="auto">
            <a:xfrm>
              <a:off x="1195105" y="4822928"/>
              <a:ext cx="379408" cy="273065"/>
            </a:xfrm>
            <a:prstGeom prst="rect">
              <a:avLst/>
            </a:prstGeom>
            <a:no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3" name="Oval 80">
              <a:hlinkClick r:id="" action="ppaction://hlinkshowjump?jump=nextslide"/>
            </p:cNvPr>
            <p:cNvSpPr>
              <a:spLocks noChangeArrowheads="1"/>
            </p:cNvSpPr>
            <p:nvPr/>
          </p:nvSpPr>
          <p:spPr bwMode="auto">
            <a:xfrm>
              <a:off x="1313841" y="5180053"/>
              <a:ext cx="144000" cy="144000"/>
            </a:xfrm>
            <a:prstGeom prst="ellipse">
              <a:avLst/>
            </a:prstGeom>
            <a:solidFill>
              <a:srgbClr val="FF6600"/>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fontAlgn="auto">
                <a:spcBef>
                  <a:spcPts val="0"/>
                </a:spcBef>
                <a:spcAft>
                  <a:spcPts val="0"/>
                </a:spcAft>
                <a:defRPr/>
              </a:pPr>
              <a:endParaRPr lang="es-ES" sz="1400"/>
            </a:p>
          </p:txBody>
        </p:sp>
      </p:grpSp>
      <p:sp>
        <p:nvSpPr>
          <p:cNvPr id="44" name="43 CuadroTexto"/>
          <p:cNvSpPr txBox="1"/>
          <p:nvPr/>
        </p:nvSpPr>
        <p:spPr>
          <a:xfrm>
            <a:off x="1842655" y="551793"/>
            <a:ext cx="7301345" cy="646331"/>
          </a:xfrm>
          <a:prstGeom prst="rect">
            <a:avLst/>
          </a:prstGeom>
          <a:gradFill flip="none" rotWithShape="1">
            <a:gsLst>
              <a:gs pos="0">
                <a:schemeClr val="accent1">
                  <a:lumMod val="50000"/>
                  <a:tint val="66000"/>
                  <a:satMod val="160000"/>
                </a:schemeClr>
              </a:gs>
              <a:gs pos="50000">
                <a:schemeClr val="accent1">
                  <a:lumMod val="50000"/>
                  <a:tint val="44500"/>
                  <a:satMod val="160000"/>
                </a:schemeClr>
              </a:gs>
              <a:gs pos="100000">
                <a:schemeClr val="accent1">
                  <a:lumMod val="50000"/>
                  <a:tint val="23500"/>
                  <a:satMod val="160000"/>
                </a:schemeClr>
              </a:gs>
            </a:gsLst>
            <a:lin ang="13500000" scaled="1"/>
            <a:tileRect/>
          </a:gradFill>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b="1" dirty="0" smtClean="0">
                <a:solidFill>
                  <a:schemeClr val="tx1"/>
                </a:solidFill>
              </a:rPr>
              <a:t>PROYNCA </a:t>
            </a:r>
            <a:r>
              <a:rPr lang="es-MX" dirty="0" smtClean="0">
                <a:solidFill>
                  <a:schemeClr val="tx1"/>
                </a:solidFill>
              </a:rPr>
              <a:t>ha crecido en forma sostenida, proyectando su actividad no sólo en Venezuela sino también en Mercados Internacionales. </a:t>
            </a:r>
            <a:endParaRPr lang="es-ES" dirty="0">
              <a:solidFill>
                <a:schemeClr val="tx1"/>
              </a:solidFill>
            </a:endParaRPr>
          </a:p>
        </p:txBody>
      </p:sp>
      <p:sp>
        <p:nvSpPr>
          <p:cNvPr id="23" name="22 Elipse"/>
          <p:cNvSpPr/>
          <p:nvPr/>
        </p:nvSpPr>
        <p:spPr>
          <a:xfrm>
            <a:off x="4615002" y="1767226"/>
            <a:ext cx="72000" cy="72000"/>
          </a:xfrm>
          <a:prstGeom prst="ellipse">
            <a:avLst/>
          </a:prstGeom>
          <a:solidFill>
            <a:srgbClr val="FF6600"/>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p>
        </p:txBody>
      </p:sp>
      <p:sp>
        <p:nvSpPr>
          <p:cNvPr id="25" name="24 CuadroTexto"/>
          <p:cNvSpPr txBox="1"/>
          <p:nvPr/>
        </p:nvSpPr>
        <p:spPr>
          <a:xfrm>
            <a:off x="3829009" y="1944745"/>
            <a:ext cx="1048685" cy="338554"/>
          </a:xfrm>
          <a:prstGeom prst="rect">
            <a:avLst/>
          </a:prstGeom>
          <a:noFill/>
        </p:spPr>
        <p:txBody>
          <a:bodyPr wrap="none" anchor="ctr">
            <a:spAutoFit/>
          </a:bodyPr>
          <a:lstStyle/>
          <a:p>
            <a:pPr algn="ctr">
              <a:defRPr/>
            </a:pPr>
            <a:r>
              <a:rPr lang="es-ES_tradnl" sz="1600" dirty="0">
                <a:latin typeface="Arial" pitchFamily="34" charset="0"/>
                <a:cs typeface="Arial" pitchFamily="34" charset="0"/>
              </a:rPr>
              <a:t>California</a:t>
            </a:r>
            <a:endParaRPr lang="es-ES" sz="1600" dirty="0">
              <a:latin typeface="Arial" pitchFamily="34" charset="0"/>
              <a:cs typeface="Arial" pitchFamily="34" charset="0"/>
            </a:endParaRPr>
          </a:p>
        </p:txBody>
      </p:sp>
      <p:pic>
        <p:nvPicPr>
          <p:cNvPr id="59" name="Picture 62" descr="logo_proimca"/>
          <p:cNvPicPr>
            <a:picLocks noChangeAspect="1" noChangeArrowheads="1"/>
          </p:cNvPicPr>
          <p:nvPr/>
        </p:nvPicPr>
        <p:blipFill>
          <a:blip r:embed="rId4" cstate="print"/>
          <a:srcRect/>
          <a:stretch>
            <a:fillRect/>
          </a:stretch>
        </p:blipFill>
        <p:spPr bwMode="auto">
          <a:xfrm>
            <a:off x="4319839" y="1820315"/>
            <a:ext cx="252413" cy="182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0.70"/>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8763" y="200025"/>
            <a:ext cx="8885237" cy="523875"/>
          </a:xfrm>
          <a:prstGeom prst="rect">
            <a:avLst/>
          </a:prstGeom>
          <a:effectLst>
            <a:outerShdw blurRad="76200" dir="18900000" sy="23000" kx="-1200000" algn="bl" rotWithShape="0">
              <a:prstClr val="black">
                <a:alpha val="20000"/>
              </a:prstClr>
            </a:outerShdw>
          </a:effectLst>
        </p:spPr>
        <p:txBody>
          <a:bodyPr>
            <a:spAutoFit/>
          </a:bodyPr>
          <a:lstStyle/>
          <a:p>
            <a:pPr marL="3175" algn="r">
              <a:spcAft>
                <a:spcPct val="50000"/>
              </a:spcAft>
              <a:buClr>
                <a:srgbClr val="FF6600"/>
              </a:buClr>
              <a:defRPr/>
            </a:pPr>
            <a:r>
              <a:rPr lang="es-ES" sz="2800" b="1" spc="600" dirty="0">
                <a:solidFill>
                  <a:srgbClr val="000099"/>
                </a:solidFill>
                <a:latin typeface="BankGothic Md BT" pitchFamily="34" charset="0"/>
                <a:cs typeface="+mn-cs"/>
              </a:rPr>
              <a:t>Líneas de Servicio</a:t>
            </a:r>
          </a:p>
        </p:txBody>
      </p:sp>
      <p:sp>
        <p:nvSpPr>
          <p:cNvPr id="17" name="18 CuadroTexto"/>
          <p:cNvSpPr txBox="1">
            <a:spLocks noChangeArrowheads="1"/>
          </p:cNvSpPr>
          <p:nvPr/>
        </p:nvSpPr>
        <p:spPr bwMode="auto">
          <a:xfrm>
            <a:off x="0" y="914400"/>
            <a:ext cx="9144000" cy="871008"/>
          </a:xfrm>
          <a:prstGeom prst="rect">
            <a:avLst/>
          </a:prstGeom>
          <a:noFill/>
          <a:ln w="9525">
            <a:noFill/>
            <a:miter lim="800000"/>
            <a:headEnd/>
            <a:tailEnd/>
          </a:ln>
        </p:spPr>
        <p:txBody>
          <a:bodyPr>
            <a:spAutoFit/>
            <a:scene3d>
              <a:camera prst="orthographicFront"/>
              <a:lightRig rig="threePt" dir="t"/>
            </a:scene3d>
            <a:sp3d extrusionH="57150">
              <a:bevelT w="57150" h="38100" prst="artDeco"/>
            </a:sp3d>
          </a:bodyPr>
          <a:lstStyle/>
          <a:p>
            <a:pPr marL="0" lvl="3" algn="ctr">
              <a:lnSpc>
                <a:spcPct val="120000"/>
              </a:lnSpc>
              <a:spcAft>
                <a:spcPts val="600"/>
              </a:spcAft>
              <a:buClr>
                <a:srgbClr val="F1671B"/>
              </a:buClr>
              <a:defRPr/>
            </a:pPr>
            <a:r>
              <a:rPr lang="es-VE" b="1" dirty="0">
                <a:latin typeface="Arial Unicode MS" pitchFamily="34" charset="-128"/>
                <a:ea typeface="Arial Unicode MS" pitchFamily="34" charset="-128"/>
                <a:cs typeface="Arial Unicode MS" pitchFamily="34" charset="-128"/>
              </a:rPr>
              <a:t>Proveemos Soluciones Integrales de Gerencia e Ingeniería </a:t>
            </a:r>
            <a:r>
              <a:rPr lang="es-ES_tradnl" b="1" dirty="0">
                <a:latin typeface="Arial Unicode MS" pitchFamily="34" charset="-128"/>
                <a:ea typeface="Arial Unicode MS" pitchFamily="34" charset="-128"/>
                <a:cs typeface="Arial Unicode MS" pitchFamily="34" charset="-128"/>
              </a:rPr>
              <a:t>para los Mercados de:</a:t>
            </a:r>
          </a:p>
          <a:p>
            <a:pPr marL="3175" lvl="3" algn="ctr">
              <a:lnSpc>
                <a:spcPct val="120000"/>
              </a:lnSpc>
              <a:spcAft>
                <a:spcPct val="50000"/>
              </a:spcAft>
              <a:buClr>
                <a:srgbClr val="FF6600"/>
              </a:buClr>
              <a:defRPr/>
            </a:pPr>
            <a:r>
              <a:rPr lang="es-VE" sz="2000" b="1" dirty="0">
                <a:solidFill>
                  <a:srgbClr val="0033CC"/>
                </a:solidFill>
                <a:latin typeface="BankGothic Md BT" pitchFamily="34" charset="0"/>
                <a:cs typeface="+mn-cs"/>
              </a:rPr>
              <a:t>Petróleo y Gas, </a:t>
            </a:r>
            <a:r>
              <a:rPr lang="es-VE" sz="2000" b="1" dirty="0" smtClean="0">
                <a:solidFill>
                  <a:srgbClr val="0033CC"/>
                </a:solidFill>
                <a:latin typeface="BankGothic Md BT" pitchFamily="34" charset="0"/>
                <a:cs typeface="+mn-cs"/>
              </a:rPr>
              <a:t>Químicos e </a:t>
            </a:r>
            <a:r>
              <a:rPr lang="es-VE" sz="2000" b="1" dirty="0">
                <a:solidFill>
                  <a:srgbClr val="0033CC"/>
                </a:solidFill>
                <a:latin typeface="BankGothic Md BT" pitchFamily="34" charset="0"/>
                <a:cs typeface="+mn-cs"/>
              </a:rPr>
              <a:t>Industriales</a:t>
            </a:r>
            <a:endParaRPr lang="es-ES" sz="2000" b="1" dirty="0">
              <a:solidFill>
                <a:srgbClr val="0033CC"/>
              </a:solidFill>
              <a:latin typeface="BankGothic Md BT" pitchFamily="34" charset="0"/>
              <a:cs typeface="+mn-cs"/>
            </a:endParaRPr>
          </a:p>
        </p:txBody>
      </p:sp>
      <p:sp>
        <p:nvSpPr>
          <p:cNvPr id="10244" name="Text Box 33"/>
          <p:cNvSpPr txBox="1">
            <a:spLocks noChangeArrowheads="1"/>
          </p:cNvSpPr>
          <p:nvPr/>
        </p:nvSpPr>
        <p:spPr bwMode="auto">
          <a:xfrm>
            <a:off x="393398" y="5989226"/>
            <a:ext cx="8215313" cy="461963"/>
          </a:xfrm>
          <a:prstGeom prst="rect">
            <a:avLst/>
          </a:prstGeom>
          <a:noFill/>
          <a:ln w="9525">
            <a:noFill/>
            <a:miter lim="800000"/>
            <a:headEnd/>
            <a:tailEnd/>
          </a:ln>
        </p:spPr>
        <p:txBody>
          <a:bodyPr>
            <a:spAutoFit/>
          </a:bodyPr>
          <a:lstStyle/>
          <a:p>
            <a:pPr algn="ctr"/>
            <a:r>
              <a:rPr lang="es-VE" sz="2400" dirty="0">
                <a:solidFill>
                  <a:srgbClr val="000066"/>
                </a:solidFill>
                <a:latin typeface="Berlin Sans FB" pitchFamily="34" charset="0"/>
              </a:rPr>
              <a:t>&lt;&lt; Comprometidos con el Éxito y la Creación de Valor &gt;&gt;</a:t>
            </a:r>
            <a:endParaRPr lang="en-US" sz="2400" dirty="0">
              <a:solidFill>
                <a:srgbClr val="000066"/>
              </a:solidFill>
              <a:latin typeface="Berlin Sans FB" pitchFamily="34" charset="0"/>
            </a:endParaRPr>
          </a:p>
        </p:txBody>
      </p:sp>
      <p:grpSp>
        <p:nvGrpSpPr>
          <p:cNvPr id="10245" name="19 Grupo"/>
          <p:cNvGrpSpPr>
            <a:grpSpLocks/>
          </p:cNvGrpSpPr>
          <p:nvPr/>
        </p:nvGrpSpPr>
        <p:grpSpPr bwMode="auto">
          <a:xfrm>
            <a:off x="1667871" y="2351667"/>
            <a:ext cx="5835151" cy="3577162"/>
            <a:chOff x="1541866" y="1539883"/>
            <a:chExt cx="6557850" cy="4489686"/>
          </a:xfrm>
        </p:grpSpPr>
        <p:sp>
          <p:nvSpPr>
            <p:cNvPr id="12" name="Freeform 5"/>
            <p:cNvSpPr>
              <a:spLocks noEditPoints="1"/>
            </p:cNvSpPr>
            <p:nvPr/>
          </p:nvSpPr>
          <p:spPr bwMode="gray">
            <a:xfrm rot="20241944">
              <a:off x="1541866" y="2206727"/>
              <a:ext cx="6371257" cy="2803401"/>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3500000" scaled="1"/>
              <a:tileRect/>
            </a:gradFill>
            <a:ln>
              <a:headEnd/>
              <a:tailEnd/>
            </a:ln>
            <a:effectLst>
              <a:outerShdw blurRad="40000" dist="12700" rotWithShape="0">
                <a:schemeClr val="accent1">
                  <a:lumMod val="25000"/>
                </a:schemeClr>
              </a:outerShdw>
            </a:effectLst>
          </p:spPr>
          <p:style>
            <a:lnRef idx="1">
              <a:schemeClr val="accent1"/>
            </a:lnRef>
            <a:fillRef idx="2">
              <a:schemeClr val="accent1"/>
            </a:fillRef>
            <a:effectRef idx="1">
              <a:schemeClr val="accent1"/>
            </a:effectRef>
            <a:fontRef idx="minor">
              <a:schemeClr val="dk1"/>
            </a:fontRef>
          </p:style>
          <p:txBody>
            <a:bodyPr/>
            <a:lstStyle/>
            <a:p>
              <a:pPr>
                <a:defRPr/>
              </a:pPr>
              <a:endParaRPr lang="es-ES" sz="1200"/>
            </a:p>
          </p:txBody>
        </p:sp>
        <p:sp>
          <p:nvSpPr>
            <p:cNvPr id="10247" name="Oval 7"/>
            <p:cNvSpPr>
              <a:spLocks noChangeArrowheads="1"/>
            </p:cNvSpPr>
            <p:nvPr/>
          </p:nvSpPr>
          <p:spPr bwMode="gray">
            <a:xfrm>
              <a:off x="3198925" y="1539883"/>
              <a:ext cx="1562231" cy="1384297"/>
            </a:xfrm>
            <a:prstGeom prst="ellipse">
              <a:avLst/>
            </a:prstGeom>
            <a:solidFill>
              <a:srgbClr val="5DAEFF"/>
            </a:solidFill>
            <a:ln w="9525">
              <a:solidFill>
                <a:srgbClr val="3399FF"/>
              </a:solidFill>
              <a:round/>
              <a:headEnd/>
              <a:tailEnd/>
            </a:ln>
            <a:effectLst>
              <a:prstShdw prst="shdw12" dist="76200" dir="10800000">
                <a:srgbClr val="001D3A">
                  <a:alpha val="50000"/>
                </a:srgbClr>
              </a:prstShdw>
            </a:effectLst>
          </p:spPr>
          <p:txBody>
            <a:bodyPr wrap="none" anchor="ctr"/>
            <a:lstStyle/>
            <a:p>
              <a:pPr algn="ctr"/>
              <a:r>
                <a:rPr lang="es-ES_tradnl" sz="1200" b="1"/>
                <a:t>Consultoría</a:t>
              </a:r>
            </a:p>
            <a:p>
              <a:pPr algn="ctr"/>
              <a:r>
                <a:rPr lang="es-ES_tradnl" sz="1200" b="1"/>
                <a:t>e </a:t>
              </a:r>
            </a:p>
            <a:p>
              <a:pPr algn="ctr"/>
              <a:r>
                <a:rPr lang="es-ES_tradnl" sz="1200" b="1"/>
                <a:t>Ingeniería</a:t>
              </a:r>
            </a:p>
          </p:txBody>
        </p:sp>
        <p:sp>
          <p:nvSpPr>
            <p:cNvPr id="10248" name="Oval 10"/>
            <p:cNvSpPr>
              <a:spLocks noChangeArrowheads="1"/>
            </p:cNvSpPr>
            <p:nvPr/>
          </p:nvSpPr>
          <p:spPr bwMode="gray">
            <a:xfrm>
              <a:off x="2173141" y="4645274"/>
              <a:ext cx="1562231" cy="1384295"/>
            </a:xfrm>
            <a:prstGeom prst="ellipse">
              <a:avLst/>
            </a:prstGeom>
            <a:solidFill>
              <a:srgbClr val="66CCFF"/>
            </a:solidFill>
            <a:ln w="9525">
              <a:solidFill>
                <a:srgbClr val="4791FF"/>
              </a:solidFill>
              <a:round/>
              <a:headEnd/>
              <a:tailEnd/>
            </a:ln>
            <a:effectLst>
              <a:prstShdw prst="shdw12" dist="76200" dir="10800000">
                <a:srgbClr val="001D3A">
                  <a:alpha val="50000"/>
                </a:srgbClr>
              </a:prstShdw>
            </a:effectLst>
          </p:spPr>
          <p:txBody>
            <a:bodyPr wrap="none" anchor="ctr"/>
            <a:lstStyle/>
            <a:p>
              <a:pPr algn="ctr"/>
              <a:r>
                <a:rPr lang="es-ES_tradnl" sz="1200" b="1"/>
                <a:t>Ingeniería</a:t>
              </a:r>
            </a:p>
            <a:p>
              <a:pPr algn="ctr"/>
              <a:r>
                <a:rPr lang="es-ES_tradnl" sz="1200" b="1"/>
                <a:t>de</a:t>
              </a:r>
            </a:p>
            <a:p>
              <a:pPr algn="ctr"/>
              <a:r>
                <a:rPr lang="es-ES_tradnl" sz="1200" b="1"/>
                <a:t>Procesos</a:t>
              </a:r>
              <a:endParaRPr lang="es-ES" sz="1200" b="1"/>
            </a:p>
          </p:txBody>
        </p:sp>
        <p:sp>
          <p:nvSpPr>
            <p:cNvPr id="10250" name="Oval 19"/>
            <p:cNvSpPr>
              <a:spLocks noChangeArrowheads="1"/>
            </p:cNvSpPr>
            <p:nvPr/>
          </p:nvSpPr>
          <p:spPr bwMode="gray">
            <a:xfrm>
              <a:off x="6624385" y="1566866"/>
              <a:ext cx="1475331" cy="1384297"/>
            </a:xfrm>
            <a:prstGeom prst="ellipse">
              <a:avLst/>
            </a:prstGeom>
            <a:solidFill>
              <a:srgbClr val="82F567"/>
            </a:solidFill>
            <a:ln w="9525">
              <a:solidFill>
                <a:srgbClr val="008000"/>
              </a:solidFill>
              <a:round/>
              <a:headEnd/>
              <a:tailEnd/>
            </a:ln>
            <a:effectLst>
              <a:prstShdw prst="shdw12" dist="76200" dir="10800000">
                <a:srgbClr val="008000">
                  <a:alpha val="50000"/>
                </a:srgbClr>
              </a:prstShdw>
            </a:effectLst>
          </p:spPr>
          <p:txBody>
            <a:bodyPr wrap="none" anchor="ctr"/>
            <a:lstStyle/>
            <a:p>
              <a:pPr algn="ctr"/>
              <a:r>
                <a:rPr lang="es-ES_tradnl" sz="1200" b="1" dirty="0"/>
                <a:t>Estudios</a:t>
              </a:r>
            </a:p>
            <a:p>
              <a:pPr algn="ctr"/>
              <a:r>
                <a:rPr lang="es-ES_tradnl" sz="1200" b="1" dirty="0"/>
                <a:t>Especializados</a:t>
              </a:r>
            </a:p>
            <a:p>
              <a:pPr algn="ctr"/>
              <a:r>
                <a:rPr lang="es-ES_tradnl" sz="1200" b="1" dirty="0"/>
                <a:t>Seguridad y </a:t>
              </a:r>
            </a:p>
            <a:p>
              <a:pPr algn="ctr"/>
              <a:r>
                <a:rPr lang="es-ES_tradnl" sz="1200" b="1" dirty="0" smtClean="0"/>
                <a:t>Ambiente</a:t>
              </a:r>
              <a:endParaRPr lang="es-ES" sz="1200" b="1" dirty="0"/>
            </a:p>
          </p:txBody>
        </p:sp>
      </p:grpSp>
      <p:sp>
        <p:nvSpPr>
          <p:cNvPr id="13" name="Text Box 3"/>
          <p:cNvSpPr txBox="1">
            <a:spLocks noChangeArrowheads="1"/>
          </p:cNvSpPr>
          <p:nvPr/>
        </p:nvSpPr>
        <p:spPr bwMode="auto">
          <a:xfrm>
            <a:off x="2251303" y="3729158"/>
            <a:ext cx="4176781" cy="707886"/>
          </a:xfrm>
          <a:prstGeom prst="rect">
            <a:avLst/>
          </a:prstGeom>
          <a:noFill/>
          <a:ln w="9525">
            <a:noFill/>
            <a:miter lim="800000"/>
            <a:headEnd/>
            <a:tailEnd/>
          </a:ln>
        </p:spPr>
        <p:txBody>
          <a:bodyPr wrap="square">
            <a:spAutoFit/>
            <a:scene3d>
              <a:camera prst="orthographicFront"/>
              <a:lightRig rig="threePt" dir="t"/>
            </a:scene3d>
            <a:sp3d extrusionH="57150">
              <a:bevelT w="38100" h="38100" prst="slope"/>
            </a:sp3d>
          </a:bodyPr>
          <a:lstStyle/>
          <a:p>
            <a:pPr algn="ctr">
              <a:defRPr/>
            </a:pPr>
            <a:r>
              <a:rPr lang="es-ES" sz="2000" b="1" dirty="0" smtClean="0">
                <a:solidFill>
                  <a:srgbClr val="00007A"/>
                </a:solidFill>
                <a:latin typeface="Verdana" pitchFamily="34" charset="0"/>
                <a:cs typeface="+mn-cs"/>
              </a:rPr>
              <a:t>Soluciones </a:t>
            </a:r>
            <a:r>
              <a:rPr lang="es-ES" sz="2000" b="1" dirty="0">
                <a:solidFill>
                  <a:srgbClr val="00007A"/>
                </a:solidFill>
                <a:latin typeface="Verdana" pitchFamily="34" charset="0"/>
                <a:cs typeface="+mn-cs"/>
              </a:rPr>
              <a:t>Integrales Gerencia e Ingeniería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8763" y="200025"/>
            <a:ext cx="8885237" cy="523875"/>
          </a:xfrm>
          <a:prstGeom prst="rect">
            <a:avLst/>
          </a:prstGeom>
          <a:effectLst>
            <a:outerShdw blurRad="76200" dir="18900000" sy="23000" kx="-1200000" algn="bl" rotWithShape="0">
              <a:prstClr val="black">
                <a:alpha val="20000"/>
              </a:prstClr>
            </a:outerShdw>
          </a:effectLst>
        </p:spPr>
        <p:txBody>
          <a:bodyPr>
            <a:spAutoFit/>
          </a:bodyPr>
          <a:lstStyle/>
          <a:p>
            <a:pPr marL="3175" algn="r">
              <a:spcAft>
                <a:spcPct val="50000"/>
              </a:spcAft>
              <a:buClr>
                <a:srgbClr val="FF6600"/>
              </a:buClr>
              <a:defRPr/>
            </a:pPr>
            <a:r>
              <a:rPr lang="es-ES" sz="2800" b="1" spc="600" dirty="0">
                <a:solidFill>
                  <a:srgbClr val="000099"/>
                </a:solidFill>
                <a:latin typeface="BankGothic Md BT" pitchFamily="34" charset="0"/>
                <a:cs typeface="+mn-cs"/>
              </a:rPr>
              <a:t>Servicios Especializados</a:t>
            </a:r>
          </a:p>
        </p:txBody>
      </p:sp>
      <p:sp>
        <p:nvSpPr>
          <p:cNvPr id="18" name="18 CuadroTexto"/>
          <p:cNvSpPr txBox="1">
            <a:spLocks noChangeArrowheads="1"/>
          </p:cNvSpPr>
          <p:nvPr/>
        </p:nvSpPr>
        <p:spPr bwMode="auto">
          <a:xfrm>
            <a:off x="1572768" y="996726"/>
            <a:ext cx="7205472" cy="1077218"/>
          </a:xfrm>
          <a:prstGeom prst="rect">
            <a:avLst/>
          </a:prstGeom>
          <a:ln>
            <a:headEnd/>
            <a:tailEnd/>
          </a:ln>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0" lvl="3" algn="ctr">
              <a:spcAft>
                <a:spcPts val="600"/>
              </a:spcAft>
              <a:buClr>
                <a:srgbClr val="F1671B"/>
              </a:buClr>
              <a:defRPr/>
            </a:pPr>
            <a:r>
              <a:rPr lang="es-VE" sz="1600" dirty="0"/>
              <a:t>Proveemos </a:t>
            </a:r>
            <a:r>
              <a:rPr lang="es-VE" sz="1600" b="1" dirty="0"/>
              <a:t>Servicios Especializados de Consultoría e Ingeniería </a:t>
            </a:r>
            <a:r>
              <a:rPr lang="es-ES" sz="1600" dirty="0"/>
              <a:t>en la Explotación de Campos de Crudo y </a:t>
            </a:r>
            <a:r>
              <a:rPr lang="es-ES" sz="1600" dirty="0" smtClean="0"/>
              <a:t>Gas y Proyectos Industriales en general, </a:t>
            </a:r>
            <a:r>
              <a:rPr lang="es-ES" sz="1600" dirty="0"/>
              <a:t>a través de un enfoque integral y </a:t>
            </a:r>
            <a:r>
              <a:rPr lang="es-ES_tradnl" sz="1600" dirty="0"/>
              <a:t>bajo estrictas normas de seguridad y calidad </a:t>
            </a:r>
            <a:r>
              <a:rPr lang="es-ES" sz="1600" dirty="0">
                <a:cs typeface="Tahoma" pitchFamily="34" charset="0"/>
              </a:rPr>
              <a:t>conforme a las normas nacionales e internacionales vigentes</a:t>
            </a:r>
            <a:endParaRPr lang="es-ES" sz="1600" dirty="0">
              <a:solidFill>
                <a:srgbClr val="0033CC"/>
              </a:solidFill>
              <a:ea typeface="Arial Unicode MS" pitchFamily="34" charset="-128"/>
              <a:cs typeface="Arial" pitchFamily="34" charset="0"/>
            </a:endParaRPr>
          </a:p>
        </p:txBody>
      </p:sp>
      <p:sp>
        <p:nvSpPr>
          <p:cNvPr id="6" name="Oval 7"/>
          <p:cNvSpPr>
            <a:spLocks noChangeArrowheads="1"/>
          </p:cNvSpPr>
          <p:nvPr/>
        </p:nvSpPr>
        <p:spPr bwMode="gray">
          <a:xfrm>
            <a:off x="73152" y="991063"/>
            <a:ext cx="1462494" cy="1088545"/>
          </a:xfrm>
          <a:prstGeom prst="ellipse">
            <a:avLst/>
          </a:prstGeom>
          <a:solidFill>
            <a:srgbClr val="5DAEFF"/>
          </a:solidFill>
          <a:ln>
            <a:headEnd/>
            <a:tailEnd/>
          </a:ln>
          <a:effectLst>
            <a:innerShdw blurRad="63500" dist="508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s-ES_tradnl" sz="1600" b="1" dirty="0">
                <a:solidFill>
                  <a:schemeClr val="tx1"/>
                </a:solidFill>
                <a:cs typeface="Arial" pitchFamily="34" charset="0"/>
              </a:rPr>
              <a:t>Consultoría</a:t>
            </a:r>
          </a:p>
          <a:p>
            <a:pPr algn="ctr">
              <a:defRPr/>
            </a:pPr>
            <a:r>
              <a:rPr lang="es-ES_tradnl" sz="1600" b="1" dirty="0">
                <a:solidFill>
                  <a:schemeClr val="tx1"/>
                </a:solidFill>
                <a:cs typeface="Arial" pitchFamily="34" charset="0"/>
              </a:rPr>
              <a:t>e</a:t>
            </a:r>
          </a:p>
          <a:p>
            <a:pPr algn="ctr">
              <a:defRPr/>
            </a:pPr>
            <a:r>
              <a:rPr lang="es-ES_tradnl" sz="1600" b="1" dirty="0">
                <a:solidFill>
                  <a:schemeClr val="tx1"/>
                </a:solidFill>
                <a:cs typeface="Arial" pitchFamily="34" charset="0"/>
              </a:rPr>
              <a:t>Ingeniería</a:t>
            </a:r>
            <a:endParaRPr lang="es-ES" sz="1600" b="1" dirty="0">
              <a:solidFill>
                <a:schemeClr val="tx1"/>
              </a:solidFill>
              <a:cs typeface="Arial" pitchFamily="34" charset="0"/>
            </a:endParaRPr>
          </a:p>
        </p:txBody>
      </p:sp>
      <p:pic>
        <p:nvPicPr>
          <p:cNvPr id="11270" name="Picture 6"/>
          <p:cNvPicPr>
            <a:picLocks noChangeAspect="1" noChangeArrowheads="1"/>
          </p:cNvPicPr>
          <p:nvPr/>
        </p:nvPicPr>
        <p:blipFill>
          <a:blip r:embed="rId2" cstate="print"/>
          <a:srcRect/>
          <a:stretch>
            <a:fillRect/>
          </a:stretch>
        </p:blipFill>
        <p:spPr bwMode="auto">
          <a:xfrm>
            <a:off x="865632" y="2128308"/>
            <a:ext cx="7350951" cy="4729692"/>
          </a:xfrm>
          <a:prstGeom prst="rect">
            <a:avLst/>
          </a:prstGeom>
          <a:noFill/>
          <a:ln w="9525">
            <a:noFill/>
            <a:miter lim="800000"/>
            <a:headEnd/>
            <a:tailEnd/>
          </a:ln>
          <a:effectLst/>
        </p:spPr>
      </p:pic>
      <p:sp>
        <p:nvSpPr>
          <p:cNvPr id="8" name="7 Rectángulo"/>
          <p:cNvSpPr/>
          <p:nvPr/>
        </p:nvSpPr>
        <p:spPr>
          <a:xfrm>
            <a:off x="2420471" y="5744583"/>
            <a:ext cx="1538343" cy="871369"/>
          </a:xfrm>
          <a:prstGeom prst="rect">
            <a:avLst/>
          </a:prstGeom>
          <a:solidFill>
            <a:srgbClr val="FFFFCC"/>
          </a:solidFill>
          <a:ln w="38100">
            <a:solidFill>
              <a:srgbClr val="FFC000"/>
            </a:solidFill>
          </a:ln>
          <a:effectLst>
            <a:innerShdw blurRad="63500" dist="50800" dir="2700000">
              <a:srgbClr val="FFC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00" b="1" dirty="0" smtClean="0">
                <a:solidFill>
                  <a:schemeClr val="tx1">
                    <a:lumMod val="95000"/>
                    <a:lumOff val="5000"/>
                  </a:schemeClr>
                </a:solidFill>
                <a:latin typeface="Arial Narrow" pitchFamily="34" charset="0"/>
              </a:rPr>
              <a:t>Gerencia de </a:t>
            </a:r>
          </a:p>
          <a:p>
            <a:pPr algn="ctr"/>
            <a:r>
              <a:rPr lang="es-ES_tradnl" sz="1300" b="1" dirty="0" smtClean="0">
                <a:solidFill>
                  <a:schemeClr val="tx1">
                    <a:lumMod val="95000"/>
                    <a:lumOff val="5000"/>
                  </a:schemeClr>
                </a:solidFill>
                <a:latin typeface="Arial Narrow" pitchFamily="34" charset="0"/>
              </a:rPr>
              <a:t>Construcción ,</a:t>
            </a:r>
          </a:p>
          <a:p>
            <a:pPr algn="ctr"/>
            <a:r>
              <a:rPr lang="en-US" sz="1300" b="1" dirty="0" smtClean="0">
                <a:solidFill>
                  <a:schemeClr val="tx1">
                    <a:lumMod val="95000"/>
                    <a:lumOff val="5000"/>
                  </a:schemeClr>
                </a:solidFill>
                <a:latin typeface="Arial Narrow" pitchFamily="34" charset="0"/>
              </a:rPr>
              <a:t>Commissioning y </a:t>
            </a:r>
            <a:r>
              <a:rPr lang="es-ES_tradnl" sz="1300" b="1" dirty="0" smtClean="0">
                <a:solidFill>
                  <a:schemeClr val="tx1">
                    <a:lumMod val="95000"/>
                    <a:lumOff val="5000"/>
                  </a:schemeClr>
                </a:solidFill>
                <a:latin typeface="Arial Narrow" pitchFamily="34" charset="0"/>
              </a:rPr>
              <a:t>Arranque</a:t>
            </a:r>
            <a:endParaRPr lang="es-ES_tradnl" sz="1300" b="1" dirty="0">
              <a:solidFill>
                <a:schemeClr val="tx1">
                  <a:lumMod val="95000"/>
                  <a:lumOff val="5000"/>
                </a:schemeClr>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300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2000" fill="hold"/>
                                        <p:tgtEl>
                                          <p:spTgt spid="11270"/>
                                        </p:tgtEl>
                                        <p:attrNameLst>
                                          <p:attrName>ppt_w</p:attrName>
                                        </p:attrNameLst>
                                      </p:cBhvr>
                                      <p:tavLst>
                                        <p:tav tm="0">
                                          <p:val>
                                            <p:strVal val="#ppt_w*0.70"/>
                                          </p:val>
                                        </p:tav>
                                        <p:tav tm="100000">
                                          <p:val>
                                            <p:strVal val="#ppt_w"/>
                                          </p:val>
                                        </p:tav>
                                      </p:tavLst>
                                    </p:anim>
                                    <p:anim calcmode="lin" valueType="num">
                                      <p:cBhvr>
                                        <p:cTn id="8" dur="2000" fill="hold"/>
                                        <p:tgtEl>
                                          <p:spTgt spid="11270"/>
                                        </p:tgtEl>
                                        <p:attrNameLst>
                                          <p:attrName>ppt_h</p:attrName>
                                        </p:attrNameLst>
                                      </p:cBhvr>
                                      <p:tavLst>
                                        <p:tav tm="0">
                                          <p:val>
                                            <p:strVal val="#ppt_h"/>
                                          </p:val>
                                        </p:tav>
                                        <p:tav tm="100000">
                                          <p:val>
                                            <p:strVal val="#ppt_h"/>
                                          </p:val>
                                        </p:tav>
                                      </p:tavLst>
                                    </p:anim>
                                    <p:animEffect transition="in" filter="fade">
                                      <p:cBhvr>
                                        <p:cTn id="9"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8763" y="200025"/>
            <a:ext cx="8885237" cy="523875"/>
          </a:xfrm>
          <a:prstGeom prst="rect">
            <a:avLst/>
          </a:prstGeom>
          <a:effectLst>
            <a:outerShdw blurRad="76200" dir="18900000" sy="23000" kx="-1200000" algn="bl" rotWithShape="0">
              <a:prstClr val="black">
                <a:alpha val="20000"/>
              </a:prstClr>
            </a:outerShdw>
          </a:effectLst>
        </p:spPr>
        <p:txBody>
          <a:bodyPr>
            <a:spAutoFit/>
          </a:bodyPr>
          <a:lstStyle/>
          <a:p>
            <a:pPr marL="3175" algn="r">
              <a:spcAft>
                <a:spcPct val="50000"/>
              </a:spcAft>
              <a:buClr>
                <a:srgbClr val="FF6600"/>
              </a:buClr>
              <a:defRPr/>
            </a:pPr>
            <a:r>
              <a:rPr lang="es-ES" sz="2800" b="1" spc="600" dirty="0">
                <a:solidFill>
                  <a:srgbClr val="000099"/>
                </a:solidFill>
                <a:latin typeface="BankGothic Md BT" pitchFamily="34" charset="0"/>
                <a:cs typeface="+mn-cs"/>
              </a:rPr>
              <a:t>Servicios Especializados</a:t>
            </a:r>
          </a:p>
        </p:txBody>
      </p:sp>
      <p:grpSp>
        <p:nvGrpSpPr>
          <p:cNvPr id="2" name="28 Grupo"/>
          <p:cNvGrpSpPr>
            <a:grpSpLocks/>
          </p:cNvGrpSpPr>
          <p:nvPr/>
        </p:nvGrpSpPr>
        <p:grpSpPr bwMode="auto">
          <a:xfrm>
            <a:off x="0" y="2314575"/>
            <a:ext cx="7656513" cy="2927350"/>
            <a:chOff x="0" y="2349109"/>
            <a:chExt cx="7656394" cy="2927937"/>
          </a:xfrm>
        </p:grpSpPr>
        <p:sp>
          <p:nvSpPr>
            <p:cNvPr id="17421" name="10 CuadroTexto"/>
            <p:cNvSpPr txBox="1">
              <a:spLocks noChangeArrowheads="1"/>
            </p:cNvSpPr>
            <p:nvPr/>
          </p:nvSpPr>
          <p:spPr bwMode="auto">
            <a:xfrm>
              <a:off x="163774" y="2660612"/>
              <a:ext cx="7492620" cy="2616434"/>
            </a:xfrm>
            <a:prstGeom prst="rect">
              <a:avLst/>
            </a:prstGeom>
            <a:noFill/>
            <a:ln w="9525">
              <a:noFill/>
              <a:miter lim="800000"/>
              <a:headEnd/>
              <a:tailEnd/>
            </a:ln>
          </p:spPr>
          <p:txBody>
            <a:bodyPr>
              <a:spAutoFit/>
            </a:bodyPr>
            <a:lstStyle/>
            <a:p>
              <a:pPr marL="182563" lvl="1" indent="-182563" algn="just">
                <a:spcAft>
                  <a:spcPts val="600"/>
                </a:spcAft>
                <a:buClr>
                  <a:srgbClr val="FF0000"/>
                </a:buClr>
              </a:pPr>
              <a:r>
                <a:rPr lang="es-ES_tradnl" sz="1600" b="1" dirty="0">
                  <a:solidFill>
                    <a:srgbClr val="0000FF"/>
                  </a:solidFill>
                </a:rPr>
                <a:t>Visualización, Conceptualización y Definición (VCD)</a:t>
              </a:r>
            </a:p>
            <a:p>
              <a:pPr marL="182563" lvl="1" indent="-182563" algn="just">
                <a:buClr>
                  <a:srgbClr val="FF0000"/>
                </a:buClr>
                <a:buFont typeface="Wingdings" pitchFamily="2" charset="2"/>
                <a:buChar char="§"/>
              </a:pPr>
              <a:r>
                <a:rPr lang="es-ES_tradnl" sz="1600" dirty="0">
                  <a:solidFill>
                    <a:srgbClr val="000000"/>
                  </a:solidFill>
                </a:rPr>
                <a:t>Gasoductos, Poliductos y Oleoductos de gran longitud</a:t>
              </a:r>
            </a:p>
            <a:p>
              <a:pPr marL="182563" lvl="1" indent="-182563" algn="just">
                <a:buClr>
                  <a:srgbClr val="FF0000"/>
                </a:buClr>
                <a:buFont typeface="Wingdings" pitchFamily="2" charset="2"/>
                <a:buChar char="§"/>
              </a:pPr>
              <a:r>
                <a:rPr lang="es-ES" sz="1600" dirty="0"/>
                <a:t>Instalaciones de Superficie Petroleras</a:t>
              </a:r>
            </a:p>
            <a:p>
              <a:pPr marL="182563" lvl="1" indent="-182563" algn="just">
                <a:spcAft>
                  <a:spcPts val="1200"/>
                </a:spcAft>
                <a:buClr>
                  <a:srgbClr val="FF0000"/>
                </a:buClr>
                <a:buFont typeface="Wingdings" pitchFamily="2" charset="2"/>
                <a:buChar char="§"/>
              </a:pPr>
              <a:r>
                <a:rPr lang="es-ES_tradnl" sz="1600" dirty="0"/>
                <a:t>Evaluación Tecnologías (</a:t>
              </a:r>
              <a:r>
                <a:rPr lang="es-ES_tradnl" sz="1600" i="1" dirty="0"/>
                <a:t>Extracción, Tratamiento y Manejo)</a:t>
              </a:r>
              <a:endParaRPr lang="es-ES" sz="1600" dirty="0"/>
            </a:p>
            <a:p>
              <a:pPr marL="182563" lvl="1" indent="-182563" algn="just">
                <a:spcAft>
                  <a:spcPts val="600"/>
                </a:spcAft>
                <a:buClr>
                  <a:srgbClr val="FF0000"/>
                </a:buClr>
              </a:pPr>
              <a:r>
                <a:rPr lang="es-ES_tradnl" sz="1600" b="1" dirty="0">
                  <a:solidFill>
                    <a:srgbClr val="0000FF"/>
                  </a:solidFill>
                </a:rPr>
                <a:t>Estudios Factibilidad </a:t>
              </a:r>
            </a:p>
            <a:p>
              <a:pPr marL="182563" lvl="1" indent="-182563" algn="just">
                <a:buClr>
                  <a:srgbClr val="FF0000"/>
                </a:buClr>
                <a:buFont typeface="Wingdings" pitchFamily="2" charset="2"/>
                <a:buChar char="§"/>
              </a:pPr>
              <a:r>
                <a:rPr lang="es-VE" sz="1600" dirty="0" smtClean="0"/>
                <a:t>Desarrollo de Campos de Petróleo y Gas</a:t>
              </a:r>
              <a:endParaRPr lang="es-VE" sz="1600" dirty="0"/>
            </a:p>
            <a:p>
              <a:pPr marL="182563" lvl="1" indent="-182563" algn="just">
                <a:buClr>
                  <a:srgbClr val="FF0000"/>
                </a:buClr>
                <a:buFont typeface="Wingdings" pitchFamily="2" charset="2"/>
                <a:buChar char="§"/>
              </a:pPr>
              <a:r>
                <a:rPr lang="es-VE" sz="1600" dirty="0" smtClean="0"/>
                <a:t>HUB </a:t>
              </a:r>
              <a:r>
                <a:rPr lang="es-VE" sz="1600" dirty="0"/>
                <a:t>GNC y/o GNL en Jamaica</a:t>
              </a:r>
              <a:endParaRPr lang="es-ES_tradnl" sz="1600" dirty="0"/>
            </a:p>
            <a:p>
              <a:pPr marL="182563" lvl="1" indent="-182563" algn="just">
                <a:buClr>
                  <a:srgbClr val="FF0000"/>
                </a:buClr>
                <a:buFont typeface="Wingdings" pitchFamily="2" charset="2"/>
                <a:buChar char="§"/>
              </a:pPr>
              <a:r>
                <a:rPr lang="es-ES_tradnl" sz="1600" dirty="0"/>
                <a:t>Suministro Gas Natural: Gasoducto, GNC y/o GNL</a:t>
              </a:r>
              <a:endParaRPr lang="es-VE" sz="1600" dirty="0"/>
            </a:p>
            <a:p>
              <a:pPr marL="182563" lvl="1" indent="-182563" algn="just">
                <a:buClr>
                  <a:srgbClr val="FF0000"/>
                </a:buClr>
                <a:buFont typeface="Wingdings" pitchFamily="2" charset="2"/>
                <a:buChar char="§"/>
              </a:pPr>
              <a:r>
                <a:rPr lang="es-ES_tradnl" sz="1600" dirty="0"/>
                <a:t>Gas Natural Vehicular (</a:t>
              </a:r>
              <a:r>
                <a:rPr lang="es-ES_tradnl" sz="1600" i="1" dirty="0"/>
                <a:t>GNV)</a:t>
              </a:r>
              <a:endParaRPr lang="es-ES" sz="1600" i="1" dirty="0"/>
            </a:p>
          </p:txBody>
        </p:sp>
        <p:sp>
          <p:nvSpPr>
            <p:cNvPr id="16" name="12 CuadroTexto"/>
            <p:cNvSpPr txBox="1">
              <a:spLocks noChangeArrowheads="1"/>
            </p:cNvSpPr>
            <p:nvPr/>
          </p:nvSpPr>
          <p:spPr bwMode="auto">
            <a:xfrm>
              <a:off x="0" y="2349109"/>
              <a:ext cx="6126068" cy="338206"/>
            </a:xfrm>
            <a:prstGeom prst="rect">
              <a:avLst/>
            </a:prstGeom>
            <a:noFill/>
            <a:ln w="9525">
              <a:noFill/>
              <a:miter lim="800000"/>
              <a:headEnd/>
              <a:tailEnd/>
            </a:ln>
          </p:spPr>
          <p:txBody>
            <a:bodyPr wrap="none">
              <a:spAutoFit/>
            </a:bodyPr>
            <a:lstStyle/>
            <a:p>
              <a:pPr marL="0" lvl="3">
                <a:spcAft>
                  <a:spcPts val="600"/>
                </a:spcAft>
                <a:buClr>
                  <a:srgbClr val="F1671B"/>
                </a:buClr>
                <a:defRPr/>
              </a:pPr>
              <a:r>
                <a:rPr lang="es-ES_tradnl" sz="1600" spc="600" dirty="0">
                  <a:solidFill>
                    <a:schemeClr val="accent6">
                      <a:lumMod val="75000"/>
                    </a:schemeClr>
                  </a:solidFill>
                  <a:latin typeface="Bodoni MT Black" pitchFamily="18" charset="0"/>
                  <a:ea typeface="Arial Unicode MS" pitchFamily="34" charset="-128"/>
                  <a:cs typeface="Arial" pitchFamily="34" charset="0"/>
                </a:rPr>
                <a:t>PROYECTOS DE PETRÓLEO Y GAS</a:t>
              </a:r>
              <a:endParaRPr lang="es-ES" sz="1600" spc="600" dirty="0">
                <a:solidFill>
                  <a:schemeClr val="accent6">
                    <a:lumMod val="75000"/>
                  </a:schemeClr>
                </a:solidFill>
                <a:latin typeface="Bodoni MT Black" pitchFamily="18" charset="0"/>
                <a:ea typeface="Arial Unicode MS" pitchFamily="34" charset="-128"/>
                <a:cs typeface="Arial" pitchFamily="34" charset="0"/>
              </a:endParaRPr>
            </a:p>
          </p:txBody>
        </p:sp>
      </p:grpSp>
      <p:sp>
        <p:nvSpPr>
          <p:cNvPr id="12" name="14 CuadroTexto"/>
          <p:cNvSpPr txBox="1">
            <a:spLocks noChangeArrowheads="1"/>
          </p:cNvSpPr>
          <p:nvPr/>
        </p:nvSpPr>
        <p:spPr bwMode="auto">
          <a:xfrm>
            <a:off x="2197100" y="1076325"/>
            <a:ext cx="6578600" cy="1108075"/>
          </a:xfrm>
          <a:prstGeom prst="rect">
            <a:avLst/>
          </a:prstGeom>
          <a:ln>
            <a:headEnd/>
            <a:tailEnd/>
          </a:ln>
          <a:effectLst/>
        </p:spPr>
        <p:style>
          <a:lnRef idx="1">
            <a:schemeClr val="accent5"/>
          </a:lnRef>
          <a:fillRef idx="2">
            <a:schemeClr val="accent5"/>
          </a:fillRef>
          <a:effectRef idx="1">
            <a:schemeClr val="accent5"/>
          </a:effectRef>
          <a:fontRef idx="minor">
            <a:schemeClr val="dk1"/>
          </a:fontRef>
        </p:style>
        <p:txBody>
          <a:bodyPr>
            <a:spAutoFit/>
          </a:bodyPr>
          <a:lstStyle/>
          <a:p>
            <a:pPr marL="0" lvl="3" algn="ctr">
              <a:spcAft>
                <a:spcPts val="600"/>
              </a:spcAft>
              <a:buClr>
                <a:srgbClr val="F1671B"/>
              </a:buClr>
              <a:defRPr/>
            </a:pPr>
            <a:r>
              <a:rPr lang="es-ES" dirty="0">
                <a:solidFill>
                  <a:schemeClr val="accent6">
                    <a:lumMod val="75000"/>
                  </a:schemeClr>
                </a:solidFill>
                <a:latin typeface="Bodoni MT Black" pitchFamily="18" charset="0"/>
                <a:ea typeface="Arial Unicode MS" pitchFamily="34" charset="-128"/>
                <a:cs typeface="Arial" pitchFamily="34" charset="0"/>
              </a:rPr>
              <a:t>Visualización, Conceptualización y Definición (VCD)</a:t>
            </a:r>
            <a:r>
              <a:rPr lang="es-ES" sz="1600" dirty="0">
                <a:solidFill>
                  <a:schemeClr val="tx2">
                    <a:lumMod val="75000"/>
                  </a:schemeClr>
                </a:solidFill>
                <a:ea typeface="Arial Unicode MS" pitchFamily="34" charset="-128"/>
                <a:cs typeface="Arial" pitchFamily="34" charset="0"/>
              </a:rPr>
              <a:t> </a:t>
            </a:r>
          </a:p>
          <a:p>
            <a:pPr marL="0" lvl="3" algn="just">
              <a:spcAft>
                <a:spcPts val="600"/>
              </a:spcAft>
              <a:buClr>
                <a:srgbClr val="F1671B"/>
              </a:buClr>
              <a:defRPr/>
            </a:pPr>
            <a:r>
              <a:rPr lang="es-ES" sz="1400" dirty="0">
                <a:solidFill>
                  <a:schemeClr val="tx2">
                    <a:lumMod val="75000"/>
                  </a:schemeClr>
                </a:solidFill>
                <a:ea typeface="Arial Unicode MS" pitchFamily="34" charset="-128"/>
                <a:cs typeface="Arial" pitchFamily="34" charset="0"/>
              </a:rPr>
              <a:t>Disciplinas Civil, Mecánica, Eléctrica, Instrumentación, Control y Arquitectura, conforme a las normas nacionales e internacionales vigentes, cumpliendo con los requerimientos técnicos y operacionales indicados por el cliente.</a:t>
            </a:r>
            <a:endParaRPr lang="es-VE" sz="1400" dirty="0">
              <a:solidFill>
                <a:schemeClr val="tx2">
                  <a:lumMod val="75000"/>
                </a:schemeClr>
              </a:solidFill>
              <a:ea typeface="Arial Unicode MS" pitchFamily="34" charset="-128"/>
              <a:cs typeface="Arial" pitchFamily="34" charset="0"/>
            </a:endParaRPr>
          </a:p>
        </p:txBody>
      </p:sp>
      <p:sp>
        <p:nvSpPr>
          <p:cNvPr id="21" name="Oval 7"/>
          <p:cNvSpPr>
            <a:spLocks noChangeArrowheads="1"/>
          </p:cNvSpPr>
          <p:nvPr/>
        </p:nvSpPr>
        <p:spPr bwMode="gray">
          <a:xfrm>
            <a:off x="259308" y="996287"/>
            <a:ext cx="1678674" cy="1296537"/>
          </a:xfrm>
          <a:prstGeom prst="ellipse">
            <a:avLst/>
          </a:prstGeom>
          <a:solidFill>
            <a:srgbClr val="5DAEFF"/>
          </a:solidFill>
          <a:ln>
            <a:headEnd/>
            <a:tailEnd/>
          </a:ln>
          <a:effectLst>
            <a:innerShdw blurRad="63500" dist="508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s-ES_tradnl" b="1" dirty="0">
                <a:solidFill>
                  <a:schemeClr val="tx1"/>
                </a:solidFill>
                <a:cs typeface="Arial" pitchFamily="34" charset="0"/>
              </a:rPr>
              <a:t>Consultoría</a:t>
            </a:r>
          </a:p>
          <a:p>
            <a:pPr algn="ctr">
              <a:defRPr/>
            </a:pPr>
            <a:r>
              <a:rPr lang="es-ES_tradnl" b="1" dirty="0">
                <a:solidFill>
                  <a:schemeClr val="tx1"/>
                </a:solidFill>
                <a:cs typeface="Arial" pitchFamily="34" charset="0"/>
              </a:rPr>
              <a:t>e</a:t>
            </a:r>
          </a:p>
          <a:p>
            <a:pPr algn="ctr">
              <a:defRPr/>
            </a:pPr>
            <a:r>
              <a:rPr lang="es-ES_tradnl" b="1" dirty="0">
                <a:solidFill>
                  <a:schemeClr val="tx1"/>
                </a:solidFill>
                <a:cs typeface="Arial" pitchFamily="34" charset="0"/>
              </a:rPr>
              <a:t>Ingeniería</a:t>
            </a:r>
            <a:endParaRPr lang="es-ES" b="1" dirty="0">
              <a:solidFill>
                <a:schemeClr val="tx1"/>
              </a:solidFill>
              <a:cs typeface="Arial" pitchFamily="34" charset="0"/>
            </a:endParaRPr>
          </a:p>
        </p:txBody>
      </p:sp>
      <p:grpSp>
        <p:nvGrpSpPr>
          <p:cNvPr id="3" name="29 Grupo"/>
          <p:cNvGrpSpPr>
            <a:grpSpLocks/>
          </p:cNvGrpSpPr>
          <p:nvPr/>
        </p:nvGrpSpPr>
        <p:grpSpPr bwMode="auto">
          <a:xfrm>
            <a:off x="0" y="5214938"/>
            <a:ext cx="9239250" cy="1643062"/>
            <a:chOff x="1" y="5145915"/>
            <a:chExt cx="9239535" cy="1643845"/>
          </a:xfrm>
        </p:grpSpPr>
        <p:sp>
          <p:nvSpPr>
            <p:cNvPr id="26" name="12 CuadroTexto"/>
            <p:cNvSpPr txBox="1">
              <a:spLocks noChangeArrowheads="1"/>
            </p:cNvSpPr>
            <p:nvPr/>
          </p:nvSpPr>
          <p:spPr bwMode="auto">
            <a:xfrm>
              <a:off x="1624064" y="5163385"/>
              <a:ext cx="5073807" cy="338299"/>
            </a:xfrm>
            <a:prstGeom prst="rect">
              <a:avLst/>
            </a:prstGeom>
            <a:noFill/>
            <a:ln w="9525">
              <a:noFill/>
              <a:miter lim="800000"/>
              <a:headEnd/>
              <a:tailEnd/>
            </a:ln>
          </p:spPr>
          <p:txBody>
            <a:bodyPr wrap="none">
              <a:spAutoFit/>
            </a:bodyPr>
            <a:lstStyle/>
            <a:p>
              <a:pPr marL="0" lvl="3">
                <a:spcAft>
                  <a:spcPts val="600"/>
                </a:spcAft>
                <a:buClr>
                  <a:srgbClr val="F1671B"/>
                </a:buClr>
                <a:defRPr/>
              </a:pPr>
              <a:r>
                <a:rPr lang="es-ES_tradnl" sz="1600" spc="600" dirty="0">
                  <a:solidFill>
                    <a:schemeClr val="accent6">
                      <a:lumMod val="75000"/>
                    </a:schemeClr>
                  </a:solidFill>
                  <a:latin typeface="Bodoni MT Black" pitchFamily="18" charset="0"/>
                  <a:ea typeface="Arial Unicode MS" pitchFamily="34" charset="-128"/>
                  <a:cs typeface="Arial" pitchFamily="34" charset="0"/>
                </a:rPr>
                <a:t>PROYECTOS INDUSTRIALES</a:t>
              </a:r>
              <a:endParaRPr lang="es-ES" sz="1600" spc="600" dirty="0">
                <a:solidFill>
                  <a:schemeClr val="accent6">
                    <a:lumMod val="75000"/>
                  </a:schemeClr>
                </a:solidFill>
                <a:latin typeface="Bodoni MT Black" pitchFamily="18" charset="0"/>
                <a:ea typeface="Arial Unicode MS" pitchFamily="34" charset="-128"/>
                <a:cs typeface="Arial" pitchFamily="34" charset="0"/>
              </a:endParaRPr>
            </a:p>
          </p:txBody>
        </p:sp>
        <p:sp>
          <p:nvSpPr>
            <p:cNvPr id="17419" name="10 CuadroTexto"/>
            <p:cNvSpPr txBox="1">
              <a:spLocks noChangeArrowheads="1"/>
            </p:cNvSpPr>
            <p:nvPr/>
          </p:nvSpPr>
          <p:spPr bwMode="auto">
            <a:xfrm>
              <a:off x="1651381" y="5382052"/>
              <a:ext cx="7588155" cy="1400383"/>
            </a:xfrm>
            <a:prstGeom prst="rect">
              <a:avLst/>
            </a:prstGeom>
            <a:noFill/>
            <a:ln w="9525">
              <a:noFill/>
              <a:miter lim="800000"/>
              <a:headEnd/>
              <a:tailEnd/>
            </a:ln>
          </p:spPr>
          <p:txBody>
            <a:bodyPr>
              <a:spAutoFit/>
            </a:bodyPr>
            <a:lstStyle/>
            <a:p>
              <a:pPr marL="182563" lvl="1" indent="-182563" algn="just">
                <a:spcAft>
                  <a:spcPts val="600"/>
                </a:spcAft>
                <a:buClr>
                  <a:srgbClr val="FF0000"/>
                </a:buClr>
                <a:buSzPct val="70000"/>
              </a:pPr>
              <a:r>
                <a:rPr lang="es-ES_tradnl" sz="1600" b="1" dirty="0">
                  <a:solidFill>
                    <a:srgbClr val="0000FF"/>
                  </a:solidFill>
                </a:rPr>
                <a:t>Conceptualización y Definición</a:t>
              </a:r>
            </a:p>
            <a:p>
              <a:pPr marL="182563" lvl="1" indent="-182563" algn="just">
                <a:buClr>
                  <a:srgbClr val="FF0000"/>
                </a:buClr>
                <a:buSzPct val="70000"/>
                <a:buFont typeface="Wingdings" pitchFamily="2" charset="2"/>
                <a:buChar char="§"/>
              </a:pPr>
              <a:r>
                <a:rPr lang="es-ES_tradnl" sz="1600" dirty="0">
                  <a:solidFill>
                    <a:srgbClr val="000000"/>
                  </a:solidFill>
                </a:rPr>
                <a:t>Edificaciones de una Fábrica de Taladros de Perforación Tipo Tierra</a:t>
              </a:r>
            </a:p>
            <a:p>
              <a:pPr marL="182563" lvl="1" indent="-182563" algn="just">
                <a:buClr>
                  <a:srgbClr val="FF0000"/>
                </a:buClr>
                <a:buSzPct val="70000"/>
                <a:buFont typeface="Wingdings" pitchFamily="2" charset="2"/>
                <a:buChar char="§"/>
              </a:pPr>
              <a:r>
                <a:rPr lang="es-VE" sz="1600" dirty="0">
                  <a:solidFill>
                    <a:srgbClr val="000000"/>
                  </a:solidFill>
                </a:rPr>
                <a:t>Fábrica de Fundición, Forjas y Tratamiento Térmico</a:t>
              </a:r>
            </a:p>
            <a:p>
              <a:pPr marL="182563" lvl="1" indent="-182563" algn="just">
                <a:buClr>
                  <a:srgbClr val="FF0000"/>
                </a:buClr>
                <a:buSzPct val="70000"/>
                <a:buFont typeface="Wingdings" pitchFamily="2" charset="2"/>
                <a:buChar char="§"/>
              </a:pPr>
              <a:r>
                <a:rPr lang="es-VE" sz="1600" dirty="0">
                  <a:solidFill>
                    <a:srgbClr val="000000"/>
                  </a:solidFill>
                </a:rPr>
                <a:t>Fábrica de Mechas de Perforación</a:t>
              </a:r>
            </a:p>
            <a:p>
              <a:pPr marL="182563" lvl="1" indent="-182563" algn="just">
                <a:buClr>
                  <a:srgbClr val="FF0000"/>
                </a:buClr>
                <a:buSzPct val="70000"/>
                <a:buFont typeface="Wingdings" pitchFamily="2" charset="2"/>
                <a:buChar char="§"/>
              </a:pPr>
              <a:r>
                <a:rPr lang="es-ES" sz="1600" dirty="0">
                  <a:solidFill>
                    <a:srgbClr val="000000"/>
                  </a:solidFill>
                </a:rPr>
                <a:t>Fábrica de Cilindros Compuestos para Distribución Doméstica de GLP</a:t>
              </a:r>
              <a:endParaRPr lang="es-ES_tradnl" sz="1600" dirty="0">
                <a:solidFill>
                  <a:srgbClr val="000000"/>
                </a:solidFill>
              </a:endParaRPr>
            </a:p>
          </p:txBody>
        </p:sp>
        <p:pic>
          <p:nvPicPr>
            <p:cNvPr id="28" name="Picture 2"/>
            <p:cNvPicPr>
              <a:picLocks noChangeAspect="1" noChangeArrowheads="1"/>
            </p:cNvPicPr>
            <p:nvPr/>
          </p:nvPicPr>
          <p:blipFill>
            <a:blip r:embed="rId2" cstate="print"/>
            <a:srcRect/>
            <a:stretch>
              <a:fillRect/>
            </a:stretch>
          </p:blipFill>
          <p:spPr bwMode="auto">
            <a:xfrm>
              <a:off x="1" y="5145915"/>
              <a:ext cx="1678674" cy="1643845"/>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grpSp>
      <p:pic>
        <p:nvPicPr>
          <p:cNvPr id="17" name="Picture 5"/>
          <p:cNvPicPr>
            <a:picLocks noChangeAspect="1" noChangeArrowheads="1"/>
          </p:cNvPicPr>
          <p:nvPr/>
        </p:nvPicPr>
        <p:blipFill>
          <a:blip r:embed="rId3" cstate="print"/>
          <a:srcRect/>
          <a:stretch>
            <a:fillRect/>
          </a:stretch>
        </p:blipFill>
        <p:spPr bwMode="auto">
          <a:xfrm>
            <a:off x="6141197" y="2564282"/>
            <a:ext cx="2647955" cy="2120184"/>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8763" y="200025"/>
            <a:ext cx="8885237" cy="523875"/>
          </a:xfrm>
          <a:prstGeom prst="rect">
            <a:avLst/>
          </a:prstGeom>
          <a:effectLst>
            <a:outerShdw blurRad="76200" dir="18900000" sy="23000" kx="-1200000" algn="bl" rotWithShape="0">
              <a:prstClr val="black">
                <a:alpha val="20000"/>
              </a:prstClr>
            </a:outerShdw>
          </a:effectLst>
        </p:spPr>
        <p:txBody>
          <a:bodyPr>
            <a:spAutoFit/>
          </a:bodyPr>
          <a:lstStyle/>
          <a:p>
            <a:pPr marL="3175" algn="r">
              <a:spcAft>
                <a:spcPct val="50000"/>
              </a:spcAft>
              <a:buClr>
                <a:srgbClr val="FF6600"/>
              </a:buClr>
              <a:defRPr/>
            </a:pPr>
            <a:r>
              <a:rPr lang="es-ES" sz="2800" b="1" spc="600" dirty="0">
                <a:solidFill>
                  <a:srgbClr val="000099"/>
                </a:solidFill>
                <a:latin typeface="BankGothic Md BT" pitchFamily="34" charset="0"/>
                <a:cs typeface="+mn-cs"/>
              </a:rPr>
              <a:t>Servicios Especializados</a:t>
            </a:r>
          </a:p>
        </p:txBody>
      </p:sp>
      <p:sp>
        <p:nvSpPr>
          <p:cNvPr id="12" name="14 CuadroTexto"/>
          <p:cNvSpPr txBox="1">
            <a:spLocks noChangeArrowheads="1"/>
          </p:cNvSpPr>
          <p:nvPr/>
        </p:nvSpPr>
        <p:spPr bwMode="auto">
          <a:xfrm>
            <a:off x="2033588" y="925513"/>
            <a:ext cx="6932612" cy="1385887"/>
          </a:xfrm>
          <a:prstGeom prst="rect">
            <a:avLst/>
          </a:prstGeom>
          <a:solidFill>
            <a:srgbClr val="E7F6FF">
              <a:alpha val="50196"/>
            </a:srgbClr>
          </a:solidFill>
          <a:ln>
            <a:headEnd/>
            <a:tailEnd/>
          </a:ln>
          <a:effectLst/>
        </p:spPr>
        <p:style>
          <a:lnRef idx="1">
            <a:schemeClr val="accent1"/>
          </a:lnRef>
          <a:fillRef idx="2">
            <a:schemeClr val="accent1"/>
          </a:fillRef>
          <a:effectRef idx="1">
            <a:schemeClr val="accent1"/>
          </a:effectRef>
          <a:fontRef idx="minor">
            <a:schemeClr val="dk1"/>
          </a:fontRef>
        </p:style>
        <p:txBody>
          <a:bodyPr>
            <a:spAutoFit/>
          </a:bodyPr>
          <a:lstStyle/>
          <a:p>
            <a:pPr marL="0" lvl="3" algn="just">
              <a:lnSpc>
                <a:spcPct val="150000"/>
              </a:lnSpc>
              <a:spcAft>
                <a:spcPts val="600"/>
              </a:spcAft>
              <a:buClr>
                <a:srgbClr val="F1671B"/>
              </a:buClr>
              <a:defRPr/>
            </a:pPr>
            <a:r>
              <a:rPr lang="es-ES" sz="1400" dirty="0">
                <a:solidFill>
                  <a:schemeClr val="tx2">
                    <a:lumMod val="75000"/>
                  </a:schemeClr>
                </a:solidFill>
                <a:ea typeface="Arial Unicode MS" pitchFamily="34" charset="-128"/>
                <a:cs typeface="Arial" pitchFamily="34" charset="0"/>
              </a:rPr>
              <a:t>Nuestros Servicios de Ingeniería de Procesos cubren los siguientes aspectos: Optimización, la creación de planes operacionales para apoyar los objetivos estratégicos del cliente, selección de tecnologías para optimizar su ejecución, con su respectiva documentación</a:t>
            </a:r>
            <a:endParaRPr lang="es-VE" sz="1400" dirty="0">
              <a:solidFill>
                <a:schemeClr val="tx2">
                  <a:lumMod val="75000"/>
                </a:schemeClr>
              </a:solidFill>
              <a:ea typeface="Arial Unicode MS" pitchFamily="34" charset="-128"/>
              <a:cs typeface="Arial" pitchFamily="34" charset="0"/>
            </a:endParaRPr>
          </a:p>
        </p:txBody>
      </p:sp>
      <p:sp>
        <p:nvSpPr>
          <p:cNvPr id="15" name="Oval 7"/>
          <p:cNvSpPr>
            <a:spLocks noChangeArrowheads="1"/>
          </p:cNvSpPr>
          <p:nvPr/>
        </p:nvSpPr>
        <p:spPr bwMode="gray">
          <a:xfrm>
            <a:off x="259308" y="996287"/>
            <a:ext cx="1678674" cy="1296537"/>
          </a:xfrm>
          <a:prstGeom prst="ellipse">
            <a:avLst/>
          </a:prstGeom>
          <a:solidFill>
            <a:srgbClr val="ABD5FF"/>
          </a:solidFill>
          <a:ln>
            <a:headEnd/>
            <a:tailEnd/>
          </a:ln>
          <a:effectLst>
            <a:innerShdw blurRad="63500" dist="508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s-ES_tradnl" b="1" dirty="0">
                <a:solidFill>
                  <a:schemeClr val="tx1"/>
                </a:solidFill>
                <a:cs typeface="Arial" pitchFamily="34" charset="0"/>
              </a:rPr>
              <a:t>Ingeniería</a:t>
            </a:r>
          </a:p>
          <a:p>
            <a:pPr algn="ctr">
              <a:defRPr/>
            </a:pPr>
            <a:r>
              <a:rPr lang="es-ES_tradnl" b="1" dirty="0">
                <a:solidFill>
                  <a:schemeClr val="tx1"/>
                </a:solidFill>
                <a:cs typeface="Arial" pitchFamily="34" charset="0"/>
              </a:rPr>
              <a:t>de</a:t>
            </a:r>
          </a:p>
          <a:p>
            <a:pPr algn="ctr">
              <a:defRPr/>
            </a:pPr>
            <a:r>
              <a:rPr lang="es-ES_tradnl" b="1" dirty="0">
                <a:solidFill>
                  <a:schemeClr val="tx1"/>
                </a:solidFill>
                <a:cs typeface="Arial" pitchFamily="34" charset="0"/>
              </a:rPr>
              <a:t>Procesos</a:t>
            </a:r>
            <a:endParaRPr lang="es-ES" b="1" dirty="0">
              <a:solidFill>
                <a:schemeClr val="tx1"/>
              </a:solidFill>
              <a:cs typeface="Arial" pitchFamily="34" charset="0"/>
            </a:endParaRPr>
          </a:p>
        </p:txBody>
      </p:sp>
      <p:grpSp>
        <p:nvGrpSpPr>
          <p:cNvPr id="2" name="23 Grupo"/>
          <p:cNvGrpSpPr>
            <a:grpSpLocks/>
          </p:cNvGrpSpPr>
          <p:nvPr/>
        </p:nvGrpSpPr>
        <p:grpSpPr bwMode="auto">
          <a:xfrm>
            <a:off x="49213" y="2446338"/>
            <a:ext cx="8866187" cy="2274887"/>
            <a:chOff x="0" y="2471843"/>
            <a:chExt cx="8866677" cy="2274227"/>
          </a:xfrm>
        </p:grpSpPr>
        <p:grpSp>
          <p:nvGrpSpPr>
            <p:cNvPr id="18445" name="28 Grupo"/>
            <p:cNvGrpSpPr>
              <a:grpSpLocks/>
            </p:cNvGrpSpPr>
            <p:nvPr/>
          </p:nvGrpSpPr>
          <p:grpSpPr bwMode="auto">
            <a:xfrm>
              <a:off x="0" y="2506792"/>
              <a:ext cx="5964072" cy="2204329"/>
              <a:chOff x="0" y="2417349"/>
              <a:chExt cx="7574506" cy="2204329"/>
            </a:xfrm>
          </p:grpSpPr>
          <p:sp>
            <p:nvSpPr>
              <p:cNvPr id="18447" name="10 CuadroTexto"/>
              <p:cNvSpPr txBox="1">
                <a:spLocks noChangeArrowheads="1"/>
              </p:cNvSpPr>
              <p:nvPr/>
            </p:nvSpPr>
            <p:spPr bwMode="auto">
              <a:xfrm>
                <a:off x="81886" y="2728852"/>
                <a:ext cx="7492620" cy="1892826"/>
              </a:xfrm>
              <a:prstGeom prst="rect">
                <a:avLst/>
              </a:prstGeom>
              <a:noFill/>
              <a:ln w="9525">
                <a:noFill/>
                <a:miter lim="800000"/>
                <a:headEnd/>
                <a:tailEnd/>
              </a:ln>
            </p:spPr>
            <p:txBody>
              <a:bodyPr>
                <a:spAutoFit/>
              </a:bodyPr>
              <a:lstStyle/>
              <a:p>
                <a:pPr marL="182563" lvl="1" indent="-182563" algn="just">
                  <a:spcAft>
                    <a:spcPts val="100"/>
                  </a:spcAft>
                  <a:buClr>
                    <a:srgbClr val="FF0000"/>
                  </a:buClr>
                  <a:buSzPct val="70000"/>
                  <a:buFont typeface="Wingdings" pitchFamily="2" charset="2"/>
                  <a:buChar char="§"/>
                </a:pPr>
                <a:r>
                  <a:rPr lang="es-VE" sz="1600"/>
                  <a:t>Plantas de Compresión de Gas</a:t>
                </a:r>
              </a:p>
              <a:p>
                <a:pPr marL="182563" lvl="1" indent="-182563" algn="just">
                  <a:spcAft>
                    <a:spcPts val="100"/>
                  </a:spcAft>
                  <a:buClr>
                    <a:srgbClr val="FF0000"/>
                  </a:buClr>
                  <a:buSzPct val="70000"/>
                  <a:buFont typeface="Wingdings" pitchFamily="2" charset="2"/>
                  <a:buChar char="§"/>
                </a:pPr>
                <a:r>
                  <a:rPr lang="es-VE" sz="1600"/>
                  <a:t>Separación Gas / Líquidos y Depuración del Gas</a:t>
                </a:r>
              </a:p>
              <a:p>
                <a:pPr marL="182563" lvl="1" indent="-182563" algn="just">
                  <a:spcAft>
                    <a:spcPts val="100"/>
                  </a:spcAft>
                  <a:buClr>
                    <a:srgbClr val="FF0000"/>
                  </a:buClr>
                  <a:buSzPct val="70000"/>
                  <a:buFont typeface="Wingdings" pitchFamily="2" charset="2"/>
                  <a:buChar char="§"/>
                </a:pPr>
                <a:r>
                  <a:rPr lang="es-VE" sz="1600"/>
                  <a:t>Procesos de Endulzamiento y Deshidratación del Gas </a:t>
                </a:r>
              </a:p>
              <a:p>
                <a:pPr marL="182563" lvl="1" indent="-182563" algn="just">
                  <a:spcAft>
                    <a:spcPts val="100"/>
                  </a:spcAft>
                  <a:buClr>
                    <a:srgbClr val="FF0000"/>
                  </a:buClr>
                  <a:buSzPct val="70000"/>
                  <a:buFont typeface="Wingdings" pitchFamily="2" charset="2"/>
                  <a:buChar char="§"/>
                </a:pPr>
                <a:r>
                  <a:rPr lang="es-VE" sz="1600"/>
                  <a:t>Extracción de Líquidos del Gas Natural (LGN)</a:t>
                </a:r>
              </a:p>
              <a:p>
                <a:pPr marL="182563" lvl="1" indent="-182563" algn="just">
                  <a:spcAft>
                    <a:spcPts val="100"/>
                  </a:spcAft>
                  <a:buClr>
                    <a:srgbClr val="FF0000"/>
                  </a:buClr>
                  <a:buSzPct val="70000"/>
                  <a:buFont typeface="Wingdings" pitchFamily="2" charset="2"/>
                  <a:buChar char="§"/>
                </a:pPr>
                <a:r>
                  <a:rPr lang="es-VE" sz="1600"/>
                  <a:t>Fraccionamiento de LGN y Almacenamiento de Productos </a:t>
                </a:r>
              </a:p>
              <a:p>
                <a:pPr marL="182563" lvl="1" indent="-182563" algn="just">
                  <a:spcAft>
                    <a:spcPts val="100"/>
                  </a:spcAft>
                  <a:buClr>
                    <a:srgbClr val="FF0000"/>
                  </a:buClr>
                  <a:buSzPct val="70000"/>
                  <a:buFont typeface="Wingdings" pitchFamily="2" charset="2"/>
                  <a:buChar char="§"/>
                </a:pPr>
                <a:r>
                  <a:rPr lang="es-VE" sz="1600"/>
                  <a:t>Sistemas de Transmisión, Distribución  y Medición del Gas</a:t>
                </a:r>
              </a:p>
              <a:p>
                <a:pPr marL="182563" lvl="1" indent="-182563" algn="just">
                  <a:spcAft>
                    <a:spcPts val="100"/>
                  </a:spcAft>
                  <a:buClr>
                    <a:srgbClr val="FF0000"/>
                  </a:buClr>
                  <a:buSzPct val="70000"/>
                  <a:buFont typeface="Wingdings" pitchFamily="2" charset="2"/>
                  <a:buChar char="§"/>
                </a:pPr>
                <a:r>
                  <a:rPr lang="es-VE" sz="1600"/>
                  <a:t>Separación de CO2 y Nitrógeno para proyectos de EOR</a:t>
                </a:r>
                <a:r>
                  <a:rPr lang="en-US" sz="1600"/>
                  <a:t>  </a:t>
                </a:r>
              </a:p>
            </p:txBody>
          </p:sp>
          <p:sp>
            <p:nvSpPr>
              <p:cNvPr id="16" name="12 CuadroTexto"/>
              <p:cNvSpPr txBox="1">
                <a:spLocks noChangeArrowheads="1"/>
              </p:cNvSpPr>
              <p:nvPr/>
            </p:nvSpPr>
            <p:spPr bwMode="auto">
              <a:xfrm>
                <a:off x="0" y="2417315"/>
                <a:ext cx="3463956" cy="338039"/>
              </a:xfrm>
              <a:prstGeom prst="rect">
                <a:avLst/>
              </a:prstGeom>
              <a:noFill/>
              <a:ln w="9525">
                <a:noFill/>
                <a:miter lim="800000"/>
                <a:headEnd/>
                <a:tailEnd/>
              </a:ln>
            </p:spPr>
            <p:txBody>
              <a:bodyPr wrap="none">
                <a:spAutoFit/>
              </a:bodyPr>
              <a:lstStyle/>
              <a:p>
                <a:pPr marL="0" lvl="3">
                  <a:spcAft>
                    <a:spcPts val="600"/>
                  </a:spcAft>
                  <a:buClr>
                    <a:srgbClr val="F1671B"/>
                  </a:buClr>
                  <a:defRPr/>
                </a:pPr>
                <a:r>
                  <a:rPr lang="es-ES_tradnl" sz="1600" spc="600" dirty="0">
                    <a:solidFill>
                      <a:schemeClr val="accent6">
                        <a:lumMod val="75000"/>
                      </a:schemeClr>
                    </a:solidFill>
                    <a:latin typeface="Bodoni MT Black" pitchFamily="18" charset="0"/>
                    <a:ea typeface="Arial Unicode MS" pitchFamily="34" charset="-128"/>
                    <a:cs typeface="Arial" pitchFamily="34" charset="0"/>
                  </a:rPr>
                  <a:t>PROCESOS DE GAS</a:t>
                </a:r>
                <a:endParaRPr lang="es-ES" sz="1600" spc="600" dirty="0">
                  <a:solidFill>
                    <a:schemeClr val="accent6">
                      <a:lumMod val="75000"/>
                    </a:schemeClr>
                  </a:solidFill>
                  <a:latin typeface="Bodoni MT Black" pitchFamily="18" charset="0"/>
                  <a:ea typeface="Arial Unicode MS" pitchFamily="34" charset="-128"/>
                  <a:cs typeface="Arial" pitchFamily="34" charset="0"/>
                </a:endParaRPr>
              </a:p>
            </p:txBody>
          </p:sp>
        </p:grpSp>
        <p:pic>
          <p:nvPicPr>
            <p:cNvPr id="18" name="Picture 2"/>
            <p:cNvPicPr>
              <a:picLocks noChangeAspect="1" noChangeArrowheads="1"/>
            </p:cNvPicPr>
            <p:nvPr/>
          </p:nvPicPr>
          <p:blipFill>
            <a:blip r:embed="rId2" cstate="print"/>
            <a:srcRect/>
            <a:stretch>
              <a:fillRect/>
            </a:stretch>
          </p:blipFill>
          <p:spPr bwMode="auto">
            <a:xfrm>
              <a:off x="6359856" y="2471843"/>
              <a:ext cx="2506821" cy="2274227"/>
            </a:xfrm>
            <a:prstGeom prst="ellipse">
              <a:avLst/>
            </a:prstGeom>
            <a:ln>
              <a:noFill/>
            </a:ln>
            <a:effectLst>
              <a:softEdge rad="112500"/>
            </a:effectLst>
          </p:spPr>
        </p:pic>
      </p:grpSp>
      <p:grpSp>
        <p:nvGrpSpPr>
          <p:cNvPr id="4" name="21 Grupo"/>
          <p:cNvGrpSpPr>
            <a:grpSpLocks/>
          </p:cNvGrpSpPr>
          <p:nvPr/>
        </p:nvGrpSpPr>
        <p:grpSpPr bwMode="auto">
          <a:xfrm>
            <a:off x="173038" y="4684713"/>
            <a:ext cx="9293225" cy="2125662"/>
            <a:chOff x="123570" y="4685456"/>
            <a:chExt cx="9293390" cy="2125390"/>
          </a:xfrm>
        </p:grpSpPr>
        <p:grpSp>
          <p:nvGrpSpPr>
            <p:cNvPr id="18441" name="29 Grupo"/>
            <p:cNvGrpSpPr>
              <a:grpSpLocks/>
            </p:cNvGrpSpPr>
            <p:nvPr/>
          </p:nvGrpSpPr>
          <p:grpSpPr bwMode="auto">
            <a:xfrm>
              <a:off x="1735301" y="4685456"/>
              <a:ext cx="7681659" cy="2125390"/>
              <a:chOff x="1735301" y="4685456"/>
              <a:chExt cx="7681659" cy="2125390"/>
            </a:xfrm>
          </p:grpSpPr>
          <p:sp>
            <p:nvSpPr>
              <p:cNvPr id="26" name="12 CuadroTexto"/>
              <p:cNvSpPr txBox="1">
                <a:spLocks noChangeArrowheads="1"/>
              </p:cNvSpPr>
              <p:nvPr/>
            </p:nvSpPr>
            <p:spPr bwMode="auto">
              <a:xfrm>
                <a:off x="1734911" y="4685456"/>
                <a:ext cx="5429346" cy="338094"/>
              </a:xfrm>
              <a:prstGeom prst="rect">
                <a:avLst/>
              </a:prstGeom>
              <a:noFill/>
              <a:ln w="9525">
                <a:noFill/>
                <a:miter lim="800000"/>
                <a:headEnd/>
                <a:tailEnd/>
              </a:ln>
            </p:spPr>
            <p:txBody>
              <a:bodyPr wrap="none">
                <a:spAutoFit/>
              </a:bodyPr>
              <a:lstStyle/>
              <a:p>
                <a:pPr marL="0" lvl="3">
                  <a:spcAft>
                    <a:spcPts val="600"/>
                  </a:spcAft>
                  <a:buClr>
                    <a:srgbClr val="F1671B"/>
                  </a:buClr>
                  <a:defRPr/>
                </a:pPr>
                <a:r>
                  <a:rPr lang="es-ES_tradnl" sz="1600" spc="600" dirty="0">
                    <a:solidFill>
                      <a:schemeClr val="accent6">
                        <a:lumMod val="75000"/>
                      </a:schemeClr>
                    </a:solidFill>
                    <a:latin typeface="Bodoni MT Black" pitchFamily="18" charset="0"/>
                    <a:ea typeface="Arial Unicode MS" pitchFamily="34" charset="-128"/>
                    <a:cs typeface="Arial" pitchFamily="34" charset="0"/>
                  </a:rPr>
                  <a:t>PROCESOS DE CRUDO Y AGUA</a:t>
                </a:r>
                <a:endParaRPr lang="es-ES" sz="1600" spc="600" dirty="0">
                  <a:solidFill>
                    <a:schemeClr val="accent6">
                      <a:lumMod val="75000"/>
                    </a:schemeClr>
                  </a:solidFill>
                  <a:latin typeface="Bodoni MT Black" pitchFamily="18" charset="0"/>
                  <a:ea typeface="Arial Unicode MS" pitchFamily="34" charset="-128"/>
                  <a:cs typeface="Arial" pitchFamily="34" charset="0"/>
                </a:endParaRPr>
              </a:p>
            </p:txBody>
          </p:sp>
          <p:sp>
            <p:nvSpPr>
              <p:cNvPr id="18444" name="10 CuadroTexto"/>
              <p:cNvSpPr txBox="1">
                <a:spLocks noChangeArrowheads="1"/>
              </p:cNvSpPr>
              <p:nvPr/>
            </p:nvSpPr>
            <p:spPr bwMode="auto">
              <a:xfrm>
                <a:off x="1828805" y="4918020"/>
                <a:ext cx="7588155" cy="1892826"/>
              </a:xfrm>
              <a:prstGeom prst="rect">
                <a:avLst/>
              </a:prstGeom>
              <a:noFill/>
              <a:ln w="9525">
                <a:noFill/>
                <a:miter lim="800000"/>
                <a:headEnd/>
                <a:tailEnd/>
              </a:ln>
            </p:spPr>
            <p:txBody>
              <a:bodyPr>
                <a:spAutoFit/>
              </a:bodyPr>
              <a:lstStyle/>
              <a:p>
                <a:pPr marL="182563" lvl="1" indent="-182563" algn="just">
                  <a:spcAft>
                    <a:spcPts val="100"/>
                  </a:spcAft>
                  <a:buClr>
                    <a:srgbClr val="FF0000"/>
                  </a:buClr>
                  <a:buSzPct val="70000"/>
                  <a:buFont typeface="Wingdings" pitchFamily="2" charset="2"/>
                  <a:buChar char="§"/>
                </a:pPr>
                <a:r>
                  <a:rPr lang="es-VE" sz="1600"/>
                  <a:t>Facilidades de Separación de Crudo / Gas / Agua </a:t>
                </a:r>
              </a:p>
              <a:p>
                <a:pPr marL="182563" lvl="1" indent="-182563" algn="just">
                  <a:spcAft>
                    <a:spcPts val="100"/>
                  </a:spcAft>
                  <a:buClr>
                    <a:srgbClr val="FF0000"/>
                  </a:buClr>
                  <a:buSzPct val="70000"/>
                  <a:buFont typeface="Wingdings" pitchFamily="2" charset="2"/>
                  <a:buChar char="§"/>
                </a:pPr>
                <a:r>
                  <a:rPr lang="es-VE" sz="1600"/>
                  <a:t>Bombeo Multifásico</a:t>
                </a:r>
              </a:p>
              <a:p>
                <a:pPr marL="182563" lvl="1" indent="-182563" algn="just">
                  <a:spcAft>
                    <a:spcPts val="100"/>
                  </a:spcAft>
                  <a:buClr>
                    <a:srgbClr val="FF0000"/>
                  </a:buClr>
                  <a:buSzPct val="70000"/>
                  <a:buFont typeface="Wingdings" pitchFamily="2" charset="2"/>
                  <a:buChar char="§"/>
                </a:pPr>
                <a:r>
                  <a:rPr lang="es-VE" sz="1600"/>
                  <a:t>Deshidratación, Almacenamiento y Bombeo de Crudo</a:t>
                </a:r>
              </a:p>
              <a:p>
                <a:pPr marL="182563" lvl="1" indent="-182563" algn="just">
                  <a:spcAft>
                    <a:spcPts val="100"/>
                  </a:spcAft>
                  <a:buClr>
                    <a:srgbClr val="FF0000"/>
                  </a:buClr>
                  <a:buSzPct val="70000"/>
                  <a:buFont typeface="Wingdings" pitchFamily="2" charset="2"/>
                  <a:buChar char="§"/>
                </a:pPr>
                <a:r>
                  <a:rPr lang="es-VE" sz="1600"/>
                  <a:t>Selección Procesos para Tratamiento Optimo de Crudo y Agua</a:t>
                </a:r>
              </a:p>
              <a:p>
                <a:pPr marL="182563" lvl="1" indent="-182563" algn="just">
                  <a:spcAft>
                    <a:spcPts val="100"/>
                  </a:spcAft>
                  <a:buClr>
                    <a:srgbClr val="FF0000"/>
                  </a:buClr>
                  <a:buSzPct val="70000"/>
                  <a:buFont typeface="Wingdings" pitchFamily="2" charset="2"/>
                  <a:buChar char="§"/>
                </a:pPr>
                <a:r>
                  <a:rPr lang="es-VE" sz="1600"/>
                  <a:t>Plantas de Tratamiento e Inyección de Agua</a:t>
                </a:r>
              </a:p>
              <a:p>
                <a:pPr marL="182563" lvl="1" indent="-182563" algn="just">
                  <a:spcAft>
                    <a:spcPts val="100"/>
                  </a:spcAft>
                  <a:buClr>
                    <a:srgbClr val="FF0000"/>
                  </a:buClr>
                  <a:buSzPct val="70000"/>
                  <a:buFont typeface="Wingdings" pitchFamily="2" charset="2"/>
                  <a:buChar char="§"/>
                </a:pPr>
                <a:r>
                  <a:rPr lang="es-VE" sz="1600"/>
                  <a:t>Oleoductos </a:t>
                </a:r>
              </a:p>
              <a:p>
                <a:pPr marL="182563" lvl="1" indent="-182563" algn="just">
                  <a:spcAft>
                    <a:spcPts val="100"/>
                  </a:spcAft>
                  <a:buClr>
                    <a:srgbClr val="FF0000"/>
                  </a:buClr>
                  <a:buSzPct val="70000"/>
                  <a:buFont typeface="Wingdings" pitchFamily="2" charset="2"/>
                  <a:buChar char="§"/>
                </a:pPr>
                <a:r>
                  <a:rPr lang="es-VE" sz="1600"/>
                  <a:t>Sistemas de Medición y Fiscalización</a:t>
                </a:r>
                <a:endParaRPr lang="en-US" sz="1600"/>
              </a:p>
            </p:txBody>
          </p:sp>
        </p:grpSp>
        <p:pic>
          <p:nvPicPr>
            <p:cNvPr id="2052" name="Picture 4"/>
            <p:cNvPicPr>
              <a:picLocks noChangeAspect="1" noChangeArrowheads="1"/>
            </p:cNvPicPr>
            <p:nvPr/>
          </p:nvPicPr>
          <p:blipFill>
            <a:blip r:embed="rId3" cstate="print"/>
            <a:srcRect/>
            <a:stretch>
              <a:fillRect/>
            </a:stretch>
          </p:blipFill>
          <p:spPr bwMode="auto">
            <a:xfrm>
              <a:off x="123570" y="4846936"/>
              <a:ext cx="1590675" cy="1838325"/>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a:sp3d>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58763" y="200025"/>
            <a:ext cx="8885237" cy="523875"/>
          </a:xfrm>
          <a:prstGeom prst="rect">
            <a:avLst/>
          </a:prstGeom>
          <a:effectLst>
            <a:outerShdw blurRad="76200" dir="18900000" sy="23000" kx="-1200000" algn="bl" rotWithShape="0">
              <a:prstClr val="black">
                <a:alpha val="20000"/>
              </a:prstClr>
            </a:outerShdw>
          </a:effectLst>
        </p:spPr>
        <p:txBody>
          <a:bodyPr>
            <a:spAutoFit/>
          </a:bodyPr>
          <a:lstStyle/>
          <a:p>
            <a:pPr marL="3175" algn="r">
              <a:spcAft>
                <a:spcPct val="50000"/>
              </a:spcAft>
              <a:buClr>
                <a:srgbClr val="FF6600"/>
              </a:buClr>
              <a:defRPr/>
            </a:pPr>
            <a:r>
              <a:rPr lang="es-ES" sz="2800" b="1" spc="600" dirty="0">
                <a:solidFill>
                  <a:srgbClr val="000099"/>
                </a:solidFill>
                <a:latin typeface="BankGothic Md BT" pitchFamily="34" charset="0"/>
                <a:cs typeface="+mn-cs"/>
              </a:rPr>
              <a:t>Servicios Especializados</a:t>
            </a:r>
          </a:p>
        </p:txBody>
      </p:sp>
      <p:sp>
        <p:nvSpPr>
          <p:cNvPr id="15" name="Oval 7"/>
          <p:cNvSpPr>
            <a:spLocks noChangeArrowheads="1"/>
          </p:cNvSpPr>
          <p:nvPr/>
        </p:nvSpPr>
        <p:spPr bwMode="gray">
          <a:xfrm>
            <a:off x="195072" y="927103"/>
            <a:ext cx="2145792" cy="1379369"/>
          </a:xfrm>
          <a:prstGeom prst="ellipse">
            <a:avLst/>
          </a:prstGeom>
          <a:solidFill>
            <a:srgbClr val="CCFF99"/>
          </a:solidFill>
          <a:ln>
            <a:headEnd/>
            <a:tailEnd/>
          </a:ln>
          <a:effectLst>
            <a:innerShdw blurRad="63500" dist="50800">
              <a:prstClr val="black">
                <a:alpha val="50000"/>
              </a:prstClr>
            </a:innerShdw>
          </a:effectLst>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s-ES_tradnl" sz="1600" b="1" dirty="0">
                <a:solidFill>
                  <a:schemeClr val="tx1"/>
                </a:solidFill>
                <a:cs typeface="Arial" pitchFamily="34" charset="0"/>
              </a:rPr>
              <a:t>Estudios</a:t>
            </a:r>
          </a:p>
          <a:p>
            <a:pPr algn="ctr">
              <a:defRPr/>
            </a:pPr>
            <a:r>
              <a:rPr lang="es-ES_tradnl" sz="1600" b="1" dirty="0">
                <a:solidFill>
                  <a:schemeClr val="tx1"/>
                </a:solidFill>
                <a:cs typeface="Arial" pitchFamily="34" charset="0"/>
              </a:rPr>
              <a:t>Especializados</a:t>
            </a:r>
          </a:p>
          <a:p>
            <a:pPr algn="ctr">
              <a:defRPr/>
            </a:pPr>
            <a:r>
              <a:rPr lang="es-ES_tradnl" sz="1600" b="1" dirty="0">
                <a:solidFill>
                  <a:schemeClr val="tx1"/>
                </a:solidFill>
                <a:cs typeface="Arial" pitchFamily="34" charset="0"/>
              </a:rPr>
              <a:t>Seguridad</a:t>
            </a:r>
          </a:p>
          <a:p>
            <a:pPr algn="ctr">
              <a:defRPr/>
            </a:pPr>
            <a:r>
              <a:rPr lang="es-ES_tradnl" sz="1600" b="1" dirty="0">
                <a:solidFill>
                  <a:schemeClr val="tx1"/>
                </a:solidFill>
                <a:cs typeface="Arial" pitchFamily="34" charset="0"/>
              </a:rPr>
              <a:t>y Ambiente</a:t>
            </a:r>
            <a:endParaRPr lang="es-ES" sz="1600" b="1" dirty="0">
              <a:solidFill>
                <a:schemeClr val="tx1"/>
              </a:solidFill>
              <a:cs typeface="Arial" pitchFamily="34" charset="0"/>
            </a:endParaRPr>
          </a:p>
        </p:txBody>
      </p:sp>
      <p:sp>
        <p:nvSpPr>
          <p:cNvPr id="20486" name="Text Box 32"/>
          <p:cNvSpPr txBox="1">
            <a:spLocks noChangeArrowheads="1"/>
          </p:cNvSpPr>
          <p:nvPr/>
        </p:nvSpPr>
        <p:spPr bwMode="auto">
          <a:xfrm>
            <a:off x="2416429" y="1113346"/>
            <a:ext cx="5020691" cy="1116012"/>
          </a:xfrm>
          <a:prstGeom prst="rect">
            <a:avLst/>
          </a:prstGeom>
          <a:noFill/>
          <a:ln w="9525">
            <a:noFill/>
            <a:miter lim="800000"/>
            <a:headEnd/>
            <a:tailEnd/>
          </a:ln>
        </p:spPr>
        <p:txBody>
          <a:bodyPr wrap="square">
            <a:spAutoFit/>
          </a:bodyPr>
          <a:lstStyle/>
          <a:p>
            <a:pPr marL="177800" lvl="1" indent="-177800" algn="just">
              <a:spcAft>
                <a:spcPts val="300"/>
              </a:spcAft>
              <a:buClr>
                <a:srgbClr val="E67300"/>
              </a:buClr>
              <a:buSzPct val="100000"/>
            </a:pPr>
            <a:r>
              <a:rPr lang="es-ES" sz="1600" b="1" dirty="0">
                <a:solidFill>
                  <a:srgbClr val="000066"/>
                </a:solidFill>
                <a:latin typeface="Bookman Old Style" pitchFamily="18" charset="0"/>
              </a:rPr>
              <a:t>Estudios Ambientales</a:t>
            </a:r>
          </a:p>
          <a:p>
            <a:pPr marL="177800" lvl="1" indent="-177800" algn="just">
              <a:buClr>
                <a:srgbClr val="E67300"/>
              </a:buClr>
              <a:buSzPct val="100000"/>
              <a:buFont typeface="Arial" charset="0"/>
              <a:buChar char="•"/>
            </a:pPr>
            <a:r>
              <a:rPr lang="es-ES" sz="1600" dirty="0"/>
              <a:t>Programas de Monitoreo de Variables Ambientales</a:t>
            </a:r>
          </a:p>
          <a:p>
            <a:pPr marL="177800" lvl="1" indent="-177800" algn="just">
              <a:buClr>
                <a:srgbClr val="E67300"/>
              </a:buClr>
              <a:buSzPct val="100000"/>
              <a:buFont typeface="Arial" charset="0"/>
              <a:buChar char="•"/>
            </a:pPr>
            <a:r>
              <a:rPr lang="es-ES" sz="1600" dirty="0"/>
              <a:t>Auditorias  e </a:t>
            </a:r>
            <a:r>
              <a:rPr lang="es-ES" sz="1600" dirty="0" err="1"/>
              <a:t>Interventorías</a:t>
            </a:r>
            <a:r>
              <a:rPr lang="es-ES" sz="1600" dirty="0"/>
              <a:t> Ambientales </a:t>
            </a:r>
          </a:p>
          <a:p>
            <a:pPr marL="177800" lvl="1" indent="-177800" algn="just">
              <a:buClr>
                <a:srgbClr val="E67300"/>
              </a:buClr>
              <a:buSzPct val="100000"/>
              <a:buFont typeface="Arial" charset="0"/>
              <a:buChar char="•"/>
            </a:pPr>
            <a:r>
              <a:rPr lang="es-ES" sz="1600" dirty="0"/>
              <a:t>Análisis de Alternativas</a:t>
            </a:r>
          </a:p>
        </p:txBody>
      </p:sp>
      <p:pic>
        <p:nvPicPr>
          <p:cNvPr id="20" name="Picture 27"/>
          <p:cNvPicPr>
            <a:picLocks noChangeAspect="1" noChangeArrowheads="1"/>
          </p:cNvPicPr>
          <p:nvPr/>
        </p:nvPicPr>
        <p:blipFill>
          <a:blip r:embed="rId2" cstate="print"/>
          <a:srcRect/>
          <a:stretch>
            <a:fillRect/>
          </a:stretch>
        </p:blipFill>
        <p:spPr bwMode="auto">
          <a:xfrm>
            <a:off x="7588155" y="914405"/>
            <a:ext cx="1555845" cy="5882185"/>
          </a:xfrm>
          <a:prstGeom prst="rect">
            <a:avLst/>
          </a:prstGeom>
          <a:ln>
            <a:noFill/>
          </a:ln>
          <a:effectLst>
            <a:softEdge rad="112500"/>
          </a:effectLst>
        </p:spPr>
      </p:pic>
      <p:sp>
        <p:nvSpPr>
          <p:cNvPr id="20488" name="21 Rectángulo"/>
          <p:cNvSpPr>
            <a:spLocks noChangeArrowheads="1"/>
          </p:cNvSpPr>
          <p:nvPr/>
        </p:nvSpPr>
        <p:spPr bwMode="auto">
          <a:xfrm>
            <a:off x="41275" y="2301875"/>
            <a:ext cx="8897938" cy="4346575"/>
          </a:xfrm>
          <a:prstGeom prst="rect">
            <a:avLst/>
          </a:prstGeom>
          <a:noFill/>
          <a:ln w="9525">
            <a:noFill/>
            <a:miter lim="800000"/>
            <a:headEnd/>
            <a:tailEnd/>
          </a:ln>
        </p:spPr>
        <p:txBody>
          <a:bodyPr>
            <a:spAutoFit/>
          </a:bodyPr>
          <a:lstStyle/>
          <a:p>
            <a:pPr marL="177800" lvl="1" indent="-177800" algn="just">
              <a:spcAft>
                <a:spcPts val="300"/>
              </a:spcAft>
              <a:buClr>
                <a:srgbClr val="E67300"/>
              </a:buClr>
              <a:buSzPct val="100000"/>
              <a:tabLst>
                <a:tab pos="355600" algn="l"/>
              </a:tabLst>
            </a:pPr>
            <a:r>
              <a:rPr lang="es-ES_tradnl" sz="1600" b="1">
                <a:solidFill>
                  <a:srgbClr val="000066"/>
                </a:solidFill>
                <a:latin typeface="Bookman Old Style" pitchFamily="18" charset="0"/>
              </a:rPr>
              <a:t>Evaluación de Procesos y Seguridad de los Sistemas </a:t>
            </a:r>
          </a:p>
          <a:p>
            <a:pPr marL="177800" lvl="1" indent="-177800" algn="just">
              <a:buClr>
                <a:srgbClr val="E67300"/>
              </a:buClr>
              <a:buSzPct val="100000"/>
              <a:buFont typeface="Arial" charset="0"/>
              <a:buChar char="•"/>
              <a:tabLst>
                <a:tab pos="355600" algn="l"/>
              </a:tabLst>
            </a:pPr>
            <a:r>
              <a:rPr lang="es-ES_tradnl" sz="1600"/>
              <a:t>Compresión, despresurización, alivio y venteo de plataforma Costa Afuera.</a:t>
            </a:r>
          </a:p>
          <a:p>
            <a:pPr marL="177800" lvl="1" indent="-177800" algn="just">
              <a:spcAft>
                <a:spcPts val="1200"/>
              </a:spcAft>
              <a:buClr>
                <a:srgbClr val="E67300"/>
              </a:buClr>
              <a:buSzPct val="100000"/>
              <a:buFont typeface="Arial" charset="0"/>
              <a:buChar char="•"/>
              <a:tabLst>
                <a:tab pos="355600" algn="l"/>
              </a:tabLst>
            </a:pPr>
            <a:r>
              <a:rPr lang="es-VE" sz="1600"/>
              <a:t>En Campo de Gas y Crudo</a:t>
            </a:r>
            <a:endParaRPr lang="es-ES" sz="1600"/>
          </a:p>
          <a:p>
            <a:pPr marL="177800" lvl="1" indent="-177800" algn="just">
              <a:spcAft>
                <a:spcPts val="300"/>
              </a:spcAft>
              <a:buClr>
                <a:srgbClr val="E67300"/>
              </a:buClr>
              <a:buSzPct val="100000"/>
              <a:tabLst>
                <a:tab pos="355600" algn="l"/>
              </a:tabLst>
            </a:pPr>
            <a:r>
              <a:rPr lang="es-VE" sz="1600" b="1">
                <a:solidFill>
                  <a:srgbClr val="000066"/>
                </a:solidFill>
                <a:latin typeface="Bookman Old Style" pitchFamily="18" charset="0"/>
              </a:rPr>
              <a:t>Auditoria Técnica /Cumplimiento Sistema Seguridad de los Procesos</a:t>
            </a:r>
          </a:p>
          <a:p>
            <a:pPr marL="177800" lvl="1" indent="-177800" algn="just">
              <a:buClr>
                <a:srgbClr val="E67300"/>
              </a:buClr>
              <a:buSzPct val="100000"/>
              <a:buFont typeface="Arial" charset="0"/>
              <a:buChar char="•"/>
              <a:tabLst>
                <a:tab pos="355600" algn="l"/>
              </a:tabLst>
            </a:pPr>
            <a:r>
              <a:rPr lang="es-VE" sz="1600"/>
              <a:t>Plantas Siderúrgicas</a:t>
            </a:r>
          </a:p>
          <a:p>
            <a:pPr marL="177800" lvl="1" indent="-177800" algn="just">
              <a:spcAft>
                <a:spcPts val="1200"/>
              </a:spcAft>
              <a:buClr>
                <a:srgbClr val="E67300"/>
              </a:buClr>
              <a:buSzPct val="100000"/>
              <a:buFont typeface="Arial" charset="0"/>
              <a:buChar char="•"/>
              <a:tabLst>
                <a:tab pos="355600" algn="l"/>
              </a:tabLst>
            </a:pPr>
            <a:r>
              <a:rPr lang="es-VE" sz="1600"/>
              <a:t>Campos de Petróleo y Gas</a:t>
            </a:r>
          </a:p>
          <a:p>
            <a:pPr marL="177800" lvl="1" indent="-177800" algn="just">
              <a:spcAft>
                <a:spcPts val="300"/>
              </a:spcAft>
              <a:buClr>
                <a:srgbClr val="E67300"/>
              </a:buClr>
              <a:buSzPct val="100000"/>
              <a:tabLst>
                <a:tab pos="355600" algn="l"/>
              </a:tabLst>
            </a:pPr>
            <a:r>
              <a:rPr lang="es-VE" sz="1600" b="1">
                <a:solidFill>
                  <a:srgbClr val="000066"/>
                </a:solidFill>
                <a:latin typeface="Bookman Old Style" pitchFamily="18" charset="0"/>
              </a:rPr>
              <a:t>Asesoría Técnica de Seguridad Integral en Mantenimiento Mayor </a:t>
            </a:r>
          </a:p>
          <a:p>
            <a:pPr marL="177800" lvl="1" indent="-177800" algn="just">
              <a:spcAft>
                <a:spcPts val="1200"/>
              </a:spcAft>
              <a:buClr>
                <a:srgbClr val="E67300"/>
              </a:buClr>
              <a:buSzPct val="100000"/>
              <a:buFont typeface="Arial" charset="0"/>
              <a:buChar char="•"/>
              <a:tabLst>
                <a:tab pos="355600" algn="l"/>
              </a:tabLst>
            </a:pPr>
            <a:r>
              <a:rPr lang="es-VE" sz="1600"/>
              <a:t>Parada de Planta para Reparaciones Extraordinarias</a:t>
            </a:r>
          </a:p>
          <a:p>
            <a:pPr marL="177800" lvl="1" indent="-177800" algn="just">
              <a:spcAft>
                <a:spcPts val="300"/>
              </a:spcAft>
              <a:buClr>
                <a:srgbClr val="E67300"/>
              </a:buClr>
              <a:buSzPct val="100000"/>
              <a:tabLst>
                <a:tab pos="355600" algn="l"/>
              </a:tabLst>
            </a:pPr>
            <a:r>
              <a:rPr lang="es-VE" sz="1600" b="1">
                <a:solidFill>
                  <a:srgbClr val="000066"/>
                </a:solidFill>
                <a:latin typeface="Bookman Old Style" pitchFamily="18" charset="0"/>
              </a:rPr>
              <a:t>Análisis Cualitativo del Riesgo</a:t>
            </a:r>
          </a:p>
          <a:p>
            <a:pPr marL="177800" lvl="1" indent="-177800" algn="just">
              <a:buClr>
                <a:srgbClr val="E67300"/>
              </a:buClr>
              <a:buSzPct val="100000"/>
              <a:buFont typeface="Arial" charset="0"/>
              <a:buChar char="•"/>
              <a:tabLst>
                <a:tab pos="355600" algn="l"/>
              </a:tabLst>
            </a:pPr>
            <a:r>
              <a:rPr lang="es-VE" sz="1600"/>
              <a:t>Análisis Preliminar Peligro, HAZOP, Análisis What If, Diagrama Causa Efecto, ….</a:t>
            </a:r>
          </a:p>
          <a:p>
            <a:pPr marL="177800" lvl="1" indent="-177800" algn="just">
              <a:buClr>
                <a:srgbClr val="E67300"/>
              </a:buClr>
              <a:buSzPct val="100000"/>
              <a:buFont typeface="Arial" charset="0"/>
              <a:buChar char="•"/>
              <a:tabLst>
                <a:tab pos="355600" algn="l"/>
              </a:tabLst>
            </a:pPr>
            <a:r>
              <a:rPr lang="es-VE" sz="1600"/>
              <a:t>Identificación y Clasificación de Condiciones Peligrosas</a:t>
            </a:r>
          </a:p>
          <a:p>
            <a:pPr marL="177800" lvl="1" indent="-177800" algn="just">
              <a:spcAft>
                <a:spcPts val="1200"/>
              </a:spcAft>
              <a:buClr>
                <a:srgbClr val="E67300"/>
              </a:buClr>
              <a:buSzPct val="100000"/>
              <a:buFont typeface="Arial" charset="0"/>
              <a:buChar char="•"/>
              <a:tabLst>
                <a:tab pos="355600" algn="l"/>
              </a:tabLst>
            </a:pPr>
            <a:r>
              <a:rPr lang="es-VE" sz="1600"/>
              <a:t>Mitigación Pasivos Ambientales</a:t>
            </a:r>
          </a:p>
          <a:p>
            <a:pPr marL="177800" lvl="1" indent="-177800" algn="just">
              <a:spcAft>
                <a:spcPts val="300"/>
              </a:spcAft>
              <a:buClr>
                <a:srgbClr val="E67300"/>
              </a:buClr>
              <a:buSzPct val="100000"/>
              <a:tabLst>
                <a:tab pos="355600" algn="l"/>
              </a:tabLst>
            </a:pPr>
            <a:r>
              <a:rPr lang="es-VE" sz="1600" b="1">
                <a:solidFill>
                  <a:srgbClr val="000066"/>
                </a:solidFill>
                <a:latin typeface="Bookman Old Style" pitchFamily="18" charset="0"/>
              </a:rPr>
              <a:t>Análisis Cuantitativo del Riesgo</a:t>
            </a:r>
          </a:p>
          <a:p>
            <a:pPr marL="177800" lvl="1" indent="-177800" algn="just">
              <a:buClr>
                <a:srgbClr val="E67300"/>
              </a:buClr>
              <a:buSzPct val="100000"/>
              <a:buFont typeface="Arial" charset="0"/>
              <a:buChar char="•"/>
              <a:tabLst>
                <a:tab pos="355600" algn="l"/>
              </a:tabLst>
            </a:pPr>
            <a:r>
              <a:rPr lang="es-VE" sz="1600"/>
              <a:t>Estudios de Obsolescencias y Mejora de Confiabilidad</a:t>
            </a:r>
            <a:endParaRPr lang="es-ES" sz="16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2671948" y="2669715"/>
            <a:ext cx="6020904" cy="1323439"/>
          </a:xfrm>
          <a:prstGeom prst="rect">
            <a:avLst/>
          </a:prstGeom>
          <a:noFill/>
          <a:ln w="9525">
            <a:noFill/>
            <a:miter lim="800000"/>
            <a:headEnd/>
            <a:tailEnd/>
          </a:ln>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Aft>
                <a:spcPct val="50000"/>
              </a:spcAft>
              <a:defRPr/>
            </a:pPr>
            <a:r>
              <a:rPr lang="es-VE" sz="3200" b="1" dirty="0" smtClean="0">
                <a:ln w="11430"/>
                <a:solidFill>
                  <a:srgbClr val="000068"/>
                </a:solidFill>
                <a:effectLst>
                  <a:outerShdw blurRad="50800" dist="39000" dir="5460000" algn="tl">
                    <a:srgbClr val="000000">
                      <a:alpha val="38000"/>
                    </a:srgbClr>
                  </a:outerShdw>
                </a:effectLst>
                <a:latin typeface="Arial" pitchFamily="34" charset="0"/>
                <a:cs typeface="Arial" pitchFamily="34" charset="0"/>
              </a:rPr>
              <a:t>Resumen de Experiencias</a:t>
            </a:r>
          </a:p>
          <a:p>
            <a:pPr algn="ctr">
              <a:defRPr/>
            </a:pPr>
            <a:r>
              <a:rPr lang="es-VE" sz="3200" b="1" dirty="0" smtClean="0">
                <a:ln w="11430"/>
                <a:solidFill>
                  <a:srgbClr val="000068"/>
                </a:solidFill>
                <a:effectLst>
                  <a:outerShdw blurRad="50800" dist="39000" dir="5460000" algn="tl">
                    <a:srgbClr val="000000">
                      <a:alpha val="38000"/>
                    </a:srgbClr>
                  </a:outerShdw>
                </a:effectLst>
                <a:latin typeface="Arial" pitchFamily="34" charset="0"/>
                <a:cs typeface="Arial" pitchFamily="34" charset="0"/>
              </a:rPr>
              <a:t>Servicios </a:t>
            </a:r>
            <a:r>
              <a:rPr lang="es-VE" sz="3200" b="1" dirty="0">
                <a:ln w="11430"/>
                <a:solidFill>
                  <a:srgbClr val="000068"/>
                </a:solidFill>
                <a:effectLst>
                  <a:outerShdw blurRad="50800" dist="39000" dir="5460000" algn="tl">
                    <a:srgbClr val="000000">
                      <a:alpha val="38000"/>
                    </a:srgbClr>
                  </a:outerShdw>
                </a:effectLst>
                <a:latin typeface="Arial" pitchFamily="34" charset="0"/>
                <a:cs typeface="Arial" pitchFamily="34" charset="0"/>
              </a:rPr>
              <a:t>Especializados</a:t>
            </a:r>
            <a:endParaRPr lang="en-US" sz="3200" b="1" dirty="0">
              <a:ln w="11430"/>
              <a:solidFill>
                <a:srgbClr val="000068"/>
              </a:solidFill>
              <a:effectLst>
                <a:outerShdw blurRad="50800" dist="39000" dir="5460000" algn="tl">
                  <a:srgbClr val="000000">
                    <a:alpha val="38000"/>
                  </a:srgbClr>
                </a:outerShdw>
              </a:effectLst>
              <a:latin typeface="Arial" pitchFamily="34" charset="0"/>
              <a:cs typeface="Arial" pitchFamily="34" charset="0"/>
            </a:endParaRPr>
          </a:p>
        </p:txBody>
      </p:sp>
      <p:pic>
        <p:nvPicPr>
          <p:cNvPr id="23555" name="Picture 63"/>
          <p:cNvPicPr>
            <a:picLocks noChangeAspect="1" noChangeArrowheads="1"/>
          </p:cNvPicPr>
          <p:nvPr/>
        </p:nvPicPr>
        <p:blipFill>
          <a:blip r:embed="rId2" cstate="print">
            <a:clrChange>
              <a:clrFrom>
                <a:srgbClr val="FFFFFF"/>
              </a:clrFrom>
              <a:clrTo>
                <a:srgbClr val="FFFFFF">
                  <a:alpha val="0"/>
                </a:srgbClr>
              </a:clrTo>
            </a:clrChange>
          </a:blip>
          <a:srcRect t="4865"/>
          <a:stretch>
            <a:fillRect/>
          </a:stretch>
        </p:blipFill>
        <p:spPr bwMode="auto">
          <a:xfrm>
            <a:off x="4222750" y="169863"/>
            <a:ext cx="2592388" cy="1851025"/>
          </a:xfrm>
          <a:prstGeom prst="rect">
            <a:avLst/>
          </a:prstGeom>
          <a:solidFill>
            <a:schemeClr val="bg1"/>
          </a:solidFill>
          <a:ln w="9525">
            <a:noFill/>
            <a:miter lim="800000"/>
            <a:headEnd/>
            <a:tailEnd/>
          </a:ln>
        </p:spPr>
      </p:pic>
      <p:grpSp>
        <p:nvGrpSpPr>
          <p:cNvPr id="23556" name="4 Grupo"/>
          <p:cNvGrpSpPr>
            <a:grpSpLocks/>
          </p:cNvGrpSpPr>
          <p:nvPr/>
        </p:nvGrpSpPr>
        <p:grpSpPr bwMode="auto">
          <a:xfrm>
            <a:off x="190500" y="146050"/>
            <a:ext cx="8721725" cy="6356350"/>
            <a:chOff x="289564" y="1106934"/>
            <a:chExt cx="8443864" cy="5354208"/>
          </a:xfrm>
        </p:grpSpPr>
        <p:pic>
          <p:nvPicPr>
            <p:cNvPr id="6" name="Picture 13"/>
            <p:cNvPicPr>
              <a:picLocks noChangeAspect="1" noChangeArrowheads="1"/>
            </p:cNvPicPr>
            <p:nvPr/>
          </p:nvPicPr>
          <p:blipFill>
            <a:blip r:embed="rId3" cstate="print"/>
            <a:srcRect l="35138" t="38955" r="45693" b="45491"/>
            <a:stretch>
              <a:fillRect/>
            </a:stretch>
          </p:blipFill>
          <p:spPr bwMode="auto">
            <a:xfrm>
              <a:off x="289564" y="3575713"/>
              <a:ext cx="2386800" cy="145247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7" name="Picture 3"/>
            <p:cNvPicPr>
              <a:picLocks noChangeAspect="1" noChangeArrowheads="1"/>
            </p:cNvPicPr>
            <p:nvPr/>
          </p:nvPicPr>
          <p:blipFill>
            <a:blip r:embed="rId4" cstate="print"/>
            <a:srcRect r="24747"/>
            <a:stretch>
              <a:fillRect/>
            </a:stretch>
          </p:blipFill>
          <p:spPr bwMode="auto">
            <a:xfrm>
              <a:off x="289564" y="1106934"/>
              <a:ext cx="2386800" cy="248286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nvGrpSpPr>
            <p:cNvPr id="23559" name="20 Grupo"/>
            <p:cNvGrpSpPr>
              <a:grpSpLocks/>
            </p:cNvGrpSpPr>
            <p:nvPr/>
          </p:nvGrpSpPr>
          <p:grpSpPr bwMode="auto">
            <a:xfrm>
              <a:off x="289564" y="4967787"/>
              <a:ext cx="8443864" cy="1493355"/>
              <a:chOff x="300256" y="4967787"/>
              <a:chExt cx="8443864" cy="1493355"/>
            </a:xfrm>
          </p:grpSpPr>
          <p:pic>
            <p:nvPicPr>
              <p:cNvPr id="9" name="Picture 5"/>
              <p:cNvPicPr>
                <a:picLocks noChangeAspect="1" noChangeArrowheads="1"/>
              </p:cNvPicPr>
              <p:nvPr/>
            </p:nvPicPr>
            <p:blipFill>
              <a:blip r:embed="rId5" cstate="print"/>
              <a:srcRect/>
              <a:stretch>
                <a:fillRect/>
              </a:stretch>
            </p:blipFill>
            <p:spPr bwMode="auto">
              <a:xfrm>
                <a:off x="5144120" y="4967787"/>
                <a:ext cx="3600000" cy="149245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0" name="Picture 5"/>
              <p:cNvPicPr>
                <a:picLocks noChangeAspect="1" noChangeArrowheads="1"/>
              </p:cNvPicPr>
              <p:nvPr/>
            </p:nvPicPr>
            <p:blipFill>
              <a:blip r:embed="rId6" cstate="print"/>
              <a:srcRect l="3426" t="4202" r="1826" b="3362"/>
              <a:stretch>
                <a:fillRect/>
              </a:stretch>
            </p:blipFill>
            <p:spPr bwMode="auto">
              <a:xfrm>
                <a:off x="2660226" y="4967788"/>
                <a:ext cx="2484000" cy="1492645"/>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11" name="Picture 2"/>
              <p:cNvPicPr>
                <a:picLocks noChangeAspect="1" noChangeArrowheads="1"/>
              </p:cNvPicPr>
              <p:nvPr/>
            </p:nvPicPr>
            <p:blipFill>
              <a:blip r:embed="rId7" cstate="print"/>
              <a:srcRect l="774" t="3778" r="2237" b="3652"/>
              <a:stretch>
                <a:fillRect/>
              </a:stretch>
            </p:blipFill>
            <p:spPr bwMode="auto">
              <a:xfrm>
                <a:off x="300256" y="4967788"/>
                <a:ext cx="2388354" cy="149335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grpSp>
      </p:grpSp>
      <p:sp>
        <p:nvSpPr>
          <p:cNvPr id="14" name="13 CuadroTexto"/>
          <p:cNvSpPr txBox="1"/>
          <p:nvPr/>
        </p:nvSpPr>
        <p:spPr>
          <a:xfrm>
            <a:off x="6974015" y="6488668"/>
            <a:ext cx="1941622" cy="646331"/>
          </a:xfrm>
          <a:prstGeom prst="rect">
            <a:avLst/>
          </a:prstGeom>
          <a:noFill/>
        </p:spPr>
        <p:txBody>
          <a:bodyPr wrap="none" rtlCol="0">
            <a:spAutoFit/>
          </a:bodyPr>
          <a:lstStyle/>
          <a:p>
            <a:r>
              <a:rPr lang="es-ES_tradnl" dirty="0" smtClean="0">
                <a:hlinkClick r:id="rId8"/>
              </a:rPr>
              <a:t>www.proynca.net</a:t>
            </a:r>
            <a:endParaRPr lang="es-ES_tradnl" dirty="0" smtClean="0"/>
          </a:p>
          <a:p>
            <a:endParaRPr lang="es-E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11137</TotalTime>
  <Words>4299</Words>
  <Application>Microsoft Office PowerPoint</Application>
  <PresentationFormat>Presentación en pantalla (4:3)</PresentationFormat>
  <Paragraphs>440</Paragraphs>
  <Slides>24</Slides>
  <Notes>0</Notes>
  <HiddenSlides>0</HiddenSlides>
  <MMClips>0</MMClips>
  <ScaleCrop>false</ScaleCrop>
  <HeadingPairs>
    <vt:vector size="4" baseType="variant">
      <vt:variant>
        <vt:lpstr>Tema</vt:lpstr>
      </vt:variant>
      <vt:variant>
        <vt:i4>2</vt:i4>
      </vt:variant>
      <vt:variant>
        <vt:lpstr>Títulos de diapositiva</vt:lpstr>
      </vt:variant>
      <vt:variant>
        <vt:i4>24</vt:i4>
      </vt:variant>
    </vt:vector>
  </HeadingPairs>
  <TitlesOfParts>
    <vt:vector size="26" baseType="lpstr">
      <vt:lpstr>Diseño predeterminado</vt:lpstr>
      <vt:lpstr>Diseño personalizado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vector>
  </TitlesOfParts>
  <Company>Mercadeo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Proynca</dc:title>
  <dc:creator>Proynca-Mercadeo</dc:creator>
  <cp:lastModifiedBy>RLG07</cp:lastModifiedBy>
  <cp:revision>1748</cp:revision>
  <dcterms:created xsi:type="dcterms:W3CDTF">2005-02-14T18:46:20Z</dcterms:created>
  <dcterms:modified xsi:type="dcterms:W3CDTF">2011-06-06T16:05:32Z</dcterms:modified>
</cp:coreProperties>
</file>